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8" r:id="rId35"/>
    <p:sldId id="29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06" r:id="rId44"/>
    <p:sldId id="297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258" r:id="rId6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802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54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360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382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629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426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81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795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816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924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021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039B-B368-457B-96EC-A056E194580F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F2830-84C2-4D51-8F30-E1F652C3F3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002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1125"/>
            <a:ext cx="655320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3212976"/>
            <a:ext cx="8784976" cy="1470025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Čo sa ukrýva v Archíve Univerzity Komenského v Bratislave?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5157192"/>
            <a:ext cx="8352928" cy="1304826"/>
          </a:xfrm>
        </p:spPr>
        <p:txBody>
          <a:bodyPr>
            <a:normAutofit fontScale="62500" lnSpcReduction="20000"/>
          </a:bodyPr>
          <a:lstStyle/>
          <a:p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Mária Grófová </a:t>
            </a:r>
          </a:p>
          <a:p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Archív Univerzity Komenského v Bratislave</a:t>
            </a:r>
          </a:p>
          <a:p>
            <a:endParaRPr lang="sk-SK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Filozofická fakulta Masarykovej univerzity v Brne, 29. november 2016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3188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450" y="6309320"/>
            <a:ext cx="8630021" cy="422920"/>
          </a:xfrm>
        </p:spPr>
        <p:txBody>
          <a:bodyPr>
            <a:normAutofit fontScale="90000"/>
          </a:bodyPr>
          <a:lstStyle/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Hlavná budova Univerzity Komenského v Bratislave dobudovaná v roku 1936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491880" y="2276873"/>
            <a:ext cx="1944216" cy="252028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0" y="548680"/>
            <a:ext cx="7681913" cy="54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46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omens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kého v Bratislave</a:t>
            </a:r>
            <a:r>
              <a:rPr lang="de-DE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(1919)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Lekárska fakulta a rektorát</a:t>
            </a:r>
            <a:endParaRPr lang="sk-SK" sz="27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31. júl 1919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vymenovanie prvých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profesorov Lekárskej fakulty UK 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Bratislave prezidentom ČSR</a:t>
            </a:r>
          </a:p>
          <a:p>
            <a:pPr marL="0" indent="0"/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Kristian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Hynek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patológia a vnútorné choroby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Gustav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ller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yn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kol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pôrodníctvo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Stanislav Kostlivý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hirurgi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Antonín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Spilka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patologic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ká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lekárska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stol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Zdeněk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Mysliveček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sychiatri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eurol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Roman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Kadlický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talmol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de-DE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Franti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šek Prokop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súdne lekárstvo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Stanislav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Růžička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hygiena</a:t>
            </a:r>
          </a:p>
          <a:p>
            <a:pPr marL="457200" lvl="1" indent="0">
              <a:buNone/>
            </a:pPr>
            <a:endParaRPr lang="sk-SK" altLang="sk-SK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MUDr.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Jiří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Brdlík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pediatria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až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od 2. augusta 1920</a:t>
            </a:r>
          </a:p>
          <a:p>
            <a:pPr marL="0" indent="0">
              <a:buNone/>
            </a:pP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00416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6084168" y="1196751"/>
            <a:ext cx="1224136" cy="1559125"/>
          </a:xfrm>
        </p:spPr>
        <p:txBody>
          <a:bodyPr>
            <a:normAutofit/>
          </a:bodyPr>
          <a:lstStyle/>
          <a:p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874440"/>
            <a:ext cx="4680520" cy="4642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august 1919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prvé zasadnutie profesorov LF UK v Bratislave: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voľba dekana LF, rektora UK, členov 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 UK, členov komisií knižničnej, nadačnej a archívnej; </a:t>
            </a:r>
          </a:p>
          <a:p>
            <a:pPr marL="0" indent="0">
              <a:buNone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prevzatie nemocnice – správa nemocnice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zriadenie inštitútov pre jednotlivé odbory; </a:t>
            </a:r>
          </a:p>
          <a:p>
            <a:pPr marL="0" indent="0">
              <a:buNone/>
            </a:pP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vypísanie výberových konaní na miesta riaditeľa univerzitnej kancelárie, kvestora 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administratívneho 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5390"/>
            <a:ext cx="3316287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5373216"/>
            <a:ext cx="331628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59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680520" cy="6250706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21. september 1919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začiatok akademickej príslušnosti/oprávnenosti fakulty</a:t>
            </a:r>
            <a:b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1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september 1919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rokovania </a:t>
            </a:r>
            <a:b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 prevzatí všetkých o</a:t>
            </a:r>
            <a:r>
              <a:rPr lang="de-DE" altLang="sk-SK" sz="1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bjekt</a:t>
            </a:r>
            <a:r>
              <a:rPr lang="sk-SK" altLang="sk-SK" sz="1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ov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priestorov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Uhorskej kráľovskej Alžbetinej univerzity vrátane všetkých inštitútov, kliník a univerzitnej knižnice, vrátane 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všetkých ostatných nehnuteľností, zariadení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aktív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nadácií atď. do užívania a správy ČSR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(12-stranový protokol)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20. november 1919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prvé zasadnutie </a:t>
            </a:r>
            <a:b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 UK v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Bratislave – organizačné, správne a študijné záležitosti, vymenovanie 2 </a:t>
            </a:r>
            <a:r>
              <a:rPr lang="sk-SK" altLang="sk-SK" sz="1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pedelov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kancelárskych úradníkov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altLang="sk-SK" sz="1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onto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rozpočet nákladov UK, správa univerzitných budov</a:t>
            </a:r>
            <a:r>
              <a:rPr lang="de-DE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zriadenie študentského domova</a:t>
            </a:r>
            <a:endParaRPr lang="sk-SK" sz="19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91154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05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6336704" cy="850106"/>
          </a:xfrm>
        </p:spPr>
        <p:txBody>
          <a:bodyPr>
            <a:normAutofit/>
          </a:bodyPr>
          <a:lstStyle/>
          <a:p>
            <a:r>
              <a:rPr lang="sk-SK" altLang="sk-SK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Prví akademickí hodnostári UK v Bratislave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-108520" y="1600200"/>
            <a:ext cx="6336704" cy="4997152"/>
          </a:xfrm>
        </p:spPr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rektor UK – prof. MUDr.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Kristian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Hynek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prorektor UK – prof. MUDr. Stanislav Kostlivý</a:t>
            </a:r>
          </a:p>
          <a:p>
            <a:pPr lvl="1">
              <a:buFont typeface="Arial" charset="0"/>
              <a:buChar char="•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dekan LF UK – prof. MUDr.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Gustav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üller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prodekan LF UK – prof. MUDr. Antonín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Spilka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člen AS UK – prof. MUDr.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Zdeněk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Mysliveček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riaditeľ univerzitnej kancelárie – JUDr. Antonín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Dvořák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pedel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– Ferdinand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Dänemark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pedel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LF UK – Jozef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Hošek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k-SK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27305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6"/>
            <a:ext cx="27495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7504" y="5832152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 portrétov: Vilém </a:t>
            </a:r>
            <a:r>
              <a:rPr lang="sk-SK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Kreibich</a:t>
            </a:r>
            <a:r>
              <a:rPr lang="sk-SK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(* 1884 –  † 1955)  </a:t>
            </a:r>
          </a:p>
          <a:p>
            <a:r>
              <a:rPr lang="sk-SK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Kristian</a:t>
            </a:r>
            <a:r>
              <a:rPr lang="sk-SK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Hynek</a:t>
            </a:r>
            <a:r>
              <a:rPr lang="sk-SK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1923, olej, plátno, 92 x 82,5 cm; majetok UK v Bratislave</a:t>
            </a:r>
          </a:p>
          <a:p>
            <a:r>
              <a:rPr lang="sk-SK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Stanislav Kostlivý, 1924, olej, plátno, 95 x 83 cm; majetok UK v Bratislave</a:t>
            </a:r>
          </a:p>
          <a:p>
            <a:endParaRPr lang="sk-SK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2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336704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pri</a:t>
            </a:r>
            <a:r>
              <a:rPr lang="de-DE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story</a:t>
            </a:r>
            <a:r>
              <a:rPr lang="de-DE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budovy s posluchárňami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laboratóriami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ústavné a seminárne knižnice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kliniky, pitevne...</a:t>
            </a:r>
          </a:p>
          <a:p>
            <a:pPr marL="0" indent="0">
              <a:buNone/>
            </a:pPr>
            <a:endParaRPr lang="sk-SK" altLang="sk-SK" sz="1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štúdium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študijný plán, študijný poriadok a poriadok pre rigorózne skúšky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administratívn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záležitosti spojené so štúdiom: zápisy, poplatky, vydávanie potvrdení o štúdiu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absolutórií, </a:t>
            </a:r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dimisórií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diplomov </a:t>
            </a:r>
          </a:p>
          <a:p>
            <a:pPr>
              <a:buFont typeface="Wingdings" pitchFamily="2" charset="2"/>
              <a:buChar char="Ø"/>
            </a:pPr>
            <a:endParaRPr lang="sk-SK" altLang="sk-SK" sz="1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de-DE" altLang="sk-SK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tude</a:t>
            </a:r>
            <a:r>
              <a:rPr lang="sk-SK" altLang="sk-SK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ntské</a:t>
            </a: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de-DE" altLang="sk-SK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om</a:t>
            </a:r>
            <a:r>
              <a:rPr lang="sk-SK" altLang="sk-SK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ovy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možnosti ubytovania a ďalšieho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vzdelávania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k-SK" altLang="sk-SK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akademi</a:t>
            </a:r>
            <a:r>
              <a:rPr lang="de-DE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ké roky 1919/1920 – 1921/1922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LF UK otvorené štúdium </a:t>
            </a:r>
            <a:b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– 5. ročník, na základe rozhodnutia p</a:t>
            </a:r>
            <a:r>
              <a:rPr lang="de-DE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rofesor</a:t>
            </a:r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ského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zboru LF UK zo dňa 22. marca 1922 od ZS 1922/1923 otvorené </a:t>
            </a:r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štú</a:t>
            </a:r>
            <a:r>
              <a:rPr lang="de-DE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dium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 1. – 2. ročník</a:t>
            </a:r>
          </a:p>
          <a:p>
            <a:pPr marL="0" indent="0">
              <a:buNone/>
            </a:pPr>
            <a:endParaRPr lang="de-DE" altLang="sk-SK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de-DE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– 8. </a:t>
            </a: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sk-SK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ember</a:t>
            </a:r>
            <a:r>
              <a:rPr lang="de-DE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1919 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zápisy študentov na štúdium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sk-SK" altLang="sk-SK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december 1919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prednáška na LF UK v Bratislave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sk-SK" altLang="sk-SK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jar 1920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prvé </a:t>
            </a:r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klini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ké prednášky na LF UK v Bratislave</a:t>
            </a:r>
          </a:p>
          <a:p>
            <a:pPr marL="0" indent="0">
              <a:spcBef>
                <a:spcPts val="0"/>
              </a:spcBef>
              <a:buNone/>
            </a:pPr>
            <a:endParaRPr lang="sk-SK" altLang="sk-SK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sk-SK" altLang="sk-SK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28. február 1920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promócia MUDr. na UK v</a:t>
            </a:r>
            <a:r>
              <a:rPr lang="de-DE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Bratislave – Peter </a:t>
            </a:r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Halaša</a:t>
            </a:r>
            <a:endParaRPr lang="sk-SK" altLang="sk-SK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endParaRPr lang="sk-SK" altLang="sk-SK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január 1921 </a:t>
            </a:r>
            <a:r>
              <a:rPr lang="sk-SK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prvá promócia ženy MUDr. 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sk-SK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Vlasta Marie </a:t>
            </a:r>
            <a:r>
              <a:rPr lang="sk-SK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Bordovská</a:t>
            </a:r>
            <a:endParaRPr lang="sk-SK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76456" y="980728"/>
            <a:ext cx="216024" cy="2880320"/>
          </a:xfrm>
        </p:spPr>
        <p:txBody>
          <a:bodyPr>
            <a:normAutofit/>
          </a:bodyPr>
          <a:lstStyle/>
          <a:p>
            <a:endParaRPr lang="sk-SK" sz="800" dirty="0"/>
          </a:p>
        </p:txBody>
      </p:sp>
    </p:spTree>
    <p:extLst>
      <p:ext uri="{BB962C8B-B14F-4D97-AF65-F5344CB8AC3E}">
        <p14:creationId xmlns:p14="http://schemas.microsoft.com/office/powerpoint/2010/main" val="38229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392488" cy="1282154"/>
          </a:xfrm>
        </p:spPr>
        <p:txBody>
          <a:bodyPr>
            <a:normAutofit fontScale="90000"/>
          </a:bodyPr>
          <a:lstStyle/>
          <a:p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omens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kého </a:t>
            </a:r>
            <a:b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Bratislave</a:t>
            </a:r>
            <a:r>
              <a:rPr lang="de-DE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(1919)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Právnická f</a:t>
            </a:r>
            <a:r>
              <a:rPr lang="de-DE" altLang="sk-SK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akult</a:t>
            </a:r>
            <a:r>
              <a:rPr lang="sk-SK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(1921)</a:t>
            </a:r>
            <a:endParaRPr lang="sk-SK" sz="27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96847" cy="632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0480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07368" y="2060848"/>
            <a:ext cx="38884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Zákon č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.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7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6/1921Zb. Z. a n. 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zo dňa 11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.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augusta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19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1 – </a:t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zriadenie Právnickej fakulty UK 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v Bratislave</a:t>
            </a: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07743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5890666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260648"/>
            <a:ext cx="5040560" cy="63367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k-SK" altLang="sk-SK" sz="1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jú</a:t>
            </a: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vymenovanie prvých 4 riadnych </a:t>
            </a:r>
            <a:b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2 mimoriadnych profesorov </a:t>
            </a:r>
            <a:r>
              <a:rPr lang="sk-SK" altLang="sk-SK" sz="1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</a:t>
            </a:r>
            <a:b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Bratislave prezidentom ČSR</a:t>
            </a:r>
          </a:p>
          <a:p>
            <a:pPr marL="0" indent="0"/>
            <a:endParaRPr lang="sk-SK" altLang="sk-SK" sz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UDr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August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ín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Ráth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občianske právo</a:t>
            </a: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UDr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Karel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Laštovka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správne právo</a:t>
            </a:r>
            <a:endParaRPr lang="sk-SK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UDr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Otakar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Sommer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rímske právo</a:t>
            </a:r>
            <a:endParaRPr lang="sk-SK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UDr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Emil Svoboda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občianske právo</a:t>
            </a:r>
            <a:endParaRPr lang="sk-SK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mimoriadny prof.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UDr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Bohuslav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Thomsa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právna filozofia</a:t>
            </a: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mimoriadny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UDr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 V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ážny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rímske právo</a:t>
            </a:r>
            <a:endParaRPr lang="sk-SK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sk-SK" altLang="sk-SK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sk-SK" altLang="sk-SK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dekan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– prof. JUDr.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August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ín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Ráth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prodekan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– prof. JUDr. Karel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Laštovka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člen AS UK –  prof. JUDr. Bohuslav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Thomsa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sk-SK" altLang="sk-SK" sz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sk-SK" altLang="sk-SK" sz="1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jú</a:t>
            </a: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zasadnutie profesorského zboru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dekan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– prof. JUDr. Karel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Laštovka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prodekan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CU – prof. JUDr. Emil Svoboda </a:t>
            </a:r>
          </a:p>
          <a:p>
            <a:endParaRPr lang="sk-SK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8113"/>
            <a:ext cx="3792537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5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160" y="764704"/>
            <a:ext cx="2674640" cy="3960440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88640"/>
            <a:ext cx="4905868" cy="6552728"/>
          </a:xfrm>
        </p:spPr>
        <p:txBody>
          <a:bodyPr>
            <a:normAutofit/>
          </a:bodyPr>
          <a:lstStyle/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Protokol 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 prevzatí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Uhorskej kráľovskej Alžbetinej univerzity do užívania a správy ČSR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napísaný na rektoráte UK v prítomnosti zástupcu vlády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dekana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PraF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UK Otakara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Sommera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prodekana Karla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Laštovku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dekana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Viktora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Bozókyho</a:t>
            </a: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altLang="sk-SK" sz="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rotestoval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proti zrušeniu fakulty,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pekt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oval zmenu pomerov, väčšina profesorov odcestovala do Pécsu (Maďarsko)</a:t>
            </a:r>
          </a:p>
          <a:p>
            <a:pPr marL="0" indent="0">
              <a:buNone/>
            </a:pPr>
            <a:endParaRPr lang="sk-SK" sz="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odovzdanie kľúčov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chýbajúce knihy v knižnici</a:t>
            </a:r>
          </a:p>
          <a:p>
            <a:pPr marL="0" indent="0">
              <a:buNone/>
            </a:pPr>
            <a:endParaRPr lang="sk-SK" sz="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pede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Kiss a pomocné sily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Somogyi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Palcsó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19. 10. 1921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možnosť požiadať zostať v ČSR</a:t>
            </a:r>
          </a:p>
          <a:p>
            <a:endParaRPr lang="sk-SK" sz="2000" dirty="0" smtClean="0"/>
          </a:p>
          <a:p>
            <a:pPr marL="0" indent="0" algn="ctr">
              <a:buNone/>
            </a:pP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Prvá zo štyroch strán protokolu zo dňa 7. septembra 1921</a:t>
            </a:r>
            <a:endParaRPr lang="sk-SK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72" y="188640"/>
            <a:ext cx="397383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325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8424" y="476672"/>
            <a:ext cx="298376" cy="940966"/>
          </a:xfrm>
        </p:spPr>
        <p:txBody>
          <a:bodyPr>
            <a:normAutofit/>
          </a:bodyPr>
          <a:lstStyle/>
          <a:p>
            <a:endParaRPr lang="sk-SK" sz="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260649"/>
            <a:ext cx="8784976" cy="446449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pri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sz="2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story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v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Bratislav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Kapitulská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ul.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>
              <a:buFont typeface="Wingdings" pitchFamily="2" charset="2"/>
              <a:buChar char="v"/>
            </a:pPr>
            <a:endParaRPr lang="de-DE" altLang="sk-SK" sz="29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23. 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de-DE" altLang="sk-SK" sz="2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eptember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8. 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de-DE" altLang="sk-SK" sz="2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kt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de-DE" altLang="sk-SK" sz="2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ber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1921 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zápisy študentov na štúdium</a:t>
            </a:r>
          </a:p>
          <a:p>
            <a:pPr marL="0" indent="0">
              <a:buNone/>
            </a:pPr>
            <a:endParaRPr lang="sk-SK" altLang="sk-SK" sz="2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o</a:t>
            </a:r>
            <a:r>
              <a:rPr lang="de-DE" altLang="sk-SK" sz="2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kt</a:t>
            </a:r>
            <a:r>
              <a:rPr lang="sk-SK" altLang="sk-SK" sz="2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óber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prednáška na </a:t>
            </a:r>
            <a:r>
              <a:rPr lang="sk-SK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v Bratislave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odznela </a:t>
            </a:r>
            <a:b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od 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de-DE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JUDr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Jan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sk-SK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žneho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z rímskeho práva</a:t>
            </a:r>
          </a:p>
          <a:p>
            <a:pPr>
              <a:buFont typeface="Wingdings" pitchFamily="2" charset="2"/>
              <a:buChar char="Ø"/>
            </a:pPr>
            <a:endParaRPr lang="sk-SK" altLang="sk-SK" sz="2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júl 192</a:t>
            </a:r>
            <a:r>
              <a:rPr lang="de-DE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promócia </a:t>
            </a:r>
            <a:r>
              <a:rPr lang="sk-SK" altLang="sk-SK" sz="29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doctor</a:t>
            </a:r>
            <a:r>
              <a:rPr lang="sk-SK" altLang="sk-SK" sz="2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iuris</a:t>
            </a:r>
            <a:r>
              <a:rPr lang="sk-SK" altLang="sk-SK" sz="2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universi</a:t>
            </a:r>
            <a:r>
              <a:rPr lang="sk-SK" altLang="sk-SK" sz="2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 UK v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Bratislave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Maximilián </a:t>
            </a:r>
            <a:r>
              <a:rPr lang="sk-SK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Löbl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+ 2 ďalší</a:t>
            </a:r>
          </a:p>
          <a:p>
            <a:pPr marL="0" indent="0">
              <a:buNone/>
            </a:pP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          – prvá promócia </a:t>
            </a:r>
            <a:r>
              <a:rPr lang="sk-SK" altLang="sk-SK" sz="29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doctor</a:t>
            </a:r>
            <a:r>
              <a:rPr lang="sk-SK" altLang="sk-SK" sz="2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scientiarum</a:t>
            </a:r>
            <a:r>
              <a:rPr lang="sk-SK" altLang="sk-SK" sz="2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9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politicarum</a:t>
            </a:r>
            <a:r>
              <a:rPr lang="sk-SK" altLang="sk-SK" sz="2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Alojz Anto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B</a:t>
            </a:r>
            <a:r>
              <a:rPr lang="de-DE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eszkid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+ 4 ďalší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altLang="sk-SK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marec 1926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prvá promócia ženy JUDr. na </a:t>
            </a:r>
            <a:r>
              <a:rPr lang="sk-SK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PraF</a:t>
            </a:r>
            <a:r>
              <a:rPr lang="sk-SK" altLang="sk-SK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v Bratislave – Otília </a:t>
            </a:r>
            <a:r>
              <a:rPr lang="sk-SK" altLang="sk-SK" sz="2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Váradiová</a:t>
            </a:r>
            <a:endParaRPr lang="de-DE" altLang="sk-SK" sz="2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251520" y="5157192"/>
            <a:ext cx="871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porovnanie od vymenovania za profesorov po prvú prednášku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Lekárska fakulta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júl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1919 – 9.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 </a:t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Právnická fakulta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jún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 – 24.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37698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Bratislava ako univerzitné mesto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96" y="1600200"/>
            <a:ext cx="60146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745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omens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kého v Bratislave</a:t>
            </a:r>
            <a:r>
              <a:rPr lang="de-DE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(1919)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Filozofická fakulta </a:t>
            </a:r>
            <a:r>
              <a:rPr lang="de-DE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(1921)</a:t>
            </a:r>
            <a:endParaRPr lang="sk-SK" sz="27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s</a:t>
            </a:r>
            <a:r>
              <a:rPr lang="de-DE" altLang="sk-SK" sz="19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eptember</a:t>
            </a: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de-DE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altLang="sk-SK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vymenovanie prvých deviatich profesorov </a:t>
            </a:r>
            <a:r>
              <a:rPr lang="sk-SK" altLang="sk-SK" sz="19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FiF</a:t>
            </a: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</a:t>
            </a:r>
            <a:b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Bratislave prezidentom ČSR  </a:t>
            </a:r>
          </a:p>
          <a:p>
            <a:pPr marL="0" indent="0">
              <a:buNone/>
            </a:pPr>
            <a:endParaRPr lang="sk-SK" altLang="sk-SK" sz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Josef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Hanuš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história českej literatúry</a:t>
            </a: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Jozef Škultéty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slovenský jazyk a literatúra</a:t>
            </a:r>
            <a:endParaRPr lang="sk-SK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Ján Kvačala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cirkevné dejiny 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(dňa 22.októbra 1921 rezignoval)</a:t>
            </a: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Dobroslav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Orel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hudobná veda</a:t>
            </a:r>
            <a:endParaRPr lang="sk-SK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Milan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Hodža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novoveká história</a:t>
            </a: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Albert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Pražák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novoveká česká a slovenská literatúra UK</a:t>
            </a: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Karel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Chotek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všeobecná etnografia</a:t>
            </a: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Jan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Heidler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všeobecná novoveká </a:t>
            </a:r>
            <a:r>
              <a:rPr lang="sk-SK" alt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históris</a:t>
            </a:r>
            <a:endParaRPr lang="sk-SK" altLang="sk-SK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Miloš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Weintgart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slovanská filológia</a:t>
            </a:r>
          </a:p>
          <a:p>
            <a:pPr marL="457200" lvl="1" indent="0">
              <a:buNone/>
            </a:pPr>
            <a:endParaRPr lang="sk-SK" altLang="sk-SK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dekan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– prof. PhDr.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Josef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Hanuš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prodekan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– prof. Jozef Škultéty </a:t>
            </a:r>
          </a:p>
          <a:p>
            <a:pPr lvl="1">
              <a:buFont typeface="Arial" charset="0"/>
              <a:buChar char="•"/>
            </a:pP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člen AS UK v Bratislave –  prof. PhDr. 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Milan H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de-DE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ža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altLang="sk-SK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979559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8344" y="274638"/>
            <a:ext cx="1018456" cy="1143000"/>
          </a:xfrm>
        </p:spPr>
        <p:txBody>
          <a:bodyPr>
            <a:normAutofit/>
          </a:bodyPr>
          <a:lstStyle/>
          <a:p>
            <a:endParaRPr lang="sk-SK" sz="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404664"/>
            <a:ext cx="8496944" cy="640871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23. september 1921 –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prvé zasadnutie profesorského zboru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FiF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</a:t>
            </a:r>
          </a:p>
          <a:p>
            <a:pPr marL="0" indent="0">
              <a:buNone/>
            </a:pPr>
            <a:endParaRPr lang="sk-SK" altLang="sk-SK" sz="1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23.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eptember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5.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kt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ber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1921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zápisy študentov na štúdium</a:t>
            </a:r>
          </a:p>
          <a:p>
            <a:pPr marL="0" indent="0">
              <a:buNone/>
            </a:pPr>
            <a:endParaRPr lang="sk-SK" altLang="sk-SK" sz="1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o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kt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óber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prednáška na FIF UK v Bratislave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odznela od 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prof. PhDr. Josef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Hanu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ša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k-SK" altLang="sk-SK" sz="1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jún 192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promócia PhDr. na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FiF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v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Bratislave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Jan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Hůsek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(národopis – slovanská filológia + filozofia)</a:t>
            </a:r>
          </a:p>
          <a:p>
            <a:pPr>
              <a:buFont typeface="Wingdings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február 1927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prvá promócia ženy PhDr. na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FiF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UK v Bratislave – Oľga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Ľudovika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Eugénia Wagnerová (čs. dejiny – všeobecné dejiny + filozofia)</a:t>
            </a:r>
            <a:endParaRPr lang="de-DE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k-SK" altLang="sk-SK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priestory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viacerých miestach v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Bratislav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vybavenie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knižnice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hudobné nástroje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vzdelávanie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rofesor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g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ymn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áz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(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16. februára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1953)</a:t>
            </a:r>
          </a:p>
          <a:p>
            <a:pPr marL="0" indent="0">
              <a:spcBef>
                <a:spcPts val="0"/>
              </a:spcBef>
              <a:buNone/>
            </a:pPr>
            <a:endParaRPr lang="de-DE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porovnanie od vymenovania za profesorov po prvú prednášku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Lekárska fakulta UK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júl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1919 – 9.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 </a:t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Právnická fakulta UK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jún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 – 24.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Filozofická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akult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UK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eptember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 – 24.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</a:t>
            </a:r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880157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/>
          </a:bodyPr>
          <a:lstStyle/>
          <a:p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Zložité predvojnové a vojnové roky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6886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október 1938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autonómia Slovenska – Slovenská krajina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marec 1939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vznik vojnovej Slovenskej republiky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september 1939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začiatok Druhej svetovej vojny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august 1944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vypuklo Slovenské národné povstanie</a:t>
            </a:r>
          </a:p>
          <a:p>
            <a:pPr marL="0" indent="0">
              <a:buNone/>
            </a:pPr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MŠaNO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Prahe žiada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MŠaNO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Slovenskej krajiny upozorniť zamestnancov českej národnosti: daní do služieb pražského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MŠaNO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predložiť prihlášky na umiestnenie v Čechách, na Morave a v Sliezsku</a:t>
            </a: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máj 1939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dohoda medzi zástupcami Protektorátu a SR o uvoľnení Čechov z územia Slovenska</a:t>
            </a:r>
          </a:p>
          <a:p>
            <a:pPr marL="0" indent="0">
              <a:buNone/>
            </a:pPr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opevňovacie práce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povinná účasť vysokoškolákov i pedagógov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NB! 15. november 1947 – promócie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doktora medicíny, práva, filozofie </a:t>
            </a:r>
            <a:b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prírodných vied </a:t>
            </a:r>
            <a:r>
              <a:rPr lang="sk-SK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memoriam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MUDr.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JUDr.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6;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RNDr.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2;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PhDr.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 marL="0" indent="0"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NB! 17. november 1947 – promócie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doktora filozofie</a:t>
            </a:r>
            <a:r>
              <a:rPr lang="sk-SK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memoriam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PhDr.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0" indent="0">
              <a:buNone/>
            </a:pPr>
            <a:endParaRPr lang="sk-SK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92140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de-DE" altLang="sk-SK" sz="3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omens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kého/Slovenská univerzita </a:t>
            </a:r>
            <a:b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Bratislave</a:t>
            </a:r>
            <a:r>
              <a:rPr lang="de-DE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(1919)</a:t>
            </a:r>
            <a: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alt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Prírodovedecká f</a:t>
            </a:r>
            <a:r>
              <a:rPr lang="de-DE" altLang="sk-SK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akult</a:t>
            </a:r>
            <a:r>
              <a:rPr lang="sk-SK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</a:t>
            </a:r>
            <a:r>
              <a:rPr lang="sk-SK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de-DE" altLang="sk-SK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7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600200"/>
            <a:ext cx="4896544" cy="4997152"/>
          </a:xfrm>
        </p:spPr>
        <p:txBody>
          <a:bodyPr>
            <a:normAutofit/>
          </a:bodyPr>
          <a:lstStyle/>
          <a:p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Zákon č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.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168/1940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Sl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. z.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zo dňa 2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.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júla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19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40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– </a:t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zriadenie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PriF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 SU v Bratislave</a:t>
            </a:r>
          </a:p>
          <a:p>
            <a:pPr marL="0" indent="0">
              <a:buNone/>
            </a:pPr>
            <a:endParaRPr lang="sk-SK" altLang="sk-SK" sz="8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priestory 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– budova na </a:t>
            </a:r>
            <a:b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Moskovskej ul., tam Ústav </a:t>
            </a:r>
            <a:b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pre z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ool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u a porovnávaciu </a:t>
            </a:r>
            <a:b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a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nat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mi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Ústav pre b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otanik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a Ústav pre g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eogra</a:t>
            </a:r>
            <a:r>
              <a:rPr 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fiu</a:t>
            </a:r>
            <a:endParaRPr lang="sk-SK" sz="2000" dirty="0" smtClean="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a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ugust</a:t>
            </a:r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1940 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– 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. Rudolf Luk</a:t>
            </a:r>
            <a:r>
              <a:rPr 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áč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zodpovedný za zriadenie d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ekan</a:t>
            </a:r>
            <a:r>
              <a:rPr 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átu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zapísanie študentov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sk-SK" sz="2000" dirty="0" smtClean="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o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kt</a:t>
            </a:r>
            <a:r>
              <a:rPr 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ber</a:t>
            </a:r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1940 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– 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vymenovanie p</a:t>
            </a:r>
            <a:r>
              <a:rPr lang="de-DE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rofesor</a:t>
            </a:r>
            <a:r>
              <a:rPr 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ov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PriF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SU v </a:t>
            </a:r>
            <a:r>
              <a:rPr lang="de-DE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Bratislav</a:t>
            </a:r>
            <a:r>
              <a:rPr 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</a:t>
            </a:r>
            <a:endParaRPr lang="de-DE" sz="2000" dirty="0" smtClean="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sk-SK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33206"/>
            <a:ext cx="3453953" cy="536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62" y="1715700"/>
            <a:ext cx="312780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76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PriF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de-DE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Bratislav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/>
          </a:bodyPr>
          <a:lstStyle/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Ján Hromádka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všeobecná geografia</a:t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Michal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Novikov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porovnávacia a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istol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  a e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mbryol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Franti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šek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Nábělek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systematická botanika</a:t>
            </a: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LF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Ing. Dr.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František Valentín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lekárska chémia</a:t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Jozef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Babor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všeobecná biológia </a:t>
            </a: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SVŠT (ST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Jur Hronec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	 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Jozef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Kaucký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Dimitrij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Andrusov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geológia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mimoriadny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Dionýz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Ilkovič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fyzika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dekan – prof. Ing. Dr.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František Valentín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prodekan –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RNDr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Michal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Novikov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október 1940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november 1940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prvé protokoly zo zasadnutia profesorského zboru</a:t>
            </a: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16767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Ústavy </a:t>
            </a:r>
            <a:r>
              <a:rPr lang="sk-SK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PriF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 v Bratislave v akademickom roku 1940/1941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/>
          </a:bodyPr>
          <a:lstStyle/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pre g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eogra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fiu</a:t>
            </a:r>
            <a:endParaRPr lang="de-DE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pre z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de-DE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pre b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otanik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de-DE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pre m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ineral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etrogra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pre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a p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aleontol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de-DE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de-DE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de-DE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1940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SVŠT na Ústave pre g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aleontol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zriadená Katedra pre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a p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aleontol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Pri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SU </a:t>
            </a:r>
          </a:p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ebru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1941 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SVŠT na Ústave pre m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ineral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etrogra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paralel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zriadený Ústave pre m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ineral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etrogra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SU</a:t>
            </a: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404163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0392" y="274638"/>
            <a:ext cx="586408" cy="1143000"/>
          </a:xfrm>
        </p:spPr>
        <p:txBody>
          <a:bodyPr>
            <a:normAutofit/>
          </a:bodyPr>
          <a:lstStyle/>
          <a:p>
            <a:endParaRPr lang="sk-SK" sz="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1943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Botanic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ká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záhrada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pri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PriF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SU in Bratislava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k-SK" altLang="sk-SK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vlastná budova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1980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26. apríl 1941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promócia RNDr. na SU v Bratislave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Ján Martin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Novacký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marec 1943 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prvá promócia ženy RNDr. na SU v Bratislave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Natália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Michalcová</a:t>
            </a: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k-SK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porovnanie od vymenovania za profesorov po prvú prednášku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Lekárska fakulta UK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júl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1919 – 9.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 </a:t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Právnická fakulta UK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jún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 – 24.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Filozofická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akult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UK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eptember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 – 24.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</a:t>
            </a:r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Prírodovedecká f</a:t>
            </a:r>
            <a:r>
              <a:rPr lang="de-DE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akult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októb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1940 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(november/december)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sekundárny prameň – 25. február 1941 prestup z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		           na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PriF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(geografia)</a:t>
            </a:r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797171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4941168"/>
            <a:ext cx="3826768" cy="1512168"/>
          </a:xfrm>
        </p:spPr>
        <p:txBody>
          <a:bodyPr>
            <a:normAutofit/>
          </a:bodyPr>
          <a:lstStyle/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 Edity Novotnej zapísanej </a:t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 </a:t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dňa 23. novembra 1939</a:t>
            </a:r>
            <a:b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povolením prestupu na 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PriF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</a:t>
            </a:r>
            <a:endParaRPr lang="sk-SK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6876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71328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104456" cy="152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Šípka dolu 6"/>
          <p:cNvSpPr/>
          <p:nvPr/>
        </p:nvSpPr>
        <p:spPr>
          <a:xfrm rot="20623281">
            <a:off x="3869209" y="1497097"/>
            <a:ext cx="360040" cy="1606855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9106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Ďalšie fakulty UK/SU v Bratislave</a:t>
            </a:r>
            <a:b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766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sk-SK" alt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Pedagogická f</a:t>
            </a:r>
            <a:r>
              <a:rPr lang="de-DE" altLang="sk-SK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akult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 –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apríl 1946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zriadenie pedagogických fakúlt v zmysle zákona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č. 100/1946 Zb.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altLang="sk-SK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–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december 1946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slávnostné včlenenie fakulty do zväzku SU</a:t>
            </a:r>
          </a:p>
          <a:p>
            <a:pPr marL="0" indent="0">
              <a:buNone/>
            </a:pP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Farmaceutická fakulta SU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september 1952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zriadenie v zmysle § 10 vládneho nariadenia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č. 40/1952 Zb. zo dňa 19. augusta 1952</a:t>
            </a:r>
          </a:p>
          <a:p>
            <a:pPr marL="0" indent="0">
              <a:buNone/>
            </a:pPr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Inštitút telesnej výchovy a športu UK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september 1960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vznik v zmysle § 11 ods. 2 vládneho nariadenia č. 120/1960 Zb. zo dňa 5. augusta 1960 o zmenách v organizácii vysokých škôl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január 1965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premenovanie ITVŠ UK na Fakultu telesnej výchovy a športu UK v zmysle vládneho nariadenia č. 5/1965 Zb.)</a:t>
            </a:r>
          </a:p>
          <a:p>
            <a:endParaRPr lang="sk-SK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Lekárska fakulta UK v Bratislave so sídlom v Martine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jún 1969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zriadenie samostatnej fakulty na základe vládneho nariadenia SSR č. 79/1969 Zb. o zmenách v organizácii vysokých škôl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máj 1991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premenovanie fakulty na </a:t>
            </a:r>
            <a:r>
              <a:rPr lang="sk-SK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Jesseniovu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lekársku fakultu na základe uznesenia Akademického senátu UK v Bratislave)</a:t>
            </a:r>
            <a:endParaRPr lang="sk-S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Matematicko-fyzikálnej fakulty UK </a:t>
            </a:r>
            <a:r>
              <a:rPr lang="sk-SK" alt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september 1980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vznikla na základe rozhodnutia o rozdelení Prírodovedeckej fakulty UK na prírodovedeckú a matematicko-fyzikálnu zo dňa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októbra 1979 </a:t>
            </a:r>
            <a:b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 september 2000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premenovanie fakulty rozhodnutím rektora č. ORR 2738/2000 na Fakultu matematiky, fyziky a informatiky UK v Bratislave)</a:t>
            </a:r>
          </a:p>
          <a:p>
            <a:pPr marL="0" indent="0">
              <a:buNone/>
            </a:pPr>
            <a:endParaRPr lang="sk-SK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7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8424" y="274638"/>
            <a:ext cx="298376" cy="1143000"/>
          </a:xfrm>
        </p:spPr>
        <p:txBody>
          <a:bodyPr>
            <a:normAutofit/>
          </a:bodyPr>
          <a:lstStyle/>
          <a:p>
            <a:endParaRPr lang="sk-SK" sz="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0"/>
          </a:xfrm>
        </p:spPr>
        <p:txBody>
          <a:bodyPr>
            <a:normAutofit lnSpcReduction="10000"/>
          </a:bodyPr>
          <a:lstStyle/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Katolícka bohoslovecká fakulta v Bratislave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 júl 1919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zriadenie zákonom NZ ČSR č. 441/1919 Zb. z. a n. – existencia fakulty na dlhý čas len </a:t>
            </a:r>
            <a:r>
              <a:rPr lang="sk-SK" sz="16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sk-SK" sz="1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iure</a:t>
            </a:r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15. august 1935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rozhodnutie Svätej stolice </a:t>
            </a:r>
            <a:r>
              <a:rPr lang="sk-SK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erigovať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teologickú fakultu v Bratislave </a:t>
            </a:r>
          </a:p>
          <a:p>
            <a:pPr marL="0" indent="0">
              <a:buNone/>
            </a:pP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24. apríl 1936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vládne nariadenie č. 112/1936 Zb., ktorým sa vykonáva zákon o zriadení samostatnej katolíckej bohosloveckej fakulty v Bratislave </a:t>
            </a:r>
          </a:p>
          <a:p>
            <a:pPr marL="0" indent="0">
              <a:buNone/>
            </a:pP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4. november 1936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slávnostné otvorenie prvého akademického roka v Dóme sv. Martina za prítomnosti ministra školstva</a:t>
            </a:r>
          </a:p>
          <a:p>
            <a:pPr marL="0" indent="0">
              <a:buNone/>
            </a:pP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27. november 1939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Akademický senát SU schválil inkorporovanie katolíckej bohosloveckej fakulty do zväzku univerzity</a:t>
            </a:r>
          </a:p>
          <a:p>
            <a:pPr marL="0" indent="0">
              <a:buNone/>
            </a:pP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1945/1946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vyčlenenie fakulty v tomto akademickom roku zo zväzku univerzity</a:t>
            </a:r>
          </a:p>
          <a:p>
            <a:pPr marL="0" indent="0">
              <a:buNone/>
            </a:pP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august 1990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opätovné včlenenie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RKCMBF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zväzku univerzity na základe zákona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FZ ČSFR č. 163/1990 Zb. zo dňa 3. mája 1990 o bohosloveckých fakultách </a:t>
            </a:r>
          </a:p>
          <a:p>
            <a:pPr marL="0" indent="0">
              <a:buNone/>
            </a:pPr>
            <a:endParaRPr lang="sk-SK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Evanjelická bohoslovecká fakulta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súčasťou UK v Bratislave od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júla 1990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október 1919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otvorenie fakulty pod názvom Slovenská evanjelická a. v. akadémia v Bratislave so sídlom na Konventnej ulici)</a:t>
            </a:r>
          </a:p>
          <a:p>
            <a:pPr marL="0" indent="0">
              <a:buNone/>
            </a:pPr>
            <a:endParaRPr lang="sk-SK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Fakulta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managementu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UK – 5. február 1990 –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zriadenie na základe rozhodnutia Akademického senátu UK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október 1991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začiatok činnosti fakulty</a:t>
            </a:r>
          </a:p>
          <a:p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Fakulta sociálnych a ekonomických vied UK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jún 2002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zriadenie na základe rozhodnutia rektora UK a schválením v Akademickom senáte UK i následnom vyjadrení Akreditačnej komisie Ministerstva školstva SR</a:t>
            </a:r>
          </a:p>
          <a:p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213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62074"/>
          </a:xfrm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Univerzity a VŠ pôsobiace v Bratislave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616624"/>
          </a:xfrm>
        </p:spPr>
        <p:txBody>
          <a:bodyPr>
            <a:normAutofit lnSpcReduction="10000"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Univerzita Komenského (verejná)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Slovenská technická univerzita (verejná)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Ekonomická univerzita (verejná)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škola múzických umení (verejná)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škola výtvarných umení(verejná)</a:t>
            </a:r>
          </a:p>
          <a:p>
            <a:pPr marL="0" indent="0">
              <a:buNone/>
            </a:pPr>
            <a:endParaRPr lang="sk-SK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Akadémia Policajného zboru v Bratislave (štátna)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Slovenská zdravotnícka univerzita (štátna)</a:t>
            </a:r>
          </a:p>
          <a:p>
            <a:pPr marL="0" indent="0">
              <a:buNone/>
            </a:pPr>
            <a:endParaRPr lang="sk-SK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Paneurópska vysoká škola (súkromná)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škola zdravotníctva a sociálnej práce Sv. Alžbety, n. o. (súkromná)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Bratislavská medzinárodná škola liberálnych štúdií, n. o. (súkromná – zameraná na štúdium politológie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291014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Samostatne hospodáriace súčasti UK v Bratislave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Vysokoškolské mesto Ľ. Štúra – Mlyny UK v Bratislave</a:t>
            </a:r>
            <a:endParaRPr lang="sk-SK" sz="1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 – 1977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realizácia komplexu internátov v Mlynskej doline v štyroch etapách</a:t>
            </a:r>
          </a:p>
          <a:p>
            <a:pPr marL="0" indent="0">
              <a:buNone/>
            </a:pPr>
            <a:endParaRPr lang="sk-SK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Vysokoškolský internát Družba UK v Bratislave</a:t>
            </a:r>
            <a:endParaRPr lang="sk-SK" sz="1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september 1976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slávnostné odovzdanie výškovej budovy internátu Družba do prevádzky po dokončení výstavby I. etapy maďarskými stavbármi</a:t>
            </a: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komplexné dobudovanie internátu</a:t>
            </a: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pričlenenie tzv. švédskych domčekov južne od blízkej botanickej záhrady s kapacitou viac ako 130 lôžok k VI Družba</a:t>
            </a:r>
          </a:p>
          <a:p>
            <a:endParaRPr lang="sk-SK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Centrum ďalšieho vzdelávania UK v Bratislave</a:t>
            </a:r>
            <a:endParaRPr lang="sk-SK" sz="1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december 2004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vznik CĎV UK v Bratislave na základe rozhodnutia rektora UK, do štruktúry ktorého boli začlenené Ústav jazykovej a odbornej prípravy zahraničných študentov (60. roky 20. storočia), Univerzita tretieho veku (15. október 1990), Jazykové centrum (1992) a Centrum ďalšieho a celoživotného vzdelávania (1999)</a:t>
            </a:r>
          </a:p>
          <a:p>
            <a:pPr marL="0" indent="0">
              <a:buNone/>
            </a:pPr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Vedecký park UK v Bratislave</a:t>
            </a: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február 2014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položenie základného </a:t>
            </a:r>
            <a:b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kameňa</a:t>
            </a:r>
          </a:p>
          <a:p>
            <a:r>
              <a:rPr lang="sk-SK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úl 2015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vznik Vedeckého parku UK</a:t>
            </a:r>
          </a:p>
          <a:p>
            <a:r>
              <a:rPr lang="sk-SK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február 2016 </a:t>
            </a:r>
            <a:r>
              <a:rPr lang="sk-SK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slávnostné otvorenie</a:t>
            </a:r>
          </a:p>
          <a:p>
            <a:pPr marL="0" indent="0">
              <a:buNone/>
            </a:pPr>
            <a:endParaRPr lang="sk-SK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94626"/>
            <a:ext cx="1838325" cy="16383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95122"/>
            <a:ext cx="2275642" cy="142227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5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Centrálne financované súčasti UK v Bratislave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268760"/>
            <a:ext cx="8820472" cy="5400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Akademická </a:t>
            </a: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knižnica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(AK UK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sk-SK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vytvorenie AK UK – zastrešuje 13 fakultných a viac ako 130 čiastkových knižníc pracovísk UK</a:t>
            </a:r>
          </a:p>
          <a:p>
            <a:pPr marL="0" indent="0">
              <a:buNone/>
            </a:pPr>
            <a:endParaRPr lang="sk-SK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Botanická </a:t>
            </a: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záhrada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(BZ UK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k-SK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k-SK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január 1942 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zriadenie botanickej záhrady pri Prírodovedeckej fakulte SU v Bratislave dekrétom Ministerstva školstva a národnej osvety v Bratislave na pozemku okolo vilky staviteľa </a:t>
            </a:r>
            <a:r>
              <a:rPr lang="sk-SK" sz="19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Eneu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Gracioza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Lafranconiho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 Mlynskej doline</a:t>
            </a:r>
          </a:p>
          <a:p>
            <a:pPr marL="0" indent="0">
              <a:buNone/>
            </a:pPr>
            <a:endParaRPr lang="sk-SK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Centrum informačných technológií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(CIT UK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sk-SK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k-SK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eseň 1991 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začiatok informatizácie univerzity</a:t>
            </a:r>
          </a:p>
          <a:p>
            <a:pPr marL="0" indent="0">
              <a:buNone/>
            </a:pPr>
            <a:endParaRPr lang="sk-SK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Kanadské štúdiá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(KŠ UK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Psychologická </a:t>
            </a: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poradňa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(PP UK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Učebno-výcvikové </a:t>
            </a: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zariadenie </a:t>
            </a:r>
            <a:r>
              <a:rPr lang="sk-SK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Richňava</a:t>
            </a: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(UVZ </a:t>
            </a:r>
            <a:r>
              <a:rPr lang="sk-SK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Richňava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UK)</a:t>
            </a:r>
            <a:endParaRPr lang="sk-SK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UNESCO </a:t>
            </a:r>
            <a:r>
              <a:rPr lang="sk-SK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výchovy k ľudským </a:t>
            </a: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právam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UKVĽP 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UNESCO Katedra </a:t>
            </a:r>
            <a:r>
              <a:rPr lang="sk-SK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plurilingválnej</a:t>
            </a:r>
            <a:r>
              <a:rPr lang="sk-SK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multikultúrnej komunikácie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(UKPMK UK)</a:t>
            </a:r>
          </a:p>
          <a:p>
            <a:pPr marL="0" indent="0">
              <a:buNone/>
            </a:pPr>
            <a:endParaRPr lang="sk-SK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Vydavateľstvo</a:t>
            </a:r>
            <a:r>
              <a:rPr lang="sk-SK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(Vydavateľstvo UK</a:t>
            </a:r>
            <a:r>
              <a:rPr lang="sk-SK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sk-SK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koniec roka 1964 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trvalé vydavateľské oprávnenie pre UK</a:t>
            </a:r>
          </a:p>
          <a:p>
            <a:r>
              <a:rPr lang="sk-SK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apríl 1967 </a:t>
            </a:r>
            <a:r>
              <a:rPr lang="sk-SK" sz="1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zriadenie polygrafického strediska UK</a:t>
            </a:r>
            <a:endParaRPr lang="sk-SK" sz="1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45954"/>
            <a:ext cx="1604168" cy="120312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2945955"/>
            <a:ext cx="1604168" cy="120312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60" y="5445224"/>
            <a:ext cx="1632181" cy="12241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51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Archív Univerzity Komenského v Bratislave 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997152"/>
          </a:xfrm>
        </p:spPr>
        <p:txBody>
          <a:bodyPr>
            <a:normAutofit/>
          </a:bodyPr>
          <a:lstStyle/>
          <a:p>
            <a:r>
              <a:rPr lang="sk-SK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Archív UK 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odborné pracovisko, ktoré preberá, eviduje, ochraňuje a sprístupňuje archívne dokumenty týkajúce sa Univerzity Komenského (a vzdelávania na Slovensku) </a:t>
            </a:r>
          </a:p>
          <a:p>
            <a:r>
              <a:rPr lang="sk-SK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organizačne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patrí </a:t>
            </a:r>
            <a:r>
              <a:rPr lang="sk-SK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 Rektorát UK 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v súčasnosti: </a:t>
            </a:r>
            <a:r>
              <a:rPr lang="sk-SK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zamestnancov 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plný úväzok (4 archivári s vysokoškolským a dokumentaristka so stredoškolským vzdelaním) </a:t>
            </a:r>
          </a:p>
          <a:p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počas viac ako 50-ročnej histórie archív viedli 5 riaditelia/vedúci: </a:t>
            </a:r>
            <a:b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prom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pedagóg Ondrej </a:t>
            </a:r>
            <a:r>
              <a:rPr lang="sk-SK" sz="20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Dolan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(1963 – 1968)</a:t>
            </a:r>
            <a:b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PhDr. Július </a:t>
            </a:r>
            <a:r>
              <a:rPr lang="sk-SK" sz="20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Bartl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CSc. (1968 – 1992)</a:t>
            </a:r>
            <a:b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PhDr. Júlia </a:t>
            </a:r>
            <a:r>
              <a:rPr lang="sk-SK" sz="20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Hautová</a:t>
            </a: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(1992 – 1994)</a:t>
            </a:r>
            <a:b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PhDr. Viliam Csáder (1994 – 2015)</a:t>
            </a:r>
            <a:b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PhDr. Rudolf Hudec, PhD. (1. 1. 2016 – 31. 10. 2016)</a:t>
            </a:r>
          </a:p>
          <a:p>
            <a:r>
              <a:rPr lang="sk-SK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pozícii archivár a dokumentarista doteraz pracovali 19 zamestnanci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(započítaní aj redaktori Našej univerzity)  </a:t>
            </a:r>
          </a:p>
          <a:p>
            <a:pPr marL="0" indent="0">
              <a:buNone/>
            </a:pPr>
            <a:endParaRPr lang="sk-SK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562074"/>
          </a:xfrm>
        </p:spPr>
        <p:txBody>
          <a:bodyPr>
            <a:normAutofit fontScale="90000"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Schéma organizačného poriadku RUK – VP č. 18/2015 </a:t>
            </a:r>
            <a:b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 dodatok č. 3 VP č. 10/2009 (organizačný poriadok rektorátu UK)</a:t>
            </a:r>
            <a:endParaRPr lang="sk-SK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936" y="988996"/>
            <a:ext cx="8140010" cy="57523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histórie Archívu UK v Bratislave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328592"/>
          </a:xfrm>
        </p:spPr>
        <p:txBody>
          <a:bodyPr>
            <a:normAutofit fontScale="70000" lnSpcReduction="20000"/>
          </a:bodyPr>
          <a:lstStyle/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1924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prvá zmienka o archíve univerzity – preberanie AD z Košickej právnickej akadémie (1791 – 1922)</a:t>
            </a:r>
          </a:p>
          <a:p>
            <a:pPr marL="0" indent="0">
              <a:buNone/>
            </a:pPr>
            <a:endParaRPr lang="sk-SK" sz="11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máj 1963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rozhodnutie vedenia UK o založení kabinetu dejín UK (počiatok činnosti 1. september 1963)</a:t>
            </a:r>
          </a:p>
          <a:p>
            <a:pPr marL="0" indent="0">
              <a:buNone/>
            </a:pPr>
            <a:endParaRPr lang="sk-SK" sz="11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externý vedúci KD UK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prof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PhDr. Branislav </a:t>
            </a:r>
            <a:r>
              <a:rPr lang="sk-SK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Varsik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DrSc., vedúci Katedry všeobecných dejín </a:t>
            </a:r>
            <a:r>
              <a:rPr lang="sk-SK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  <a:p>
            <a:pPr marL="0" indent="0">
              <a:buNone/>
            </a:pPr>
            <a:endParaRPr lang="sk-SK" sz="11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externí spolupracovníci: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PhDr. Jozef </a:t>
            </a:r>
            <a:r>
              <a:rPr lang="sk-SK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Mátej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CSc. a doc. Ján </a:t>
            </a:r>
            <a:r>
              <a:rPr lang="sk-SK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Červinka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CSc.</a:t>
            </a:r>
          </a:p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riadny pracovník 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pozícii odborný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asistent: </a:t>
            </a:r>
            <a:r>
              <a:rPr lang="sk-SK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pedagóg Ondrej </a:t>
            </a:r>
            <a:r>
              <a:rPr lang="sk-SK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Dolan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sz="23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správca registratúry: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Milan Teofil </a:t>
            </a:r>
            <a:r>
              <a:rPr lang="sk-SK" sz="2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Bohunický</a:t>
            </a:r>
            <a:endParaRPr lang="sk-SK" sz="23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sk-SK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schválenie Štatútu 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UK: vedeckovýskumné pracovisko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zameraním na 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výskum dejín UK a vysokého školstva na Slovensku v cudzích archívoch, vedeckých a kultúrnych ustanovizniach, výsledky výskumu prezentovať v odborných a populárno-vedeckých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publikáciách</a:t>
            </a:r>
          </a:p>
          <a:p>
            <a:pPr marL="0" indent="0">
              <a:buNone/>
            </a:pPr>
            <a:endParaRPr lang="sk-SK" sz="1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sk-SK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 dohody 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medzi Ministerstvom školstva a kultúry a Ministerstvom vnútra ČSSR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35/1965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 dňa 31. marca 1965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bol archívu UK priznaný 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zmysle § 11 vládneho nariadenia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29/1954 Zb. zo dňa 7. mája 1954 o archívnictve </a:t>
            </a:r>
            <a:r>
              <a:rPr lang="sk-SK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štatút archívu osobitného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významu</a:t>
            </a:r>
          </a:p>
          <a:p>
            <a:pPr marL="0" indent="0">
              <a:buNone/>
            </a:pPr>
            <a:endParaRPr lang="sk-SK" sz="1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začlenenie Archív </a:t>
            </a:r>
            <a:r>
              <a:rPr lang="sk-SK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 </a:t>
            </a:r>
            <a:r>
              <a:rPr lang="sk-SK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sk-SK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organizačnej štruktúry Kabinetu dejín UK už ako oddelenie, v ktorom mali pracovníci archívu systemizované funkčné miesta vedeckých, odborných a dokumentačných pracovníkov</a:t>
            </a:r>
            <a:r>
              <a:rPr lang="sk-SK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sk-SK" sz="23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4448" y="274638"/>
            <a:ext cx="216024" cy="6394722"/>
          </a:xfrm>
        </p:spPr>
        <p:txBody>
          <a:bodyPr>
            <a:normAutofit/>
          </a:bodyPr>
          <a:lstStyle/>
          <a:p>
            <a:endParaRPr lang="sk-SK" sz="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665312"/>
            <a:ext cx="8496944" cy="5427984"/>
          </a:xfrm>
        </p:spPr>
        <p:txBody>
          <a:bodyPr>
            <a:normAutofit/>
          </a:bodyPr>
          <a:lstStyle/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 1969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reorganizácia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Rektorátu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UK: AUK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Kabinet dejín UK a dovtedy samostatné Publikačné oddelenie zlúčené do Publikačného a historicko-dokumentačného odboru RUK, v rámci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neho archív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samostatné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oddelenie</a:t>
            </a:r>
          </a:p>
          <a:p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zrušenie Publikačného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historicko-dokumentačného odboru -  v zmysle  zákona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č. 39/1980 Zb. zo dňa 10. apríla 1980 o vysokých školách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včlenie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celého pracoviska ako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Oddelenie propagácie a historickej dokumentácie do Odboru pre výchovno-vzdelávaciu činnosť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</a:t>
            </a:r>
          </a:p>
          <a:p>
            <a:pPr marL="0" indent="0">
              <a:buNone/>
            </a:pP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október 1981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zrušenie aj KD UK </a:t>
            </a:r>
          </a:p>
          <a:p>
            <a:pPr marL="0" indent="0">
              <a:buNone/>
            </a:pP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 </a:t>
            </a:r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reorganizácia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štruktúry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rektorátu,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archív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vyčlenený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organizačne </a:t>
            </a:r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podriadený prorektorovi pre vzdelávaciu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činnosť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len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hospodársko-finančných a personálnych otázkach podliehal kvestorovi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UK, ktorému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roku 2003 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plne organizačne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podlieha</a:t>
            </a:r>
            <a:endParaRPr lang="sk-SK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Priestorové zabezpečenie Archívu UK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908721"/>
            <a:ext cx="8229600" cy="1728191"/>
          </a:xfrm>
        </p:spPr>
        <p:txBody>
          <a:bodyPr>
            <a:normAutofit/>
          </a:bodyPr>
          <a:lstStyle/>
          <a:p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dva depozitáre v pivnici na Šafárikovom námestí č. 6</a:t>
            </a:r>
          </a:p>
          <a:p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1985 – 1995 prenajaté priestory na Mlynských luhoch</a:t>
            </a:r>
          </a:p>
          <a:p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1996 –  2007 lodenica UK</a:t>
            </a:r>
          </a:p>
          <a:p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od mája 2008 –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areál Staré grunty č. 55</a:t>
            </a:r>
          </a:p>
          <a:p>
            <a:pPr marL="0" indent="0">
              <a:buNone/>
            </a:pP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64904"/>
            <a:ext cx="2016224" cy="280253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57" y="1916832"/>
            <a:ext cx="3503272" cy="470998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23" y="2564904"/>
            <a:ext cx="2872369" cy="406191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7504" y="5733256"/>
            <a:ext cx="22322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Pohľad do dvoch depozitárov AUK </a:t>
            </a:r>
            <a:br>
              <a:rPr lang="sk-SK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 pivnici na Šafárikovom námestí č. 6</a:t>
            </a:r>
            <a:br>
              <a:rPr lang="sk-SK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(AUK: Zbierka fotografií, priestory AUK, 2009)</a:t>
            </a:r>
            <a:br>
              <a:rPr lang="sk-SK" sz="1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905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840813" cy="24020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Ďalšie provizórium AUK na Starých gruntoch č. 55</a:t>
            </a:r>
            <a:b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200" dirty="0" smtClean="0">
                <a:solidFill>
                  <a:srgbClr val="C00000"/>
                </a:solidFill>
                <a:latin typeface="Times New Roman" pitchFamily="18" charset="0"/>
              </a:rPr>
              <a:t>(AUK: Zbierka fotografií, priestory AUK – Staré grunty, máj 2009)</a:t>
            </a:r>
            <a:endParaRPr lang="sk-SK" sz="1200" dirty="0">
              <a:solidFill>
                <a:srgbClr val="C000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5353050" cy="40243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4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Spojovacia chodba – depozitár č. 1</a:t>
            </a:r>
            <a:b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706520" cy="353598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273425" cy="246221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52" y="4005064"/>
            <a:ext cx="3273425" cy="246221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7504" y="5517232"/>
            <a:ext cx="525658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sk-SK" altLang="sk-SK" sz="1600" b="1" dirty="0" smtClean="0">
                <a:solidFill>
                  <a:srgbClr val="C00000"/>
                </a:solidFill>
                <a:latin typeface="Times New Roman" pitchFamily="18" charset="0"/>
              </a:rPr>
              <a:t>Náš najnebezpečnejší depozitár z hľadiska BOZP a PO</a:t>
            </a:r>
          </a:p>
          <a:p>
            <a:pPr algn="ctr">
              <a:spcBef>
                <a:spcPct val="50000"/>
              </a:spcBef>
            </a:pPr>
            <a:r>
              <a:rPr lang="sk-SK" altLang="sk-SK" sz="1400" dirty="0" smtClean="0">
                <a:solidFill>
                  <a:srgbClr val="C00000"/>
                </a:solidFill>
                <a:latin typeface="Times New Roman" pitchFamily="18" charset="0"/>
              </a:rPr>
              <a:t>(AUK: Zbierka fotografií, priestory AUK – Staré grunty, máj 2009)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1254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Začiatok sťahovania AUK z lodenice v karloveskej zátoke na Staré grunty</a:t>
            </a:r>
            <a:b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400" dirty="0" smtClean="0">
                <a:solidFill>
                  <a:srgbClr val="C00000"/>
                </a:solidFill>
                <a:latin typeface="Times New Roman" pitchFamily="18" charset="0"/>
              </a:rPr>
              <a:t>(AUK: Zbierka fotografií, priestory AUK, 2008)</a:t>
            </a:r>
            <a:endParaRPr lang="sk-SK" sz="1400" dirty="0">
              <a:solidFill>
                <a:srgbClr val="C00000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8565"/>
            <a:ext cx="5283600" cy="402749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38564"/>
            <a:ext cx="3139436" cy="403465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95536" y="5661248"/>
            <a:ext cx="8136904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</a:rPr>
              <a:t>PhDr. Viliam Csáder s brigádničkami pri balení prvých fondov, </a:t>
            </a:r>
            <a:b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</a:rPr>
              <a:t>Janka v strede sa v júli 2008 stala našou kolegyňou. </a:t>
            </a:r>
            <a:b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</a:rPr>
            </a:br>
            <a:endParaRPr lang="sk-SK" altLang="sk-SK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</a:rPr>
              <a:t>Transport paliet s archívnymi fondmi do nových priestorov.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7806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sk-SK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Universitas</a:t>
            </a:r>
            <a:r>
              <a:rPr lang="sk-SK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Istropolitana</a:t>
            </a:r>
            <a:r>
              <a:rPr lang="sk-SK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(1467 – 1490)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4941168"/>
            <a:ext cx="8784976" cy="172819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Listina pápeža Pavla II. z13. augusta 1469, ktorou Juraj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Schönberg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(bratislavský prepošt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získal súdne právomoci biskupa a tak mohol sám rozhodovať vo veciach univerzity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sk-SK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Budovy Univerzity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Istropolitany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Ventúrskej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ul., komplex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goti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kýc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domov </a:t>
            </a:r>
            <a:b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15. storočia je dodnes sídlom Vysokej školy múzických umení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0"/>
            <a:ext cx="4670425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1"/>
            <a:ext cx="22860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98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764703"/>
            <a:ext cx="5770984" cy="1741041"/>
          </a:xfrm>
        </p:spPr>
        <p:txBody>
          <a:bodyPr>
            <a:normAutofit/>
          </a:bodyPr>
          <a:lstStyle/>
          <a:p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Balenie matrík študentov – do škatule sa zmestili </a:t>
            </a:r>
            <a:b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tri kusy a bremeno vážilo cca 40 kg.</a:t>
            </a:r>
            <a:b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400" dirty="0" smtClean="0">
                <a:solidFill>
                  <a:srgbClr val="C00000"/>
                </a:solidFill>
                <a:latin typeface="Times New Roman" pitchFamily="18" charset="0"/>
              </a:rPr>
              <a:t>(AUK: Zbierka fotografií, sťahovanie AUK, apríl – máj 2008)</a:t>
            </a:r>
            <a:endParaRPr lang="sk-SK" sz="1400" dirty="0">
              <a:solidFill>
                <a:srgbClr val="C0000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290409" cy="372796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1" y="908720"/>
            <a:ext cx="2268537" cy="31940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2286000" cy="309721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017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Zranenia počas sťahovania – nepríjemné poranenie </a:t>
            </a:r>
            <a:b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prsta a presilené zápästia</a:t>
            </a:r>
            <a:r>
              <a:rPr lang="sk-SK" altLang="sk-SK" sz="2000" dirty="0" smtClean="0">
                <a:solidFill>
                  <a:srgbClr val="C00000"/>
                </a:solidFill>
              </a:rPr>
              <a:t> </a:t>
            </a:r>
            <a:br>
              <a:rPr lang="sk-SK" altLang="sk-SK" sz="2000" dirty="0" smtClean="0">
                <a:solidFill>
                  <a:srgbClr val="C00000"/>
                </a:solidFill>
              </a:rPr>
            </a:br>
            <a:endParaRPr lang="sk-SK" sz="1400" dirty="0">
              <a:solidFill>
                <a:srgbClr val="C0000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840813" cy="405419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36311"/>
            <a:ext cx="2304256" cy="340435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23274"/>
            <a:ext cx="2255516" cy="328693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566124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1400" dirty="0" smtClean="0">
                <a:solidFill>
                  <a:srgbClr val="C00000"/>
                </a:solidFill>
                <a:latin typeface="Times New Roman" pitchFamily="18" charset="0"/>
              </a:rPr>
              <a:t>(AUK: Zbierka fotografií, sťahovanie AUK,</a:t>
            </a:r>
            <a:br>
              <a:rPr lang="sk-SK" altLang="sk-SK" sz="14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400" dirty="0" smtClean="0">
                <a:solidFill>
                  <a:srgbClr val="C00000"/>
                </a:solidFill>
                <a:latin typeface="Times New Roman" pitchFamily="18" charset="0"/>
              </a:rPr>
              <a:t>apríl – máj 2008)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418897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866" y="116632"/>
            <a:ext cx="8752630" cy="1928934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sk-SK" altLang="sk-SK" sz="2200" b="1" dirty="0" smtClean="0">
                <a:solidFill>
                  <a:srgbClr val="C00000"/>
                </a:solidFill>
                <a:latin typeface="Times New Roman" pitchFamily="18" charset="0"/>
              </a:rPr>
              <a:t>Živelné pohromy a AUK – </a:t>
            </a:r>
            <a:r>
              <a:rPr lang="sk-SK" altLang="sk-SK" sz="2200" dirty="0" smtClean="0">
                <a:solidFill>
                  <a:srgbClr val="C00000"/>
                </a:solidFill>
                <a:latin typeface="Times New Roman" pitchFamily="18" charset="0"/>
              </a:rPr>
              <a:t>povodne Dunaja v rokoch 1954, 1965, 2002</a:t>
            </a:r>
            <a:br>
              <a:rPr lang="sk-SK" altLang="sk-SK" sz="22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</a:rPr>
              <a:t>(ohrozenie registratúry </a:t>
            </a:r>
            <a:r>
              <a:rPr lang="sk-SK" altLang="sk-SK" sz="1600" dirty="0" err="1" smtClean="0">
                <a:solidFill>
                  <a:srgbClr val="C00000"/>
                </a:solidFill>
                <a:latin typeface="Times New Roman" pitchFamily="18" charset="0"/>
              </a:rPr>
              <a:t>FiF</a:t>
            </a:r>
            <a: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</a:rPr>
              <a:t> UK, ohrozenie archívnych dokumentov v depozitároch AUK na Šafárikovom námestí č. 6; zatopenie depozitárov AUK umiestnených v lodenici UK v roku 2002)</a:t>
            </a:r>
            <a:br>
              <a:rPr lang="sk-SK" altLang="sk-SK" sz="16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dirty="0" smtClean="0">
                <a:latin typeface="Times New Roman" pitchFamily="18" charset="0"/>
              </a:rPr>
              <a:t>			</a:t>
            </a:r>
            <a:r>
              <a:rPr lang="sk-SK" altLang="sk-SK" b="1" dirty="0" smtClean="0">
                <a:solidFill>
                  <a:srgbClr val="C00000"/>
                </a:solidFill>
                <a:latin typeface="Times New Roman" pitchFamily="18" charset="0"/>
              </a:rPr>
              <a:t>– </a:t>
            </a:r>
            <a:r>
              <a:rPr lang="sk-SK" altLang="sk-SK" sz="2200" dirty="0" smtClean="0">
                <a:solidFill>
                  <a:srgbClr val="C00000"/>
                </a:solidFill>
                <a:latin typeface="Times New Roman" pitchFamily="18" charset="0"/>
              </a:rPr>
              <a:t>veterná smršť v roku 2007</a:t>
            </a:r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sk-SK" altLang="sk-SK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dirty="0" smtClean="0">
                <a:latin typeface="Times New Roman" pitchFamily="18" charset="0"/>
              </a:rPr>
              <a:t/>
            </a:r>
            <a:br>
              <a:rPr lang="sk-SK" altLang="sk-SK" dirty="0" smtClean="0">
                <a:latin typeface="Times New Roman" pitchFamily="18" charset="0"/>
              </a:rPr>
            </a:br>
            <a:r>
              <a:rPr lang="sk-SK" altLang="sk-SK" dirty="0" smtClean="0">
                <a:latin typeface="Times New Roman" pitchFamily="18" charset="0"/>
              </a:rPr>
              <a:t/>
            </a:r>
            <a:br>
              <a:rPr lang="sk-SK" altLang="sk-SK" dirty="0" smtClean="0">
                <a:latin typeface="Times New Roman" pitchFamily="18" charset="0"/>
              </a:rPr>
            </a:b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034861" cy="438194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123728" y="3179763"/>
            <a:ext cx="198437" cy="471488"/>
          </a:xfrm>
          <a:prstGeom prst="downArrow">
            <a:avLst>
              <a:gd name="adj1" fmla="val 50000"/>
              <a:gd name="adj2" fmla="val 594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k-SK" altLang="sk-SK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322165" y="3651251"/>
            <a:ext cx="198437" cy="471488"/>
          </a:xfrm>
          <a:prstGeom prst="downArrow">
            <a:avLst>
              <a:gd name="adj1" fmla="val 50000"/>
              <a:gd name="adj2" fmla="val 594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k-SK" altLang="sk-SK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6677230" y="4005064"/>
            <a:ext cx="198437" cy="471488"/>
          </a:xfrm>
          <a:prstGeom prst="downArrow">
            <a:avLst>
              <a:gd name="adj1" fmla="val 50000"/>
              <a:gd name="adj2" fmla="val 594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k-SK" altLang="sk-SK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524328" y="5013176"/>
            <a:ext cx="198437" cy="471488"/>
          </a:xfrm>
          <a:prstGeom prst="downArrow">
            <a:avLst>
              <a:gd name="adj1" fmla="val 50000"/>
              <a:gd name="adj2" fmla="val 594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k-SK" altLang="sk-SK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814734"/>
            <a:ext cx="4083460" cy="470167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7524328" y="5013176"/>
            <a:ext cx="198437" cy="471488"/>
          </a:xfrm>
          <a:prstGeom prst="downArrow">
            <a:avLst>
              <a:gd name="adj1" fmla="val 50000"/>
              <a:gd name="adj2" fmla="val 594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k-SK" altLang="sk-SK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677230" y="4005064"/>
            <a:ext cx="198437" cy="471488"/>
          </a:xfrm>
          <a:prstGeom prst="downArrow">
            <a:avLst>
              <a:gd name="adj1" fmla="val 50000"/>
              <a:gd name="adj2" fmla="val 594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k-SK" altLang="sk-SK"/>
          </a:p>
        </p:txBody>
      </p:sp>
      <p:sp>
        <p:nvSpPr>
          <p:cNvPr id="4" name="BlokTextu 3"/>
          <p:cNvSpPr txBox="1"/>
          <p:nvPr/>
        </p:nvSpPr>
        <p:spPr>
          <a:xfrm>
            <a:off x="323528" y="1282084"/>
            <a:ext cx="535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1200" b="1" dirty="0" smtClean="0">
                <a:solidFill>
                  <a:srgbClr val="C00000"/>
                </a:solidFill>
                <a:latin typeface="Times New Roman" pitchFamily="18" charset="0"/>
              </a:rPr>
              <a:t>s</a:t>
            </a:r>
            <a:r>
              <a:rPr lang="sk-SK" altLang="sk-SK" sz="1400" b="1" dirty="0" smtClean="0">
                <a:solidFill>
                  <a:srgbClr val="C00000"/>
                </a:solidFill>
                <a:latin typeface="Times New Roman" pitchFamily="18" charset="0"/>
              </a:rPr>
              <a:t>ituácia: </a:t>
            </a:r>
          </a:p>
          <a:p>
            <a:r>
              <a:rPr lang="sk-SK" altLang="sk-SK" sz="1400" b="1" dirty="0" smtClean="0">
                <a:solidFill>
                  <a:srgbClr val="C00000"/>
                </a:solidFill>
                <a:latin typeface="Times New Roman" pitchFamily="18" charset="0"/>
              </a:rPr>
              <a:t>Šafárikovo námestie a Dunaj; Karloveská zátoka a Staré grunty</a:t>
            </a:r>
            <a:endParaRPr lang="sk-SK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08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Oblasti Bratislavy, ktoré ohrozujú záplavy</a:t>
            </a:r>
            <a: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b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800" dirty="0">
                <a:solidFill>
                  <a:srgbClr val="C00000"/>
                </a:solidFill>
                <a:latin typeface="Times New Roman" pitchFamily="18" charset="0"/>
              </a:rPr>
              <a:t>(Práca 16. 8. 2002)</a:t>
            </a: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7361"/>
            <a:ext cx="8668852" cy="404790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4093584" y="3763243"/>
            <a:ext cx="269875" cy="544513"/>
          </a:xfrm>
          <a:prstGeom prst="downArrow">
            <a:avLst>
              <a:gd name="adj1" fmla="val 50000"/>
              <a:gd name="adj2" fmla="val 5044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194697" y="3371129"/>
            <a:ext cx="269875" cy="544513"/>
          </a:xfrm>
          <a:prstGeom prst="downArrow">
            <a:avLst>
              <a:gd name="adj1" fmla="val 50000"/>
              <a:gd name="adj2" fmla="val 5044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2355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936104"/>
          </a:xfrm>
        </p:spPr>
        <p:txBody>
          <a:bodyPr>
            <a:normAutofit/>
          </a:bodyPr>
          <a:lstStyle/>
          <a:p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Ohrozenie registratúry </a:t>
            </a:r>
            <a:r>
              <a:rPr lang="sk-SK" altLang="sk-SK" sz="2000" b="1" dirty="0" err="1">
                <a:solidFill>
                  <a:srgbClr val="C00000"/>
                </a:solidFill>
                <a:latin typeface="Times New Roman" pitchFamily="18" charset="0"/>
              </a:rPr>
              <a:t>FiF</a:t>
            </a:r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 UK počas záplav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15</a:t>
            </a:r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. 8. 2002</a:t>
            </a:r>
            <a:b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800" dirty="0">
                <a:solidFill>
                  <a:srgbClr val="C00000"/>
                </a:solidFill>
                <a:latin typeface="Times New Roman" pitchFamily="18" charset="0"/>
              </a:rPr>
              <a:t>(Pravda 17. 8. 2002)</a:t>
            </a: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4528957" cy="456265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92" y="1052736"/>
            <a:ext cx="3422963" cy="456265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7504" y="5877272"/>
            <a:ext cx="8856984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Pracovníci Povodia Dunaja v dňoch 13.-14. 8. 2002 priviezli piesok pred budovu </a:t>
            </a:r>
            <a:r>
              <a:rPr lang="sk-SK" altLang="sk-SK" sz="2000" b="1" dirty="0" err="1">
                <a:solidFill>
                  <a:srgbClr val="C00000"/>
                </a:solidFill>
                <a:latin typeface="Times New Roman" pitchFamily="18" charset="0"/>
              </a:rPr>
              <a:t>FiF</a:t>
            </a:r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 UK na Gondovej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ulici</a:t>
            </a:r>
            <a:endParaRPr lang="sk-SK" altLang="sk-SK" sz="20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sk-SK" altLang="sk-SK" sz="1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sk-SK" altLang="sk-SK" sz="1600" dirty="0">
                <a:solidFill>
                  <a:srgbClr val="C00000"/>
                </a:solidFill>
                <a:latin typeface="Times New Roman" pitchFamily="18" charset="0"/>
              </a:rPr>
              <a:t>(obrázok: Pravda, príloha Bratislava 15. 8. 2002)</a:t>
            </a:r>
            <a:endParaRPr lang="sk-SK" altLang="sk-SK" sz="160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91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Piesok do vriec na postavenie hrádze pred </a:t>
            </a:r>
            <a:r>
              <a:rPr lang="sk-SK" altLang="sk-SK" sz="2000" b="1" dirty="0" err="1">
                <a:solidFill>
                  <a:srgbClr val="C00000"/>
                </a:solidFill>
                <a:latin typeface="Times New Roman" pitchFamily="18" charset="0"/>
              </a:rPr>
              <a:t>FiF</a:t>
            </a:r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 UK plnili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vojaci</a:t>
            </a:r>
            <a:r>
              <a:rPr lang="sk-SK" altLang="sk-SK" sz="2800" b="1" dirty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sk-SK" altLang="sk-SK" sz="28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800" dirty="0">
                <a:solidFill>
                  <a:srgbClr val="C00000"/>
                </a:solidFill>
                <a:latin typeface="Times New Roman" pitchFamily="18" charset="0"/>
              </a:rPr>
              <a:t>(obrázok: SME 16. 8. 2002) </a:t>
            </a:r>
            <a:br>
              <a:rPr lang="sk-SK" altLang="sk-SK" sz="1800" dirty="0">
                <a:solidFill>
                  <a:srgbClr val="C00000"/>
                </a:solidFill>
                <a:latin typeface="Times New Roman" pitchFamily="18" charset="0"/>
              </a:rPr>
            </a:b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1" y="1196752"/>
            <a:ext cx="8167875" cy="53597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521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229600" cy="143103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sk-SK" altLang="sk-SK" sz="2200" b="1" dirty="0">
                <a:solidFill>
                  <a:srgbClr val="C00000"/>
                </a:solidFill>
                <a:latin typeface="Times New Roman" pitchFamily="18" charset="0"/>
              </a:rPr>
              <a:t>Vody Dunaja sa dostali z nábrežia takmer na Šafárikovo námestie. </a:t>
            </a:r>
            <a:br>
              <a:rPr lang="sk-SK" altLang="sk-SK" sz="22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200" b="1" dirty="0">
                <a:solidFill>
                  <a:srgbClr val="C00000"/>
                </a:solidFill>
                <a:latin typeface="Times New Roman" pitchFamily="18" charset="0"/>
              </a:rPr>
              <a:t>Depozitáre AUK neboli nimi priamo ohrozené, väčšie </a:t>
            </a:r>
            <a:br>
              <a:rPr lang="sk-SK" altLang="sk-SK" sz="22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200" b="1" dirty="0">
                <a:solidFill>
                  <a:srgbClr val="C00000"/>
                </a:solidFill>
                <a:latin typeface="Times New Roman" pitchFamily="18" charset="0"/>
              </a:rPr>
              <a:t>nebezpečenstvo predstavoval spätný tlak v preplnenej kanalizácii</a:t>
            </a:r>
            <a:r>
              <a:rPr lang="sk-SK" altLang="sk-SK" sz="2200" b="1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br>
              <a:rPr lang="sk-SK" altLang="sk-SK" sz="22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200" b="1" dirty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sk-SK" altLang="sk-SK" sz="22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1800" dirty="0">
                <a:solidFill>
                  <a:srgbClr val="C00000"/>
                </a:solidFill>
                <a:latin typeface="Times New Roman" pitchFamily="18" charset="0"/>
              </a:rPr>
              <a:t>(obrázok: Pravda, príloha Bratislava 17. 8. 2002)</a:t>
            </a:r>
            <a:br>
              <a:rPr lang="sk-SK" altLang="sk-SK" sz="1800" dirty="0">
                <a:solidFill>
                  <a:srgbClr val="C00000"/>
                </a:solidFill>
                <a:latin typeface="Times New Roman" pitchFamily="18" charset="0"/>
              </a:rPr>
            </a:b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190673" cy="452596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245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5932" cy="605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229600" cy="1800200"/>
          </a:xfrm>
        </p:spPr>
        <p:txBody>
          <a:bodyPr>
            <a:normAutofit/>
          </a:bodyPr>
          <a:lstStyle/>
          <a:p>
            <a:r>
              <a:rPr lang="sk-SK" altLang="sk-SK" sz="2000" b="1" dirty="0">
                <a:solidFill>
                  <a:srgbClr val="C00000"/>
                </a:solidFill>
                <a:latin typeface="Times New Roman" pitchFamily="18" charset="0"/>
              </a:rPr>
              <a:t>Situácia v Karloveskej zátoke – budova lodenice UK, ktorá sa na 11 rokov stala sídlom AUK</a:t>
            </a:r>
            <a: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  <a:t>.</a:t>
            </a:r>
            <a:b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  <a:t> (AUK: Zbierka fotografií, povodeň 14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. – 18</a:t>
            </a:r>
            <a: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  <a:t>. 8. 2002) </a:t>
            </a:r>
            <a:b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sk-SK" altLang="sk-SK" sz="2000" dirty="0">
                <a:solidFill>
                  <a:srgbClr val="C00000"/>
                </a:solidFill>
                <a:latin typeface="Times New Roman" pitchFamily="18" charset="0"/>
              </a:rPr>
            </a:br>
            <a:endParaRPr lang="sk-SK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17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850106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Klenoty v Archíve Univerzity Komenského v Bratislave 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853136"/>
          </a:xfrm>
        </p:spPr>
        <p:txBody>
          <a:bodyPr>
            <a:normAutofit/>
          </a:bodyPr>
          <a:lstStyle/>
          <a:p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rchívne fondy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uzavreté a neuzavreté</a:t>
            </a:r>
          </a:p>
          <a:p>
            <a:pPr marL="0" indent="0">
              <a:buNone/>
            </a:pPr>
            <a:endParaRPr lang="sk-SK" sz="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archívne zbierky </a:t>
            </a:r>
          </a:p>
          <a:p>
            <a:pPr marL="0" indent="0">
              <a:buNone/>
            </a:pPr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 „papierovej“ podobe: historické diplomy</a:t>
            </a:r>
            <a:b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odpisy rigoróznych diplomov</a:t>
            </a:r>
          </a:p>
          <a:p>
            <a:pPr marL="0" indent="0">
              <a:buNone/>
            </a:pP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odpisy absolventských diplomov doplnené </a:t>
            </a:r>
            <a:b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o odpisy dodatkov k diplomom</a:t>
            </a:r>
          </a:p>
          <a:p>
            <a:pPr marL="0" indent="0">
              <a:buNone/>
            </a:pPr>
            <a:endParaRPr lang="sk-SK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zbierka muzeálnych predmetov</a:t>
            </a:r>
          </a:p>
          <a:p>
            <a:pPr marL="0" indent="0">
              <a:buNone/>
            </a:pPr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taláre akademických hodnostárov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medaily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akademické insígnie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iné</a:t>
            </a:r>
          </a:p>
          <a:p>
            <a:pPr marL="0" indent="0">
              <a:buNone/>
            </a:pPr>
            <a:endParaRPr lang="sk-SK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audiovizuálna zbierka </a:t>
            </a:r>
            <a:endParaRPr lang="sk-SK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36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sk-SK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Otakar Španiel</a:t>
            </a:r>
            <a:br>
              <a:rPr lang="sk-SK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medaila k slávnostnej adrese zasielanej pri 5. výročí vzniku </a:t>
            </a:r>
            <a:br>
              <a:rPr lang="sk-SK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Univerzity Komenského v Bratislave</a:t>
            </a:r>
            <a:endParaRPr lang="sk-SK" sz="28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419475" cy="32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4869160"/>
            <a:ext cx="4248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 a miesto razby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1924, Mincovňa Kremnica, š. p.</a:t>
            </a:r>
          </a:p>
          <a:p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Rozmery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priemer 80 mm</a:t>
            </a:r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patinovaný </a:t>
            </a:r>
            <a:r>
              <a:rPr lang="sk-SK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tombak</a:t>
            </a:r>
            <a:endParaRPr lang="sk-SK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Počet kusov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</a:p>
          <a:p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Okolnosti a rok získania medaily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vlastná razba</a:t>
            </a:r>
          </a:p>
          <a:p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Číslo ukladacej jednotky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1/UK – 1924</a:t>
            </a:r>
          </a:p>
          <a:p>
            <a:endParaRPr lang="sk-SK" sz="1400" dirty="0"/>
          </a:p>
        </p:txBody>
      </p:sp>
      <p:sp>
        <p:nvSpPr>
          <p:cNvPr id="5" name="BlokTextu 4"/>
          <p:cNvSpPr txBox="1"/>
          <p:nvPr/>
        </p:nvSpPr>
        <p:spPr>
          <a:xfrm>
            <a:off x="4572000" y="4869160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striebre vyrazené tri kusy: </a:t>
            </a:r>
          </a:p>
          <a:p>
            <a:pPr marL="342900" indent="-342900" algn="just">
              <a:buAutoNum type="arabicPeriod"/>
            </a:pP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pozlátený použitý na </a:t>
            </a:r>
            <a:r>
              <a:rPr lang="sk-SK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kolanu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rektora, počas 2. svetovej vojny sa táto medaila stratila. </a:t>
            </a:r>
          </a:p>
          <a:p>
            <a:pPr marL="342900" indent="-342900" algn="just">
              <a:buAutoNum type="arabicPeriod"/>
            </a:pP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exemplár odovzdaný T. G. Masarykovi </a:t>
            </a:r>
          </a:p>
          <a:p>
            <a:pPr marL="342900" indent="-342900" algn="just">
              <a:buAutoNum type="arabicPeriod"/>
            </a:pP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určený pre Korunnú zbierka mincí a medailí v Ríme.</a:t>
            </a:r>
          </a:p>
          <a:p>
            <a:pPr algn="just"/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 použil pre reliéf obraz </a:t>
            </a:r>
            <a:r>
              <a:rPr lang="sk-SK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Jürgena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Juriana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Ovense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 </a:t>
            </a:r>
            <a:r>
              <a:rPr lang="sk-SK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Rijksmuseu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Amsterdame. </a:t>
            </a:r>
          </a:p>
          <a:p>
            <a:pPr algn="just"/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reprezentačné účely: </a:t>
            </a:r>
            <a:r>
              <a:rPr lang="sk-SK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vyrazených 800 kusov v bronze.</a:t>
            </a:r>
          </a:p>
          <a:p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50660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Uhorská kráľovská právnická </a:t>
            </a:r>
            <a:r>
              <a:rPr lang="sk-SK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akadé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Trnave 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(177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1784) 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Bratislave  (1784 – 1874)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5517232"/>
            <a:ext cx="8784976" cy="1141587"/>
          </a:xfrm>
        </p:spPr>
        <p:txBody>
          <a:bodyPr>
            <a:normAutofit fontScale="77500" lnSpcReduction="20000"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de-DE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874 – reorganizácia</a:t>
            </a:r>
            <a:r>
              <a:rPr lang="de-DE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právnického štúdia v Uhorsku – premena Uhorskej kráľovskej právnickej akadémie</a:t>
            </a:r>
            <a:r>
              <a:rPr lang="de-DE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de-DE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Bratislav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Fakultu štátnych a právnych vied v </a:t>
            </a:r>
            <a:r>
              <a:rPr lang="de-DE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Bratislav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de-DE" altLang="sk-SK" sz="2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de-DE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k-SK" altLang="sk-SK" sz="2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ostol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kláštor k</a:t>
            </a:r>
            <a:r>
              <a:rPr lang="de-DE" altLang="sk-SK" sz="2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laris</a:t>
            </a:r>
            <a:r>
              <a:rPr lang="sk-SK" altLang="sk-SK" sz="2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iek</a:t>
            </a:r>
            <a:r>
              <a:rPr lang="sk-SK" altLang="sk-SK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Klariskej ulici v Bratislave </a:t>
            </a:r>
            <a:endParaRPr lang="de-DE" altLang="sk-SK" sz="2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592263"/>
            <a:ext cx="52006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509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165304"/>
            <a:ext cx="8229600" cy="566936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Slávnostná adresa </a:t>
            </a:r>
            <a:endParaRPr lang="sk-SK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9212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090987" cy="57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151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Podklady k reverzu medaily</a:t>
            </a:r>
            <a:endParaRPr lang="sk-SK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02964" cy="29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24" y="1052736"/>
            <a:ext cx="4462463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37" y="3501008"/>
            <a:ext cx="501808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092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0"/>
            <a:ext cx="5591175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82448"/>
            <a:ext cx="3494087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3626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6048672" cy="1143000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Otakara Španiela z 5. mája 1924 adresovaný rektorátu UK </a:t>
            </a:r>
            <a:endParaRPr lang="sk-SK" sz="28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227965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629972" y="5853942"/>
            <a:ext cx="251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sk-SK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jún 1881 – †15. február 1955</a:t>
            </a:r>
          </a:p>
          <a:p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197705" y="4965625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Archív UK: fond RUK, spis Pamätné medaile UK v Bratislave, a. š. 33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6269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0"/>
            <a:ext cx="927652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2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873" cy="69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5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94" y="-10972"/>
            <a:ext cx="9188894" cy="689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6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6" y="-13453"/>
            <a:ext cx="9161936" cy="687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2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0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" y="0"/>
            <a:ext cx="9158630" cy="686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9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2" y="0"/>
            <a:ext cx="9172422" cy="68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6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Autofit/>
          </a:bodyPr>
          <a:lstStyle/>
          <a:p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Uhorská kráľovská Alžbetina  u</a:t>
            </a:r>
            <a:r>
              <a:rPr lang="de-DE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niver</a:t>
            </a:r>
            <a:r>
              <a:rPr lang="sk-SK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Bratislave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(1912 – 1918) 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5157192"/>
            <a:ext cx="5904656" cy="15121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Zákon č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. XXXVI/1912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r. z. z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11.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júla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1912 –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zriadenie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U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horskej kráľovskej Alžbetinej univerzity v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Bratislav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</a:t>
            </a:r>
            <a:endParaRPr lang="de-DE" altLang="sk-SK" sz="2000" dirty="0" smtClean="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Budova na Kapitulskej ulici v Bratislave</a:t>
            </a:r>
            <a:endParaRPr lang="sk-SK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3027"/>
            <a:ext cx="4754563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34054"/>
            <a:ext cx="216376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8"/>
            <a:ext cx="216376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00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2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21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425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7" y="-41564"/>
            <a:ext cx="9199417" cy="689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881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4"/>
            <a:ext cx="9126994" cy="684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748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" y="-25732"/>
            <a:ext cx="9178308" cy="688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969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262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8435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" y="22117"/>
            <a:ext cx="9114509" cy="683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307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55776" y="2348881"/>
            <a:ext cx="1296144" cy="1944216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1125"/>
            <a:ext cx="655320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811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Ďakujem za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trpezlivosť i pozornosť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02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Československá r</a:t>
            </a:r>
            <a:r>
              <a:rPr lang="de-DE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epublik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5353094"/>
            <a:ext cx="2304256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Praha: </a:t>
            </a:r>
            <a:b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(1347/1348)</a:t>
            </a:r>
            <a:endParaRPr lang="sk-SK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1124744"/>
            <a:ext cx="8132763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877344" y="5342439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Brno:</a:t>
            </a:r>
          </a:p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Masaryk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de-DE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(28.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1919)</a:t>
            </a:r>
            <a:endParaRPr lang="sk-SK" sz="2000" dirty="0">
              <a:solidFill>
                <a:prstClr val="black"/>
              </a:solidFill>
            </a:endParaRPr>
          </a:p>
          <a:p>
            <a:endParaRPr lang="sk-SK" sz="2000" dirty="0"/>
          </a:p>
        </p:txBody>
      </p:sp>
      <p:sp>
        <p:nvSpPr>
          <p:cNvPr id="5" name="BlokTextu 4"/>
          <p:cNvSpPr txBox="1"/>
          <p:nvPr/>
        </p:nvSpPr>
        <p:spPr>
          <a:xfrm>
            <a:off x="6156176" y="5373216"/>
            <a:ext cx="288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Bratislava:</a:t>
            </a:r>
          </a:p>
          <a:p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omens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kého</a:t>
            </a:r>
            <a:endParaRPr lang="de-DE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(27. 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</a:t>
            </a:r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1919)</a:t>
            </a:r>
            <a:endParaRPr lang="sk-SK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7" name="Šípka doprava 6"/>
          <p:cNvSpPr/>
          <p:nvPr/>
        </p:nvSpPr>
        <p:spPr>
          <a:xfrm rot="16200000">
            <a:off x="573221" y="3567010"/>
            <a:ext cx="2822595" cy="242316"/>
          </a:xfrm>
          <a:prstGeom prst="righ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Šípka doprava 7"/>
          <p:cNvSpPr/>
          <p:nvPr/>
        </p:nvSpPr>
        <p:spPr>
          <a:xfrm rot="16200000">
            <a:off x="2463573" y="4026835"/>
            <a:ext cx="1916483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9" name="Šípka doprava 8"/>
          <p:cNvSpPr/>
          <p:nvPr/>
        </p:nvSpPr>
        <p:spPr>
          <a:xfrm rot="11967849">
            <a:off x="3670945" y="4468407"/>
            <a:ext cx="2822594" cy="2423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2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de-DE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de-DE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omens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kého v Bratislave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(1919)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16016" y="1916832"/>
            <a:ext cx="3970784" cy="30243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Zákon č.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375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/1919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Zb. z. a n.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zo dňa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27. 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jú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n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a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1919 – </a:t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zriadenie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Česk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oslo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vensk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e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j štátnej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univer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z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it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y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v 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Bratislav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e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so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4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f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akult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ami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: </a:t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právnickou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lekárskou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prírodovedeckou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filozofickou fakultou</a:t>
            </a:r>
            <a:endParaRPr lang="de-DE" altLang="sk-SK" sz="20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endParaRPr lang="sk-SK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487737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53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Univer</a:t>
            </a:r>
            <a:r>
              <a:rPr lang="sk-SK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zita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de-DE" altLang="sk-SK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omens</a:t>
            </a:r>
            <a:r>
              <a:rPr lang="sk-SK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kého v Bratislave</a:t>
            </a:r>
            <a:r>
              <a:rPr lang="de-DE" alt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(1919)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204864"/>
            <a:ext cx="3754760" cy="2404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Nariadenie vlády č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. 595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/1919 Zb. z. a n. zo dňa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11.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n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ovembr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a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1919 – 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pr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e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m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en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ova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n</a:t>
            </a:r>
            <a:r>
              <a:rPr lang="sk-SK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ie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b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Česk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oslo</a:t>
            </a:r>
            <a:r>
              <a:rPr lang="sk-SK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vensk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e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j štátnej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univer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z</a:t>
            </a:r>
            <a:r>
              <a:rPr lang="de-DE" altLang="sk-SK" sz="2000" dirty="0" err="1" smtClean="0">
                <a:solidFill>
                  <a:srgbClr val="C00000"/>
                </a:solidFill>
                <a:latin typeface="Times New Roman" pitchFamily="18" charset="0"/>
              </a:rPr>
              <a:t>it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y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v 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Bratislav</a:t>
            </a:r>
            <a:r>
              <a:rPr lang="sk-SK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e</a:t>
            </a:r>
            <a:r>
              <a:rPr lang="de-DE" altLang="sk-SK" sz="2000" dirty="0" smtClean="0">
                <a:solidFill>
                  <a:srgbClr val="C00000"/>
                </a:solidFill>
                <a:latin typeface="Times New Roman" pitchFamily="18" charset="0"/>
              </a:rPr>
              <a:t> na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Univer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z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it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u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K</a:t>
            </a:r>
            <a:r>
              <a:rPr lang="de-DE" altLang="sk-SK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omens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kého 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v </a:t>
            </a:r>
            <a:r>
              <a:rPr lang="de-DE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Bratislav</a:t>
            </a:r>
            <a:r>
              <a:rPr lang="sk-SK" altLang="sk-SK" sz="2000" b="1" dirty="0" smtClean="0">
                <a:solidFill>
                  <a:srgbClr val="C00000"/>
                </a:solidFill>
                <a:latin typeface="Times New Roman" pitchFamily="18" charset="0"/>
              </a:rPr>
              <a:t>e</a:t>
            </a:r>
            <a:endParaRPr lang="de-DE" altLang="sk-SK" sz="20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endParaRPr lang="sk-SK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803650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64062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1926</Words>
  <Application>Microsoft Office PowerPoint</Application>
  <PresentationFormat>Prezentácia na obrazovke (4:3)</PresentationFormat>
  <Paragraphs>365</Paragraphs>
  <Slides>68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68</vt:i4>
      </vt:variant>
    </vt:vector>
  </HeadingPairs>
  <TitlesOfParts>
    <vt:vector size="69" baseType="lpstr">
      <vt:lpstr>Motív Office</vt:lpstr>
      <vt:lpstr>Čo sa ukrýva v Archíve Univerzity Komenského v Bratislave?</vt:lpstr>
      <vt:lpstr>Bratislava ako univerzitné mesto</vt:lpstr>
      <vt:lpstr>Univerzity a VŠ pôsobiace v Bratislave</vt:lpstr>
      <vt:lpstr>Universitas Istropolitana (1467 – 1490)  </vt:lpstr>
      <vt:lpstr>Uhorská kráľovská právnická akadémia  v Trnave (1777 – 1784) a Bratislave  (1784 – 1874)</vt:lpstr>
      <vt:lpstr>Uhorská kráľovská Alžbetina  univerzita v Bratislave (1912 – 1918) </vt:lpstr>
      <vt:lpstr>I. Československá republika</vt:lpstr>
      <vt:lpstr>Univerzita Komenského v Bratislave (1919)</vt:lpstr>
      <vt:lpstr>Univerzita Komenského v Bratislave (1919)</vt:lpstr>
      <vt:lpstr>Hlavná budova Univerzity Komenského v Bratislave dobudovaná v roku 1936 </vt:lpstr>
      <vt:lpstr>Univerzita Komenského v Bratislave (1919) Lekárska fakulta a rektorát</vt:lpstr>
      <vt:lpstr>Prezentácia programu PowerPoint</vt:lpstr>
      <vt:lpstr>21. september 1919 – začiatok akademickej príslušnosti/oprávnenosti fakulty  25. september 1919 – rokovania  o prevzatí všetkých objektov a priestorov Uhorskej kráľovskej Alžbetinej univerzity vrátane všetkých inštitútov, kliník a univerzitnej knižnice, vrátane  všetkých ostatných nehnuteľností, zariadení, aktív, nadácií atď. do užívania a správy ČSR  (12-stranový protokol)  20. november 1919 – prvé zasadnutie  AS UK v Bratislave – organizačné, správne a študijné záležitosti, vymenovanie 2 pedelov a kancelárskych úradníkov, konto a rozpočet nákladov UK, správa univerzitných budov, zriadenie študentského domova</vt:lpstr>
      <vt:lpstr>Prví akademickí hodnostári UK v Bratislave</vt:lpstr>
      <vt:lpstr>Prezentácia programu PowerPoint</vt:lpstr>
      <vt:lpstr>Univerzita Komenského  v Bratislave (1919) Právnická fakulta (1921)</vt:lpstr>
      <vt:lpstr>Prezentácia programu PowerPoint</vt:lpstr>
      <vt:lpstr>Prezentácia programu PowerPoint</vt:lpstr>
      <vt:lpstr>Prezentácia programu PowerPoint</vt:lpstr>
      <vt:lpstr>Univerzita Komenského v Bratislave (1919) Filozofická fakulta (1921)</vt:lpstr>
      <vt:lpstr>Prezentácia programu PowerPoint</vt:lpstr>
      <vt:lpstr>Zložité predvojnové a vojnové roky</vt:lpstr>
      <vt:lpstr>Univerzita Komenského/Slovenská univerzita  v Bratislave (1919) Prírodovedecká fakulta (1940)</vt:lpstr>
      <vt:lpstr>Profesori PriF SU v Bratislave</vt:lpstr>
      <vt:lpstr>Ústavy PriF SU v Bratislave v akademickom roku 1940/1941</vt:lpstr>
      <vt:lpstr>Prezentácia programu PowerPoint</vt:lpstr>
      <vt:lpstr>Index Edity Novotnej zapísanej  na FiF SU  dňa 23. novembra 1939 s povolením prestupu na PriF SU</vt:lpstr>
      <vt:lpstr>Ďalšie fakulty UK/SU v Bratislave </vt:lpstr>
      <vt:lpstr>Prezentácia programu PowerPoint</vt:lpstr>
      <vt:lpstr>Samostatne hospodáriace súčasti UK v Bratislave</vt:lpstr>
      <vt:lpstr>Centrálne financované súčasti UK v Bratislave</vt:lpstr>
      <vt:lpstr>Archív Univerzity Komenského v Bratislave </vt:lpstr>
      <vt:lpstr>Schéma organizačného poriadku RUK – VP č. 18/2015  ako dodatok č. 3 VP č. 10/2009 (organizačný poriadok rektorátu UK)</vt:lpstr>
      <vt:lpstr>Z histórie Archívu UK v Bratislave</vt:lpstr>
      <vt:lpstr>Prezentácia programu PowerPoint</vt:lpstr>
      <vt:lpstr>Priestorové zabezpečenie Archívu UK</vt:lpstr>
      <vt:lpstr>Ďalšie provizórium AUK na Starých gruntoch č. 55 (AUK: Zbierka fotografií, priestory AUK – Staré grunty, máj 2009)</vt:lpstr>
      <vt:lpstr>Spojovacia chodba – depozitár č. 1 </vt:lpstr>
      <vt:lpstr>Začiatok sťahovania AUK z lodenice v karloveskej zátoke na Staré grunty (AUK: Zbierka fotografií, priestory AUK, 2008)</vt:lpstr>
      <vt:lpstr>Balenie matrík študentov – do škatule sa zmestili  tri kusy a bremeno vážilo cca 40 kg.  (AUK: Zbierka fotografií, sťahovanie AUK, apríl – máj 2008)</vt:lpstr>
      <vt:lpstr>Zranenia počas sťahovania – nepríjemné poranenie  prsta a presilené zápästia  </vt:lpstr>
      <vt:lpstr>Živelné pohromy a AUK – povodne Dunaja v rokoch 1954, 1965, 2002 (ohrozenie registratúry FiF UK, ohrozenie archívnych dokumentov v depozitároch AUK na Šafárikovom námestí č. 6; zatopenie depozitárov AUK umiestnených v lodenici UK v roku 2002)    – veterná smršť v roku 2007   </vt:lpstr>
      <vt:lpstr>Oblasti Bratislavy, ktoré ohrozujú záplavy  (Práca 16. 8. 2002)</vt:lpstr>
      <vt:lpstr>Ohrozenie registratúry FiF UK počas záplav 15. 8. 2002 (Pravda 17. 8. 2002)</vt:lpstr>
      <vt:lpstr>Piesok do vriec na postavenie hrádze pred FiF UK plnili vojaci (obrázok: SME 16. 8. 2002)  </vt:lpstr>
      <vt:lpstr>Vody Dunaja sa dostali z nábrežia takmer na Šafárikovo námestie.  Depozitáre AUK neboli nimi priamo ohrozené, väčšie  nebezpečenstvo predstavoval spätný tlak v preplnenej kanalizácii.  (obrázok: Pravda, príloha Bratislava 17. 8. 2002) </vt:lpstr>
      <vt:lpstr>Situácia v Karloveskej zátoke – budova lodenice UK, ktorá sa na 11 rokov stala sídlom AUK.  (AUK: Zbierka fotografií, povodeň 14. – 18. 8. 2002)   </vt:lpstr>
      <vt:lpstr>Klenoty v Archíve Univerzity Komenského v Bratislave </vt:lpstr>
      <vt:lpstr>Otakar Španiel medaila k slávnostnej adrese zasielanej pri 5. výročí vzniku  Univerzity Komenského v Bratislave</vt:lpstr>
      <vt:lpstr>Slávnostná adresa </vt:lpstr>
      <vt:lpstr>Podklady k reverzu medaily</vt:lpstr>
      <vt:lpstr>List Otakara Španiela z 5. mája 1924 adresovaný rektorátu UK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trpezlivosť i pozornosť!</vt:lpstr>
    </vt:vector>
  </TitlesOfParts>
  <Company>Uniba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Čo sa ukrýva v Archíve Univerzity Komenského v Bratislave?</dc:title>
  <dc:creator>Grófová Mária</dc:creator>
  <cp:lastModifiedBy>Mária</cp:lastModifiedBy>
  <cp:revision>50</cp:revision>
  <dcterms:created xsi:type="dcterms:W3CDTF">2016-11-28T15:41:42Z</dcterms:created>
  <dcterms:modified xsi:type="dcterms:W3CDTF">2016-11-29T02:16:02Z</dcterms:modified>
</cp:coreProperties>
</file>