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4" r:id="rId3"/>
    <p:sldId id="345" r:id="rId4"/>
    <p:sldId id="346" r:id="rId5"/>
    <p:sldId id="303" r:id="rId6"/>
    <p:sldId id="347" r:id="rId7"/>
    <p:sldId id="348" r:id="rId8"/>
    <p:sldId id="349" r:id="rId9"/>
    <p:sldId id="350" r:id="rId10"/>
    <p:sldId id="351" r:id="rId11"/>
    <p:sldId id="315" r:id="rId12"/>
    <p:sldId id="300" r:id="rId13"/>
    <p:sldId id="301" r:id="rId14"/>
    <p:sldId id="306" r:id="rId15"/>
    <p:sldId id="305" r:id="rId16"/>
    <p:sldId id="302" r:id="rId17"/>
    <p:sldId id="324" r:id="rId18"/>
    <p:sldId id="311" r:id="rId19"/>
    <p:sldId id="326" r:id="rId20"/>
    <p:sldId id="312" r:id="rId21"/>
    <p:sldId id="341" r:id="rId22"/>
    <p:sldId id="265" r:id="rId23"/>
    <p:sldId id="337" r:id="rId24"/>
    <p:sldId id="313" r:id="rId25"/>
    <p:sldId id="34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38" r:id="rId34"/>
    <p:sldId id="292" r:id="rId35"/>
    <p:sldId id="293" r:id="rId36"/>
    <p:sldId id="294" r:id="rId37"/>
    <p:sldId id="295" r:id="rId38"/>
    <p:sldId id="296" r:id="rId39"/>
    <p:sldId id="331" r:id="rId40"/>
    <p:sldId id="26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1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&#253;kaz\V&#253;kaz%20OBK%202012%20-%20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Hárok2!$A$19</c:f>
              <c:strCache>
                <c:ptCount val="1"/>
                <c:pt idx="0">
                  <c:v>Informácie poskytnuté bádateľom v rámci odbornej konzultačnej činnosti</c:v>
                </c:pt>
              </c:strCache>
            </c:strRef>
          </c:tx>
          <c:cat>
            <c:numRef>
              <c:f>Hárok2!$B$18:$G$18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Hárok2!$B$19:$G$19</c:f>
              <c:numCache>
                <c:formatCode>General</c:formatCode>
                <c:ptCount val="6"/>
                <c:pt idx="0">
                  <c:v>1054</c:v>
                </c:pt>
                <c:pt idx="1">
                  <c:v>1441</c:v>
                </c:pt>
                <c:pt idx="2">
                  <c:v>1287</c:v>
                </c:pt>
                <c:pt idx="3">
                  <c:v>1436</c:v>
                </c:pt>
                <c:pt idx="4">
                  <c:v>1456</c:v>
                </c:pt>
                <c:pt idx="5">
                  <c:v>896</c:v>
                </c:pt>
              </c:numCache>
            </c:numRef>
          </c:val>
        </c:ser>
        <c:dLbls>
          <c:showVal val="1"/>
        </c:dLbls>
        <c:shape val="cylinder"/>
        <c:axId val="128087168"/>
        <c:axId val="128088704"/>
        <c:axId val="0"/>
      </c:bar3DChart>
      <c:catAx>
        <c:axId val="128087168"/>
        <c:scaling>
          <c:orientation val="minMax"/>
        </c:scaling>
        <c:axPos val="b"/>
        <c:numFmt formatCode="General" sourceLinked="1"/>
        <c:majorTickMark val="none"/>
        <c:tickLblPos val="nextTo"/>
        <c:crossAx val="128088704"/>
        <c:crosses val="autoZero"/>
        <c:auto val="1"/>
        <c:lblAlgn val="ctr"/>
        <c:lblOffset val="100"/>
      </c:catAx>
      <c:valAx>
        <c:axId val="1280887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808716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12/6/2016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konypreludi.sk/zz/2002-3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377191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200" dirty="0" smtClean="0">
                <a:solidFill>
                  <a:schemeClr val="tx1"/>
                </a:solidFill>
              </a:rPr>
              <a:t/>
            </a:r>
            <a:br>
              <a:rPr lang="sk-SK" sz="2200" dirty="0" smtClean="0">
                <a:solidFill>
                  <a:schemeClr val="tx1"/>
                </a:solidFill>
              </a:rPr>
            </a:br>
            <a:r>
              <a:rPr lang="sk-SK" sz="2200" dirty="0" smtClean="0">
                <a:solidFill>
                  <a:schemeClr val="tx1"/>
                </a:solidFill>
              </a:rPr>
              <a:t/>
            </a:r>
            <a:br>
              <a:rPr lang="sk-SK" sz="2200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Archív Ústavu Pamäti Národa a jeho postavenie v </a:t>
            </a:r>
            <a:r>
              <a:rPr lang="sk-SK" dirty="0" err="1" smtClean="0">
                <a:solidFill>
                  <a:schemeClr val="tx1"/>
                </a:solidFill>
              </a:rPr>
              <a:t>pamätovej</a:t>
            </a:r>
            <a:r>
              <a:rPr lang="sk-SK" dirty="0" smtClean="0">
                <a:solidFill>
                  <a:schemeClr val="tx1"/>
                </a:solidFill>
              </a:rPr>
              <a:t> inštitúcii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sz="2700" dirty="0" smtClean="0">
                <a:solidFill>
                  <a:schemeClr val="tx1"/>
                </a:solidFill>
              </a:rPr>
              <a:t>6</a:t>
            </a:r>
            <a:r>
              <a:rPr lang="sk-SK" sz="2700" dirty="0" smtClean="0">
                <a:solidFill>
                  <a:schemeClr val="tx1"/>
                </a:solidFill>
              </a:rPr>
              <a:t>.12.2016</a:t>
            </a:r>
            <a:endParaRPr lang="sk-SK" sz="27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5429264"/>
            <a:ext cx="7854696" cy="571504"/>
          </a:xfrm>
        </p:spPr>
        <p:txBody>
          <a:bodyPr/>
          <a:lstStyle/>
          <a:p>
            <a:pPr algn="ctr"/>
            <a:r>
              <a:rPr lang="sk-SK" dirty="0" smtClean="0"/>
              <a:t>Ľubomír </a:t>
            </a:r>
            <a:r>
              <a:rPr lang="sk-SK" dirty="0" err="1" smtClean="0"/>
              <a:t>Ďurina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5400" b="1" dirty="0" smtClean="0"/>
              <a:t>Náplne činností  vybraných </a:t>
            </a:r>
            <a:br>
              <a:rPr lang="sk-SK" sz="5400" b="1" dirty="0" smtClean="0"/>
            </a:br>
            <a:r>
              <a:rPr lang="sk-SK" sz="5400" b="1" dirty="0" smtClean="0"/>
              <a:t>útvarov ÚPN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b="1" dirty="0" smtClean="0"/>
              <a:t>Sekcia evidencií </a:t>
            </a:r>
          </a:p>
          <a:p>
            <a:endParaRPr lang="sk-SK" dirty="0" smtClean="0"/>
          </a:p>
          <a:p>
            <a:r>
              <a:rPr lang="sk-SK" dirty="0" smtClean="0"/>
              <a:t>Zabezpečuje spracovanie a analýzu údajov a evidenčných záznamov Štátnej bezpečnosti a  bezpečnostných  zložiek  z obdobia  rokov  1939  –  1989,  </a:t>
            </a:r>
            <a:endParaRPr lang="sk-SK" dirty="0" smtClean="0"/>
          </a:p>
          <a:p>
            <a:r>
              <a:rPr lang="sk-SK" dirty="0" smtClean="0"/>
              <a:t>tvorbu  </a:t>
            </a:r>
            <a:r>
              <a:rPr lang="sk-SK" dirty="0" smtClean="0"/>
              <a:t>a systematické spracovávanie  údajov  o práci  Štátnej  bezpečnosti  a bezpečnostných  zložiek, ich  riadiacej a organizačnej  štruktúre,  politickom  </a:t>
            </a:r>
            <a:r>
              <a:rPr lang="sk-SK" dirty="0" smtClean="0"/>
              <a:t>riadení,</a:t>
            </a:r>
          </a:p>
          <a:p>
            <a:r>
              <a:rPr lang="sk-SK" dirty="0" smtClean="0"/>
              <a:t>analyzuje  </a:t>
            </a:r>
            <a:r>
              <a:rPr lang="sk-SK" dirty="0" smtClean="0"/>
              <a:t>a </a:t>
            </a:r>
            <a:r>
              <a:rPr lang="sk-SK" dirty="0" smtClean="0"/>
              <a:t>spracúva údaje </a:t>
            </a:r>
            <a:r>
              <a:rPr lang="sk-SK" dirty="0" smtClean="0"/>
              <a:t>o občanoch,  ktorí  znášali  negatívne  dôsledky  činnosti  bezpečnostných  zložiek  a rekonštruuje údaje v údajových bázach.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Archívnictvo dnes- základné pojmy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Archív je odborné pracovisko, ktoré preberá, eviduje, ochraňuje a sprístupňuje archívne dokumenty.</a:t>
            </a:r>
          </a:p>
          <a:p>
            <a:r>
              <a:rPr lang="sk-SK" sz="2000" dirty="0" smtClean="0"/>
              <a:t>Archívny dokument je záznam, ktorý má trvalú dokumentárnu hodnotu pre poznanie dejín Slovenska a Slovákov. Archívnym dokumentom je aj filmový alebo zvukový záznam, ktorý vznikol do roku 1950.</a:t>
            </a:r>
          </a:p>
          <a:p>
            <a:r>
              <a:rPr lang="sk-SK" sz="2000" dirty="0" smtClean="0"/>
              <a:t>Archívny fond je súbor archívnych dokumentov pochádzajúcich z registratúry toho istého pôvodcu alebo z činnosti fyzickej osoby, ktorá nevytvára registratúru.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b="1" dirty="0" smtClean="0"/>
              <a:t>Archívy v SR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2900" b="1" dirty="0" smtClean="0"/>
              <a:t> Sústava archívov</a:t>
            </a:r>
          </a:p>
          <a:p>
            <a:r>
              <a:rPr lang="sk-SK" sz="2900" dirty="0" smtClean="0"/>
              <a:t>Sústavu archívov tvoria verejné archívy a súkromné archívy.</a:t>
            </a:r>
          </a:p>
          <a:p>
            <a:endParaRPr lang="sk-SK" sz="2900" dirty="0" smtClean="0"/>
          </a:p>
          <a:p>
            <a:pPr>
              <a:buNone/>
            </a:pPr>
            <a:r>
              <a:rPr lang="sk-SK" sz="2900" b="1" dirty="0" smtClean="0"/>
              <a:t>	Verejné archívy</a:t>
            </a:r>
          </a:p>
          <a:p>
            <a:r>
              <a:rPr lang="sk-SK" sz="2900" dirty="0" smtClean="0"/>
              <a:t>štátny ústredný archív a štátne archívy s regionálnou územnou pôsobnosťou,</a:t>
            </a:r>
          </a:p>
          <a:p>
            <a:r>
              <a:rPr lang="sk-SK" sz="2900" dirty="0" smtClean="0"/>
              <a:t>špecializované archívy štátnych orgánov, archívy štátnych rozpočtových organizácií, archívy štátnych príspevkových </a:t>
            </a:r>
            <a:r>
              <a:rPr lang="sk-SK" sz="2900" dirty="0" smtClean="0"/>
              <a:t>organizácií</a:t>
            </a:r>
            <a:r>
              <a:rPr lang="sk-SK" sz="2900" baseline="30000" dirty="0" smtClean="0"/>
              <a:t> </a:t>
            </a:r>
            <a:r>
              <a:rPr lang="sk-SK" sz="2900" dirty="0" smtClean="0"/>
              <a:t>a </a:t>
            </a:r>
            <a:r>
              <a:rPr lang="sk-SK" sz="2900" dirty="0" smtClean="0"/>
              <a:t>archívy právnických osôb zriadených </a:t>
            </a:r>
            <a:r>
              <a:rPr lang="sk-SK" sz="2900" dirty="0" smtClean="0"/>
              <a:t>zákonom</a:t>
            </a:r>
            <a:endParaRPr lang="sk-SK" sz="2900" dirty="0" smtClean="0"/>
          </a:p>
          <a:p>
            <a:r>
              <a:rPr lang="sk-SK" sz="2900" dirty="0" smtClean="0"/>
              <a:t>mestské archívy</a:t>
            </a:r>
            <a:r>
              <a:rPr lang="sk-SK" sz="2900" baseline="30000" dirty="0" smtClean="0">
                <a:hlinkClick r:id="rId2"/>
              </a:rPr>
              <a:t>9</a:t>
            </a:r>
            <a:r>
              <a:rPr lang="sk-SK" sz="2900" dirty="0" smtClean="0">
                <a:hlinkClick r:id="rId2"/>
              </a:rPr>
              <a:t>)</a:t>
            </a:r>
            <a:r>
              <a:rPr lang="sk-SK" sz="2900" dirty="0" smtClean="0"/>
              <a:t> a archívy samosprávnych </a:t>
            </a:r>
            <a:r>
              <a:rPr lang="sk-SK" sz="2900" dirty="0" smtClean="0"/>
              <a:t>krajov</a:t>
            </a:r>
            <a:endParaRPr lang="sk-SK" sz="2900" dirty="0" smtClean="0"/>
          </a:p>
          <a:p>
            <a:r>
              <a:rPr lang="sk-SK" sz="2900" b="1" dirty="0" smtClean="0"/>
              <a:t>archívy právnických osôb a archívy fyzických osôb, ktoré sú orgánmi verejnej moci (ÚPN, SNM, RSTV, Múzeum SNP, ...)</a:t>
            </a:r>
          </a:p>
          <a:p>
            <a:r>
              <a:rPr lang="sk-SK" sz="2900" dirty="0" smtClean="0"/>
              <a:t>Štátnym ústredným archívom je Slovenský národný archív.</a:t>
            </a:r>
          </a:p>
          <a:p>
            <a:pPr>
              <a:buNone/>
            </a:pPr>
            <a:endParaRPr lang="sk-SK" sz="2900" dirty="0" smtClean="0"/>
          </a:p>
          <a:p>
            <a:pPr>
              <a:buNone/>
            </a:pPr>
            <a:r>
              <a:rPr lang="sk-SK" sz="2900" dirty="0" smtClean="0"/>
              <a:t>	</a:t>
            </a:r>
            <a:r>
              <a:rPr lang="sk-SK" sz="2900" b="1" dirty="0" smtClean="0"/>
              <a:t>Súkromné archívy</a:t>
            </a:r>
          </a:p>
          <a:p>
            <a:r>
              <a:rPr lang="sk-SK" sz="2900" dirty="0" smtClean="0"/>
              <a:t>archívy právnických osôb</a:t>
            </a:r>
            <a:endParaRPr lang="sk-SK" sz="2900" baseline="30000" dirty="0" smtClean="0"/>
          </a:p>
          <a:p>
            <a:r>
              <a:rPr lang="sk-SK" sz="2900" dirty="0" smtClean="0"/>
              <a:t>archívy fyzických osôb.</a:t>
            </a:r>
            <a:endParaRPr lang="sk-SK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Archív ÚPN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2000" dirty="0" smtClean="0"/>
              <a:t>Plnenie úloh ÚPN v zmysle zákona: </a:t>
            </a:r>
          </a:p>
          <a:p>
            <a:pPr>
              <a:buNone/>
            </a:pPr>
            <a:r>
              <a:rPr lang="sk-SK" sz="2000" dirty="0" smtClean="0"/>
              <a:t>	sprístupnenie prenasledovaným osobám dokumenty o ich prenasledovaní a zverejňovať údaje o vykonávateľoch prenasledovania a ich činnosti ako i systematické zhromažďovanie a odborné spracovanie všetkých druhov informácii, dokladov a dokumentov vzťahujúcich sa na dobu neslobody 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Dôsledok:</a:t>
            </a:r>
          </a:p>
          <a:p>
            <a:pPr>
              <a:buNone/>
            </a:pPr>
            <a:r>
              <a:rPr lang="sk-SK" sz="2000" dirty="0" smtClean="0"/>
              <a:t>	vytvorenie organizačného útvaru Archív ÚPN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Archív ÚPN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1800" dirty="0" smtClean="0"/>
              <a:t>	Vznik archívu – súvis s preberaním dokumentov z činnosti po bývalých bezpečnostných zložiek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štátne orgány: MO SR, MV SR, MS SR, SIS</a:t>
            </a:r>
          </a:p>
          <a:p>
            <a:pPr>
              <a:buNone/>
            </a:pPr>
            <a:r>
              <a:rPr lang="sk-SK" sz="1800" dirty="0" smtClean="0"/>
              <a:t>	v zmysle zákona – delimitácie ukončiť do mája 2003</a:t>
            </a:r>
          </a:p>
          <a:p>
            <a:pPr>
              <a:buNone/>
            </a:pPr>
            <a:r>
              <a:rPr lang="sk-SK" sz="1800" dirty="0" smtClean="0"/>
              <a:t>	v skutočnosti proces preberania trval podstatne dlhšie a úplne nie je ukončený doteraz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18.6.2003 – Správna rada ÚPN – komisia na posúdenie stupňov utajenia : záver - pominula potreba ochrany utajovaných skutočností – zrušenie vyznačeného stupňa utajenia</a:t>
            </a:r>
          </a:p>
          <a:p>
            <a:pPr>
              <a:buNone/>
            </a:pPr>
            <a:r>
              <a:rPr lang="sk-SK" sz="1800" dirty="0" smtClean="0"/>
              <a:t>	4.9.2003 dohoda ÚPN- SIS o vzájomnej pomoci</a:t>
            </a:r>
          </a:p>
          <a:p>
            <a:pPr>
              <a:buNone/>
            </a:pPr>
            <a:r>
              <a:rPr lang="sk-SK" sz="1800" dirty="0" smtClean="0"/>
              <a:t>	15.9.2003 prvá delimitácia zo SIS do </a:t>
            </a:r>
            <a:r>
              <a:rPr lang="sk-SK" sz="1800" dirty="0" err="1" smtClean="0"/>
              <a:t>depotov</a:t>
            </a:r>
            <a:r>
              <a:rPr lang="sk-SK" sz="1800" dirty="0" smtClean="0"/>
              <a:t> na Kvetnej ulici – až do r. 2005</a:t>
            </a:r>
          </a:p>
          <a:p>
            <a:pPr>
              <a:buNone/>
            </a:pPr>
            <a:endParaRPr lang="sk-SK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Archív ÚPN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438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dirty="0" smtClean="0"/>
              <a:t>	Štatút archívu bol priznaný rozhodnutím Odboru archívov a registratúr Ministerstva vnútra SR zo dňa 7.7.2004. Ako archív právnickej osoby zriadenej zákonom podľa rozhodnutia OAR MV SR nesie názov Archív Ústavu pamäti národa so sídlom v Bratislave. Na základe tohto rozhodnutia plní úlohu preberania, evidencie, ochrany, spracúvania, sprístupňovania a využívania archívnych dokumentov organizácie. </a:t>
            </a:r>
            <a:endParaRPr lang="sk-SK" dirty="0"/>
          </a:p>
        </p:txBody>
      </p:sp>
      <p:pic>
        <p:nvPicPr>
          <p:cNvPr id="1026" name="Picture 2" descr="C:\Users\lubo\Desktop\ÚPN interne 17.2.2016 Archív ÚPN\Prezentácie ja\prednáška prezentácia\1-1 Organiz. štrukt\súhlas štatút 7.7.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4176464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Archív ÚPN – organizačná štruktúra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sz="1400" b="1" dirty="0" smtClean="0"/>
              <a:t>	Archív ÚPN 6.6.2003 – 17.10.2003</a:t>
            </a:r>
          </a:p>
          <a:p>
            <a:pPr>
              <a:buNone/>
            </a:pPr>
            <a:r>
              <a:rPr lang="sk-SK" sz="1400" dirty="0" smtClean="0"/>
              <a:t>Oddelenie archívnej a spisovej činnosti</a:t>
            </a:r>
          </a:p>
          <a:p>
            <a:pPr>
              <a:buNone/>
            </a:pPr>
            <a:r>
              <a:rPr lang="sk-SK" sz="1400" dirty="0" smtClean="0"/>
              <a:t>Oddelenie archiválií po  bývalej </a:t>
            </a:r>
            <a:r>
              <a:rPr lang="sk-SK" sz="1400" dirty="0" err="1" smtClean="0"/>
              <a:t>ŠtB</a:t>
            </a:r>
            <a:endParaRPr lang="sk-SK" sz="1400" dirty="0" smtClean="0"/>
          </a:p>
          <a:p>
            <a:pPr>
              <a:buNone/>
            </a:pPr>
            <a:r>
              <a:rPr lang="sk-SK" sz="1400" dirty="0" smtClean="0"/>
              <a:t>Oddelenie archiválií po ďalších bezpečnostných zložkách</a:t>
            </a:r>
          </a:p>
          <a:p>
            <a:pPr>
              <a:buNone/>
            </a:pPr>
            <a:endParaRPr lang="sk-SK" sz="1400" dirty="0" smtClean="0"/>
          </a:p>
          <a:p>
            <a:pPr>
              <a:buNone/>
            </a:pPr>
            <a:r>
              <a:rPr lang="sk-SK" sz="1400" b="1" dirty="0" smtClean="0"/>
              <a:t>	Archív ÚPN 17.10.2003 – 2.7.2004</a:t>
            </a:r>
          </a:p>
          <a:p>
            <a:pPr>
              <a:buNone/>
            </a:pPr>
            <a:r>
              <a:rPr lang="sk-SK" sz="1400" dirty="0" smtClean="0"/>
              <a:t>Oddelenie archiválií po bývalej </a:t>
            </a:r>
            <a:r>
              <a:rPr lang="sk-SK" sz="1400" dirty="0" err="1" smtClean="0"/>
              <a:t>ŠtB</a:t>
            </a:r>
            <a:endParaRPr lang="sk-SK" sz="1400" dirty="0" smtClean="0"/>
          </a:p>
          <a:p>
            <a:pPr>
              <a:buNone/>
            </a:pPr>
            <a:r>
              <a:rPr lang="sk-SK" sz="1400" dirty="0" smtClean="0"/>
              <a:t>Oddelenie archiválií po ďalších bezpečnostných zložkách</a:t>
            </a:r>
          </a:p>
          <a:p>
            <a:pPr>
              <a:buNone/>
            </a:pPr>
            <a:endParaRPr lang="sk-SK" sz="1400" dirty="0" smtClean="0"/>
          </a:p>
          <a:p>
            <a:pPr>
              <a:buNone/>
            </a:pPr>
            <a:r>
              <a:rPr lang="sk-SK" sz="1400" b="1" dirty="0" smtClean="0"/>
              <a:t>	Archív ÚPN 2.7.2004 – 1.5.2005</a:t>
            </a:r>
            <a:endParaRPr lang="sk-SK" sz="1400" dirty="0" smtClean="0"/>
          </a:p>
          <a:p>
            <a:pPr>
              <a:buNone/>
            </a:pPr>
            <a:r>
              <a:rPr lang="sk-SK" sz="1400" dirty="0" smtClean="0"/>
              <a:t>Oddelenie archiválií po bývalej </a:t>
            </a:r>
            <a:r>
              <a:rPr lang="sk-SK" sz="1400" dirty="0" err="1" smtClean="0"/>
              <a:t>ŠtB</a:t>
            </a:r>
            <a:endParaRPr lang="sk-SK" sz="1400" dirty="0" smtClean="0"/>
          </a:p>
          <a:p>
            <a:pPr>
              <a:buNone/>
            </a:pPr>
            <a:r>
              <a:rPr lang="sk-SK" sz="1400" dirty="0" smtClean="0"/>
              <a:t>Oddelenie archiválií po ďalších bezpečnostných zložkách</a:t>
            </a:r>
          </a:p>
          <a:p>
            <a:pPr>
              <a:buNone/>
            </a:pPr>
            <a:r>
              <a:rPr lang="sk-SK" sz="1400" dirty="0" smtClean="0"/>
              <a:t>Oddelenie </a:t>
            </a:r>
            <a:r>
              <a:rPr lang="sk-SK" sz="1400" dirty="0" err="1" smtClean="0"/>
              <a:t>bádateľne</a:t>
            </a:r>
            <a:r>
              <a:rPr lang="sk-SK" sz="1400" dirty="0" smtClean="0"/>
              <a:t> a knižnice (študovňa od februára 2005)</a:t>
            </a:r>
          </a:p>
          <a:p>
            <a:pPr>
              <a:buNone/>
            </a:pPr>
            <a:endParaRPr lang="sk-SK" sz="1400" dirty="0" smtClean="0"/>
          </a:p>
          <a:p>
            <a:pPr>
              <a:buNone/>
            </a:pPr>
            <a:r>
              <a:rPr lang="sk-SK" sz="1400" b="1" dirty="0" smtClean="0"/>
              <a:t>Archív ÚPN 1.5.2005 – 21.4.2006</a:t>
            </a:r>
          </a:p>
          <a:p>
            <a:pPr>
              <a:buNone/>
            </a:pPr>
            <a:r>
              <a:rPr lang="sk-SK" sz="1400" dirty="0" smtClean="0"/>
              <a:t>Oddelenie archiválií</a:t>
            </a:r>
          </a:p>
          <a:p>
            <a:pPr>
              <a:buNone/>
            </a:pPr>
            <a:r>
              <a:rPr lang="sk-SK" sz="1400" dirty="0" smtClean="0"/>
              <a:t>Oddelenie </a:t>
            </a:r>
            <a:r>
              <a:rPr lang="sk-SK" sz="1400" dirty="0" err="1" smtClean="0"/>
              <a:t>bádateľne</a:t>
            </a:r>
            <a:r>
              <a:rPr lang="sk-SK" sz="1400" dirty="0" smtClean="0"/>
              <a:t> a knižnice</a:t>
            </a:r>
          </a:p>
          <a:p>
            <a:pPr>
              <a:buNone/>
            </a:pPr>
            <a:endParaRPr lang="sk-SK" sz="1400" dirty="0" smtClean="0"/>
          </a:p>
          <a:p>
            <a:pPr>
              <a:buNone/>
            </a:pPr>
            <a:r>
              <a:rPr lang="sk-SK" sz="1400" b="1" dirty="0" smtClean="0"/>
              <a:t>Archív ÚPN 21.4.2006 -  do súčasnosti</a:t>
            </a:r>
          </a:p>
          <a:p>
            <a:pPr>
              <a:buNone/>
            </a:pPr>
            <a:r>
              <a:rPr lang="sk-SK" sz="1400" b="1" dirty="0" smtClean="0"/>
              <a:t>Oddelenie písomností </a:t>
            </a:r>
            <a:r>
              <a:rPr lang="sk-SK" sz="1400" b="1" dirty="0" err="1" smtClean="0"/>
              <a:t>ŠtB</a:t>
            </a:r>
            <a:r>
              <a:rPr lang="sk-SK" sz="1400" b="1" dirty="0" smtClean="0"/>
              <a:t> a iných bezpečnostných zložiek</a:t>
            </a:r>
          </a:p>
          <a:p>
            <a:pPr>
              <a:buNone/>
            </a:pPr>
            <a:r>
              <a:rPr lang="sk-SK" sz="1400" b="1" dirty="0" smtClean="0"/>
              <a:t>Oddelenie </a:t>
            </a:r>
            <a:r>
              <a:rPr lang="sk-SK" sz="1400" b="1" dirty="0" err="1" smtClean="0"/>
              <a:t>bádateľne</a:t>
            </a:r>
            <a:r>
              <a:rPr lang="sk-SK" sz="1400" b="1" dirty="0" smtClean="0"/>
              <a:t> a knižnice</a:t>
            </a:r>
          </a:p>
          <a:p>
            <a:pPr>
              <a:buNone/>
            </a:pPr>
            <a:r>
              <a:rPr lang="sk-SK" sz="1400" b="1" dirty="0" smtClean="0"/>
              <a:t>Referát prípravy a ochrany dokumentov</a:t>
            </a:r>
          </a:p>
          <a:p>
            <a:pPr>
              <a:buNone/>
            </a:pP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/>
              <a:t>Predmet </a:t>
            </a:r>
            <a:r>
              <a:rPr lang="sk-SK" sz="4400" dirty="0" smtClean="0"/>
              <a:t>činnosti Archívu ÚPN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/>
              <a:t>	</a:t>
            </a:r>
            <a:r>
              <a:rPr lang="sk-SK" sz="2000" b="1" dirty="0" smtClean="0"/>
              <a:t>Sekcia </a:t>
            </a:r>
            <a:r>
              <a:rPr lang="sk-SK" sz="2000" b="1" dirty="0" smtClean="0"/>
              <a:t>archívu - od júla 2004 - súčasnosť</a:t>
            </a:r>
            <a:r>
              <a:rPr lang="sk-SK" sz="2000" dirty="0" smtClean="0"/>
              <a:t> </a:t>
            </a:r>
          </a:p>
          <a:p>
            <a:r>
              <a:rPr lang="sk-SK" sz="2000" dirty="0" smtClean="0"/>
              <a:t>zabezpečuje  činnosť  Archívu  ÚPN,  ktorý  je  zaradený  do  skupiny   verejných archívov </a:t>
            </a:r>
            <a:r>
              <a:rPr lang="sk-SK" sz="2000" dirty="0" err="1" smtClean="0"/>
              <a:t>archívov</a:t>
            </a:r>
            <a:r>
              <a:rPr lang="sk-SK" sz="2000" dirty="0" smtClean="0"/>
              <a:t> právnických osôb zriadených zákonom. </a:t>
            </a:r>
          </a:p>
          <a:p>
            <a:r>
              <a:rPr lang="sk-SK" sz="2000" dirty="0" smtClean="0"/>
              <a:t>je odborným pracoviskom, ktorý preberá, eviduje, spracúva,  ochraňuje  a  sprístupňuje  archívne  dokumenty  na  štúdium  v študovni  Archívu ÚPN. </a:t>
            </a:r>
          </a:p>
          <a:p>
            <a:r>
              <a:rPr lang="sk-SK" sz="2000" dirty="0" smtClean="0"/>
              <a:t>vedie evidenciu žiadostí Ministerstva vnútra SR, Ministerstva obrany SR a Slovenskej informačnej služby</a:t>
            </a:r>
          </a:p>
          <a:p>
            <a:r>
              <a:rPr lang="sk-SK" sz="2000" dirty="0" smtClean="0"/>
              <a:t>vedie evidenciu dokumentov, vylúčených výborom NR  SR  zo  sprístupnenia,</a:t>
            </a:r>
          </a:p>
          <a:p>
            <a:r>
              <a:rPr lang="sk-SK" sz="2000" dirty="0" smtClean="0"/>
              <a:t>zabezpečuje  ochranu  archívnych  dokumentov  pred  stratou, odcudzením, poškodením, zničením alebo zneužitím a zabezpečuje ich konzerváciu. </a:t>
            </a:r>
          </a:p>
          <a:p>
            <a:pPr>
              <a:buNone/>
            </a:pPr>
            <a:r>
              <a:rPr lang="sk-SK" sz="1800" dirty="0" smtClean="0"/>
              <a:t> </a:t>
            </a: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/>
              <a:t>Predmet </a:t>
            </a:r>
            <a:r>
              <a:rPr lang="sk-SK" sz="4400" dirty="0" smtClean="0"/>
              <a:t>činnosti Archívu ÚPN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/>
              <a:t>Oddelenie písomností </a:t>
            </a:r>
            <a:r>
              <a:rPr lang="sk-SK" sz="2000" b="1" dirty="0" err="1" smtClean="0"/>
              <a:t>ŠtB</a:t>
            </a:r>
            <a:r>
              <a:rPr lang="sk-SK" sz="2000" b="1" dirty="0" smtClean="0"/>
              <a:t> a iných bezpečnostných zložiek 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r>
              <a:rPr lang="sk-SK" sz="2000" dirty="0" smtClean="0"/>
              <a:t>Zabezpečuje preberanie odovzdávaných dokumentov po bývalej </a:t>
            </a:r>
            <a:r>
              <a:rPr lang="sk-SK" sz="2000" dirty="0" err="1" smtClean="0"/>
              <a:t>ŠtB</a:t>
            </a:r>
            <a:r>
              <a:rPr lang="sk-SK" sz="2000" dirty="0" smtClean="0"/>
              <a:t> a ostatných  bezpečnostných zložkách do archívu ústavu. </a:t>
            </a:r>
          </a:p>
          <a:p>
            <a:r>
              <a:rPr lang="sk-SK" sz="2000" dirty="0" smtClean="0"/>
              <a:t>Odborne archívne spracováva uložené dokumenty. </a:t>
            </a:r>
          </a:p>
          <a:p>
            <a:r>
              <a:rPr lang="sk-SK" sz="2000" dirty="0" smtClean="0"/>
              <a:t>Vedie ústredný register písomností vyňatých zo sprístupnenia a zverejnenia   a archivuje ich. </a:t>
            </a:r>
          </a:p>
          <a:p>
            <a:r>
              <a:rPr lang="sk-SK" sz="2000" dirty="0" smtClean="0"/>
              <a:t>Spolupracuje s oddelením elektronického spracovávania archívnych materiálov  pri prevode písomných podkladov do elektronickej formy.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Predmet činností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	Oddelenie </a:t>
            </a:r>
            <a:r>
              <a:rPr lang="sk-SK" b="1" dirty="0" err="1" smtClean="0"/>
              <a:t>bádateľne</a:t>
            </a:r>
            <a:r>
              <a:rPr lang="sk-SK" b="1" dirty="0" smtClean="0"/>
              <a:t> a knižnice </a:t>
            </a:r>
          </a:p>
          <a:p>
            <a:pPr>
              <a:buNone/>
            </a:pPr>
            <a:endParaRPr lang="sk-SK" dirty="0" smtClean="0"/>
          </a:p>
          <a:p>
            <a:pPr lvl="0"/>
            <a:r>
              <a:rPr lang="sk-SK" sz="2000" dirty="0" smtClean="0"/>
              <a:t>pripravuje bádateľom na štúdium vyžiadané archívne dokumenty a knižničné jednotky</a:t>
            </a:r>
          </a:p>
          <a:p>
            <a:pPr lvl="0"/>
            <a:r>
              <a:rPr lang="sk-SK" sz="2000" dirty="0" smtClean="0"/>
              <a:t>poskytuje bádateľom informácie o existencii, možnosti sprístupnenia a stave zachovanosti archívnych dokumentov</a:t>
            </a:r>
          </a:p>
          <a:p>
            <a:pPr lvl="0"/>
            <a:r>
              <a:rPr lang="sk-SK" sz="2000" dirty="0" smtClean="0"/>
              <a:t>na základe elektronických informačných systémov Ústavu pamäti národa poskytuje bádateľskej verejnosti informácie o zachovanosti archívnych dokumentov ku konkrétnym osobám</a:t>
            </a:r>
          </a:p>
          <a:p>
            <a:pPr lvl="0"/>
            <a:r>
              <a:rPr lang="sk-SK" sz="2000" dirty="0" smtClean="0"/>
              <a:t>vypracováva posudky k archívnym dokumentom, ktorých sprístupnenie je obmedzené z dôvodov hodných osobitného zreteľa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Ústav pamäti národa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b="1" dirty="0" smtClean="0"/>
              <a:t>Zákon č. 553/2002 Z. z</a:t>
            </a:r>
            <a:r>
              <a:rPr lang="sk-SK" b="1" dirty="0" smtClean="0"/>
              <a:t>.</a:t>
            </a:r>
          </a:p>
          <a:p>
            <a:pPr>
              <a:buNone/>
            </a:pPr>
            <a:r>
              <a:rPr lang="sk-SK" i="1" dirty="0" smtClean="0"/>
              <a:t>„Zákon </a:t>
            </a:r>
            <a:r>
              <a:rPr lang="sk-SK" i="1" dirty="0" smtClean="0"/>
              <a:t>o sprístupnení dokumentov o činnosti bezpečnostných zložiek štátu 1939 – 1989 a o založení ústavu pamäti národa a o doplnení niektorých zákonov (zákon o pamäti národa</a:t>
            </a:r>
            <a:r>
              <a:rPr lang="sk-SK" i="1" dirty="0" smtClean="0"/>
              <a:t>)“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zákon </a:t>
            </a:r>
            <a:r>
              <a:rPr lang="sk-SK" b="1" dirty="0" smtClean="0"/>
              <a:t>upravuje</a:t>
            </a:r>
            <a:endParaRPr lang="sk-SK" b="1" dirty="0" smtClean="0"/>
          </a:p>
          <a:p>
            <a:r>
              <a:rPr lang="sk-SK" dirty="0" smtClean="0"/>
              <a:t>zriadenie </a:t>
            </a:r>
            <a:r>
              <a:rPr lang="sk-SK" dirty="0" smtClean="0"/>
              <a:t>Ústavu pamäti národa,</a:t>
            </a:r>
          </a:p>
          <a:p>
            <a:r>
              <a:rPr lang="sk-SK" dirty="0" smtClean="0"/>
              <a:t>evidovanie</a:t>
            </a:r>
            <a:r>
              <a:rPr lang="sk-SK" dirty="0" smtClean="0"/>
              <a:t>, </a:t>
            </a:r>
          </a:p>
          <a:p>
            <a:r>
              <a:rPr lang="sk-SK" dirty="0" smtClean="0"/>
              <a:t>zhromažďovanie</a:t>
            </a:r>
            <a:r>
              <a:rPr lang="sk-SK" dirty="0" smtClean="0"/>
              <a:t>, </a:t>
            </a:r>
          </a:p>
          <a:p>
            <a:r>
              <a:rPr lang="sk-SK" dirty="0" smtClean="0"/>
              <a:t>sprístupňovanie</a:t>
            </a:r>
            <a:r>
              <a:rPr lang="sk-SK" dirty="0" smtClean="0"/>
              <a:t>, </a:t>
            </a:r>
          </a:p>
          <a:p>
            <a:r>
              <a:rPr lang="sk-SK" dirty="0" smtClean="0"/>
              <a:t>zverejňovanie</a:t>
            </a:r>
            <a:r>
              <a:rPr lang="sk-SK" dirty="0" smtClean="0"/>
              <a:t>, </a:t>
            </a:r>
          </a:p>
          <a:p>
            <a:r>
              <a:rPr lang="sk-SK" dirty="0" smtClean="0"/>
              <a:t>správu  a využívanie </a:t>
            </a:r>
            <a:r>
              <a:rPr lang="sk-SK" dirty="0" smtClean="0"/>
              <a:t>dokumentov bezpečnostných orgánov Nemeckej tretej ríše a Zväzu sovietskych socialistických republík a tiež bezpečnostných orgánov štátu, ktoré boli vytvorené a zhromaždené v období od 18. apríla 1939 do 31. decembra 1989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Predmet činností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	Oddelenie </a:t>
            </a:r>
            <a:r>
              <a:rPr lang="sk-SK" b="1" dirty="0" err="1" smtClean="0"/>
              <a:t>bádateľne</a:t>
            </a:r>
            <a:r>
              <a:rPr lang="sk-SK" b="1" dirty="0" smtClean="0"/>
              <a:t> a knižnice </a:t>
            </a:r>
          </a:p>
          <a:p>
            <a:pPr>
              <a:buNone/>
            </a:pPr>
            <a:endParaRPr lang="sk-SK" dirty="0" smtClean="0"/>
          </a:p>
          <a:p>
            <a:pPr lvl="0"/>
            <a:r>
              <a:rPr lang="sk-SK" sz="2000" dirty="0" smtClean="0"/>
              <a:t>vedie evidenciu a bádateľom sprístupňuje vyjadrenia osôb evidovaných </a:t>
            </a:r>
            <a:r>
              <a:rPr lang="sk-SK" sz="2000" dirty="0" err="1" smtClean="0"/>
              <a:t>ŠtB</a:t>
            </a:r>
            <a:r>
              <a:rPr lang="sk-SK" sz="2000" dirty="0" smtClean="0"/>
              <a:t> a inými bezpečnostnými zložkami štátu v období neslobody</a:t>
            </a:r>
          </a:p>
          <a:p>
            <a:pPr lvl="0"/>
            <a:r>
              <a:rPr lang="sk-SK" sz="2000" dirty="0" smtClean="0"/>
              <a:t>vedie evidenciu bádateľov, bádateľských návštev a bádateľských tém a iné pomocné evidencie a databázy</a:t>
            </a:r>
          </a:p>
          <a:p>
            <a:pPr lvl="0"/>
            <a:r>
              <a:rPr lang="sk-SK" sz="2000" dirty="0" smtClean="0"/>
              <a:t>zabezpečuje vyhotovovanie kópií archívnych dokumentov pre bádateľskú verejnosť</a:t>
            </a:r>
          </a:p>
          <a:p>
            <a:pPr lvl="0"/>
            <a:r>
              <a:rPr lang="sk-SK" sz="2000" dirty="0" smtClean="0"/>
              <a:t>zodpovedá za vedenie knižničných katalógov</a:t>
            </a:r>
          </a:p>
          <a:p>
            <a:pPr lvl="0"/>
            <a:r>
              <a:rPr lang="sk-SK" sz="2000" dirty="0" smtClean="0"/>
              <a:t>podieľa sa na výstavnej činnosti</a:t>
            </a:r>
          </a:p>
          <a:p>
            <a:pPr lvl="0"/>
            <a:r>
              <a:rPr lang="sk-SK" sz="2000" dirty="0" smtClean="0"/>
              <a:t>zodpovedá za správu archívnych pomôcok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err="1" smtClean="0"/>
              <a:t>Bádateľňa</a:t>
            </a:r>
            <a:r>
              <a:rPr lang="sk-SK" sz="4400" b="1" dirty="0" smtClean="0"/>
              <a:t> Archívu ÚPN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	</a:t>
            </a:r>
            <a:endParaRPr lang="sk-SK" sz="2000" dirty="0" smtClean="0"/>
          </a:p>
        </p:txBody>
      </p:sp>
      <p:pic>
        <p:nvPicPr>
          <p:cNvPr id="5122" name="Picture 2" descr="C:\Users\lubo\Desktop\ÚPN interne 17.2.2016 Archív ÚPN\foto do prezentácie\011 Obrázok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832648" cy="4374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smtClean="0"/>
              <a:t>Odborná konzultačná činnosť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r>
              <a:rPr lang="sk-SK" sz="2000" dirty="0" smtClean="0"/>
              <a:t>V rámci odbornej konzultačnej činnosti poskytli v období rokov 2010 - 2015 odborní pracovníci Oddelenia </a:t>
            </a:r>
            <a:r>
              <a:rPr lang="sk-SK" sz="2000" dirty="0" err="1" smtClean="0"/>
              <a:t>bádateľne</a:t>
            </a:r>
            <a:r>
              <a:rPr lang="sk-SK" sz="2000" dirty="0" smtClean="0"/>
              <a:t> a knižnice</a:t>
            </a:r>
            <a:r>
              <a:rPr lang="sk-SK" sz="2000" b="1" dirty="0" smtClean="0"/>
              <a:t> 7570 </a:t>
            </a:r>
            <a:r>
              <a:rPr lang="sk-SK" sz="2000" dirty="0" smtClean="0"/>
              <a:t>konzultácií. </a:t>
            </a:r>
          </a:p>
          <a:p>
            <a:r>
              <a:rPr lang="sk-SK" sz="2000" dirty="0" smtClean="0"/>
              <a:t>Uvedená činnosť si od pracovníkov OBK vyžaduje široké spektrum vedomostí z rôznych vedných odborov, ako sú napr.: história, dejiny správy, či archivistika. Samozrejmosťou sú však i vedomosti o metodike a činnosť Štátnej bezpečnosti a jej útvarov ako aj vynikajúca znalosť archívnych fondov a </a:t>
            </a:r>
            <a:r>
              <a:rPr lang="sk-SK" sz="2000" dirty="0" err="1" smtClean="0"/>
              <a:t>a</a:t>
            </a:r>
            <a:r>
              <a:rPr lang="sk-SK" sz="2000" dirty="0" smtClean="0"/>
              <a:t> archívnych dokumentov v A ÚPN. </a:t>
            </a:r>
          </a:p>
          <a:p>
            <a:pPr marL="514350" indent="-514350">
              <a:buNone/>
            </a:pPr>
            <a:endParaRPr lang="sk-SK" sz="1800" dirty="0" smtClean="0"/>
          </a:p>
          <a:p>
            <a:pPr marL="514350" indent="-514350">
              <a:buNone/>
            </a:pP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Odborná konzultačná činnosť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 marL="514350" indent="-514350">
              <a:buNone/>
            </a:pPr>
            <a:endParaRPr lang="sk-SK" sz="1800" dirty="0" smtClean="0"/>
          </a:p>
          <a:p>
            <a:pPr marL="514350" indent="-514350">
              <a:buNone/>
            </a:pPr>
            <a:endParaRPr lang="sk-SK" sz="1800" dirty="0"/>
          </a:p>
        </p:txBody>
      </p:sp>
      <p:graphicFrame>
        <p:nvGraphicFramePr>
          <p:cNvPr id="4" name="Graf 3"/>
          <p:cNvGraphicFramePr/>
          <p:nvPr/>
        </p:nvGraphicFramePr>
        <p:xfrm>
          <a:off x="755576" y="2085108"/>
          <a:ext cx="7488832" cy="429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Predmet činností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/>
              <a:t>Referát prípravy a ochrany archívnych dokumentov </a:t>
            </a:r>
          </a:p>
          <a:p>
            <a:pPr>
              <a:buNone/>
            </a:pPr>
            <a:endParaRPr lang="sk-SK" dirty="0" smtClean="0"/>
          </a:p>
          <a:p>
            <a:r>
              <a:rPr lang="pl-PL" sz="2000" dirty="0" smtClean="0"/>
              <a:t>Pripravuje spisy na elektronické spracovanie. </a:t>
            </a:r>
          </a:p>
          <a:p>
            <a:r>
              <a:rPr lang="pl-PL" sz="2000" dirty="0" smtClean="0"/>
              <a:t>Zabezpečuje ochranu archívnych dokumentov s ohľadom na ich fyzický stav. </a:t>
            </a:r>
          </a:p>
          <a:p>
            <a:r>
              <a:rPr lang="pl-PL" sz="2000" dirty="0" smtClean="0"/>
              <a:t>Zabezpečuje usporiadanie a fyzickú rekonštrukciu dokumentov po ukončení  </a:t>
            </a:r>
            <a:r>
              <a:rPr lang="sk-SK" sz="2000" dirty="0" smtClean="0"/>
              <a:t>skenovacieho cyklu.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Ochrana archívnych dokumentov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 marL="514350" indent="-514350"/>
            <a:r>
              <a:rPr lang="sk-SK" sz="1800" dirty="0" smtClean="0"/>
              <a:t>ochrana pred odcudzením archívnych dokumentov</a:t>
            </a:r>
          </a:p>
          <a:p>
            <a:pPr marL="514350" indent="-514350">
              <a:buNone/>
            </a:pPr>
            <a:r>
              <a:rPr lang="sk-SK" sz="1800" dirty="0" smtClean="0"/>
              <a:t>	- budova je počas celého dňa zabezpečená prostredníctvom strážnej služby</a:t>
            </a:r>
          </a:p>
          <a:p>
            <a:pPr marL="514350" indent="-514350">
              <a:buNone/>
            </a:pPr>
            <a:r>
              <a:rPr lang="sk-SK" sz="1800" dirty="0" smtClean="0"/>
              <a:t>	- monitorovanie priestorov študovne kamerovým systémom</a:t>
            </a:r>
          </a:p>
          <a:p>
            <a:pPr marL="514350" indent="-514350">
              <a:buNone/>
            </a:pPr>
            <a:r>
              <a:rPr lang="sk-SK" sz="1800" dirty="0" smtClean="0"/>
              <a:t>	- foliácia archívnych dokumentov pred poskytnutím na štúdium</a:t>
            </a:r>
          </a:p>
          <a:p>
            <a:pPr marL="514350" indent="-514350">
              <a:buNone/>
            </a:pPr>
            <a:r>
              <a:rPr lang="sk-SK" sz="1800" dirty="0" smtClean="0"/>
              <a:t>	- kontrola usporiadania a celistvosti archívneho dokumentu </a:t>
            </a:r>
          </a:p>
          <a:p>
            <a:pPr marL="514350" indent="-514350">
              <a:buNone/>
            </a:pPr>
            <a:endParaRPr lang="sk-SK" sz="1800" dirty="0" smtClean="0"/>
          </a:p>
          <a:p>
            <a:pPr marL="514350" indent="-514350"/>
            <a:r>
              <a:rPr lang="sk-SK" sz="1800" dirty="0" smtClean="0"/>
              <a:t>ochrana pred poškodením archívnych dokumentov</a:t>
            </a:r>
          </a:p>
          <a:p>
            <a:pPr marL="514350" indent="-514350">
              <a:buNone/>
            </a:pPr>
            <a:r>
              <a:rPr lang="sk-SK" sz="1800" dirty="0" smtClean="0"/>
              <a:t>	 - funkčná elektrická požiarna signalizácia </a:t>
            </a:r>
          </a:p>
          <a:p>
            <a:pPr marL="514350" indent="-514350">
              <a:buNone/>
            </a:pPr>
            <a:r>
              <a:rPr lang="sk-SK" sz="1800" dirty="0" smtClean="0"/>
              <a:t>	 - pravidelná kontrola fyzického stavu archívnych dokumentov</a:t>
            </a:r>
          </a:p>
          <a:p>
            <a:pPr marL="514350" indent="-514350">
              <a:buNone/>
            </a:pPr>
            <a:endParaRPr lang="sk-SK" sz="1800" dirty="0" smtClean="0"/>
          </a:p>
          <a:p>
            <a:pPr marL="514350" indent="-514350">
              <a:buNone/>
            </a:pP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/>
              <a:t>Osvetová činnosť Archívu ÚPN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2000" dirty="0" smtClean="0"/>
              <a:t>exkurzie</a:t>
            </a:r>
          </a:p>
          <a:p>
            <a:pPr lvl="0"/>
            <a:r>
              <a:rPr lang="sk-SK" sz="2000" dirty="0" smtClean="0"/>
              <a:t>prednášky </a:t>
            </a:r>
          </a:p>
          <a:p>
            <a:pPr lvl="0"/>
            <a:r>
              <a:rPr lang="sk-SK" sz="2000" dirty="0" smtClean="0"/>
              <a:t>výstavy</a:t>
            </a:r>
          </a:p>
          <a:p>
            <a:pPr lvl="0"/>
            <a:r>
              <a:rPr lang="sk-SK" sz="2000" dirty="0" smtClean="0"/>
              <a:t>filmy</a:t>
            </a:r>
          </a:p>
          <a:p>
            <a:pPr lvl="0"/>
            <a:r>
              <a:rPr lang="sk-SK" sz="2000" dirty="0" smtClean="0"/>
              <a:t>archívny deň / deň otvorených dverí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/>
              <a:t>Exkurzie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Archív ÚPN sa snaží priblížiť verejnosti svoju činnosť a archívne dokumenty, ktoré spravuje i prostredníctvom početných exkurzií.</a:t>
            </a:r>
          </a:p>
          <a:p>
            <a:r>
              <a:rPr lang="sk-SK" sz="2000" dirty="0" smtClean="0"/>
              <a:t>V období rokov 2008 - 2015 sme v Archíve privítali v rámci </a:t>
            </a:r>
            <a:r>
              <a:rPr lang="sk-SK" sz="2000" b="1" dirty="0" smtClean="0"/>
              <a:t>58</a:t>
            </a:r>
            <a:r>
              <a:rPr lang="sk-SK" sz="2000" dirty="0" smtClean="0"/>
              <a:t> exkurzií </a:t>
            </a:r>
            <a:r>
              <a:rPr lang="sk-SK" sz="2000" b="1" dirty="0" smtClean="0"/>
              <a:t>695 </a:t>
            </a:r>
            <a:r>
              <a:rPr lang="sk-SK" sz="2000" dirty="0" smtClean="0"/>
              <a:t>návštevníkov, ktorých sme oboznámili s činnosťou Ústavu pamäti národa a s archívnymi dokumentmi z proveniencie bezpečnostných zložiek totalitného štátu.</a:t>
            </a:r>
          </a:p>
          <a:p>
            <a:r>
              <a:rPr lang="sk-SK" sz="2000" dirty="0" smtClean="0"/>
              <a:t>O realizáciu exkurzií v Archíve Ústavu pamäti národa mali záujem predovšetkým univerzity (Technická univerzita v </a:t>
            </a:r>
            <a:r>
              <a:rPr lang="sk-SK" sz="2000" dirty="0" err="1" smtClean="0"/>
              <a:t>Liberci</a:t>
            </a:r>
            <a:r>
              <a:rPr lang="sk-SK" sz="2000" dirty="0" smtClean="0"/>
              <a:t>, Univerzita Komenského v Bratislave, Viedenská univerzita), ale i občianske združenia a nadácie (Človek v ohrození, Nadácia </a:t>
            </a:r>
            <a:r>
              <a:rPr lang="sk-SK" sz="2000" dirty="0" err="1" smtClean="0"/>
              <a:t>Pontis</a:t>
            </a:r>
            <a:r>
              <a:rPr lang="sk-SK" sz="2000" dirty="0" smtClean="0"/>
              <a:t>) </a:t>
            </a:r>
          </a:p>
          <a:p>
            <a:r>
              <a:rPr lang="sk-SK" sz="2000" dirty="0" smtClean="0"/>
              <a:t>Exkurzií sa zúčastnili najmä občania Slovenskej a Českej republiky, ale privítali sme návštevníkov i zo Srbska, Poľska, Bulharska, </a:t>
            </a:r>
            <a:r>
              <a:rPr lang="sk-SK" sz="2000" dirty="0" err="1" smtClean="0"/>
              <a:t>Podnesterskej</a:t>
            </a:r>
            <a:r>
              <a:rPr lang="sk-SK" sz="2000" dirty="0" smtClean="0"/>
              <a:t> moldavskej republiky, Tuniska, Iraku, Barmy či Taiwanu.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b="1" dirty="0" smtClean="0"/>
              <a:t>Prednášky</a:t>
            </a:r>
            <a:r>
              <a:rPr lang="sk-SK" sz="3600" dirty="0" smtClean="0"/>
              <a:t/>
            </a:r>
            <a:br>
              <a:rPr lang="sk-SK" sz="3600" dirty="0" smtClean="0"/>
            </a:b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b="1" dirty="0" err="1" smtClean="0"/>
              <a:t>Alma</a:t>
            </a:r>
            <a:r>
              <a:rPr lang="sk-SK" b="1" dirty="0" smtClean="0"/>
              <a:t> mater - </a:t>
            </a:r>
            <a:r>
              <a:rPr lang="sk-SK" sz="3300" b="1" dirty="0" smtClean="0"/>
              <a:t>FFUK</a:t>
            </a:r>
          </a:p>
          <a:p>
            <a:r>
              <a:rPr lang="sk-SK" sz="2200" dirty="0" smtClean="0"/>
              <a:t>Pracovníci Archívu ÚPN v spolupráci s Katedrou archívnictva a pomocných vied historických Filozofickej fakulty Univerzity Komenského v Bratislave od roku 2007 v rámci semestrálneho kurzu Totalitné inštitúcie na Slovensku (pôvodne Pramene k dejinám totalitných inštitúcií) oboznamujú budúcich archivárov a historikov s pramenným bohatstvom, ktoré sa nachádza v Archíve ÚPN ako i s činnosťou a spisovou službou </a:t>
            </a:r>
            <a:r>
              <a:rPr lang="sk-SK" sz="2200" dirty="0" err="1" smtClean="0"/>
              <a:t>ŠtB</a:t>
            </a:r>
            <a:r>
              <a:rPr lang="sk-SK" sz="2200" dirty="0" smtClean="0"/>
              <a:t> a ďalších bezpečnostných zložiek totalitných režimov. V rámci uvedeného kurzu Radoslav </a:t>
            </a:r>
            <a:r>
              <a:rPr lang="sk-SK" sz="2200" dirty="0" err="1" smtClean="0"/>
              <a:t>Ragač</a:t>
            </a:r>
            <a:r>
              <a:rPr lang="sk-SK" sz="2200" dirty="0" smtClean="0"/>
              <a:t>, </a:t>
            </a:r>
            <a:r>
              <a:rPr lang="sk-SK" sz="2200" dirty="0" err="1" smtClean="0"/>
              <a:t>Gábor</a:t>
            </a:r>
            <a:r>
              <a:rPr lang="sk-SK" sz="2200" dirty="0" smtClean="0"/>
              <a:t> </a:t>
            </a:r>
            <a:r>
              <a:rPr lang="sk-SK" sz="2200" dirty="0" err="1" smtClean="0"/>
              <a:t>Strešňák</a:t>
            </a:r>
            <a:r>
              <a:rPr lang="sk-SK" sz="2200" dirty="0" smtClean="0"/>
              <a:t>, Ľubomír </a:t>
            </a:r>
            <a:r>
              <a:rPr lang="sk-SK" sz="2200" dirty="0" err="1" smtClean="0"/>
              <a:t>Ďurina</a:t>
            </a:r>
            <a:r>
              <a:rPr lang="sk-SK" sz="2200" dirty="0" smtClean="0"/>
              <a:t>, Ján Valo a Pavol </a:t>
            </a:r>
            <a:r>
              <a:rPr lang="sk-SK" sz="2200" dirty="0" err="1" smtClean="0"/>
              <a:t>Pytlík</a:t>
            </a:r>
            <a:r>
              <a:rPr lang="sk-SK" sz="2200" dirty="0" smtClean="0"/>
              <a:t> realizovali viac než sto prednášok. </a:t>
            </a:r>
          </a:p>
          <a:p>
            <a:r>
              <a:rPr lang="sk-SK" sz="2200" dirty="0" smtClean="0"/>
              <a:t>S tematikou Sviečkovej manifestácie v roku 1988, Nežnej revolúcie, či Likvidácie reholí v Československu študentov rôznych stredných a vysokých škôl oboznamoval vtedy ešte zamestnanec Archívu ÚPN Patrik Dubovský.  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200" b="1" dirty="0" smtClean="0"/>
              <a:t> </a:t>
            </a:r>
            <a:r>
              <a:rPr lang="sk-SK" sz="4900" b="1" dirty="0" smtClean="0"/>
              <a:t>Výstavy</a:t>
            </a: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2000" dirty="0" smtClean="0"/>
              <a:t>Pracovníci Archívu ÚPN sa ako autori, spoluautori, spolupracovníci či členovia organizačného tímu  podieľali na tvorbe viacerých výstav organizovaných Ústavom pamäti národa, ale i Slovenskou národnou galériou či Slovenským národným múzeom. Archív ÚPN na viaceré z uvedených výstav zapožičali i originálne dokumenty. 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Ústav pamäti národa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sk-SK" dirty="0" smtClean="0"/>
          </a:p>
          <a:p>
            <a:pPr>
              <a:buNone/>
            </a:pPr>
            <a:r>
              <a:rPr lang="sk-SK" b="1" dirty="0" smtClean="0"/>
              <a:t>ÚPN je:</a:t>
            </a:r>
          </a:p>
          <a:p>
            <a:r>
              <a:rPr lang="sk-SK" dirty="0" smtClean="0"/>
              <a:t>verejnoprávna ustanovizeň</a:t>
            </a:r>
            <a:r>
              <a:rPr lang="sk-SK" dirty="0" smtClean="0"/>
              <a:t>	</a:t>
            </a:r>
          </a:p>
          <a:p>
            <a:r>
              <a:rPr lang="sk-SK" dirty="0" smtClean="0"/>
              <a:t>právnická osoba</a:t>
            </a:r>
            <a:endParaRPr lang="sk-SK" dirty="0" smtClean="0"/>
          </a:p>
          <a:p>
            <a:r>
              <a:rPr lang="sk-SK" dirty="0" smtClean="0"/>
              <a:t>s</a:t>
            </a:r>
            <a:r>
              <a:rPr lang="sk-SK" dirty="0" smtClean="0"/>
              <a:t>ídlo </a:t>
            </a:r>
            <a:r>
              <a:rPr lang="sk-SK" dirty="0" smtClean="0"/>
              <a:t>ústavu </a:t>
            </a:r>
            <a:r>
              <a:rPr lang="sk-SK" dirty="0" smtClean="0"/>
              <a:t> - Bratislava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Úlohy ÚPN:</a:t>
            </a:r>
            <a:endParaRPr lang="sk-SK" b="1" dirty="0" smtClean="0"/>
          </a:p>
          <a:p>
            <a:pPr>
              <a:buNone/>
            </a:pPr>
            <a:endParaRPr lang="sk-SK" dirty="0" smtClean="0"/>
          </a:p>
          <a:p>
            <a:r>
              <a:rPr lang="sk-SK" sz="2900" dirty="0" smtClean="0"/>
              <a:t>vykonávať hodnotenie </a:t>
            </a:r>
            <a:r>
              <a:rPr lang="sk-SK" sz="2900" dirty="0" smtClean="0"/>
              <a:t>doby neslobody, </a:t>
            </a:r>
            <a:r>
              <a:rPr lang="sk-SK" sz="2900" dirty="0" smtClean="0"/>
              <a:t>analyzovať </a:t>
            </a:r>
            <a:r>
              <a:rPr lang="sk-SK" sz="2900" dirty="0" smtClean="0"/>
              <a:t>príčiny a spôsob straty slobody, prejavy fašistického a komunistického režimu a ich ideológií</a:t>
            </a:r>
            <a:r>
              <a:rPr lang="sk-SK" sz="2900" dirty="0" smtClean="0"/>
              <a:t>,</a:t>
            </a:r>
            <a:r>
              <a:rPr lang="sk-SK" sz="2900" dirty="0" smtClean="0"/>
              <a:t>	</a:t>
            </a:r>
          </a:p>
          <a:p>
            <a:endParaRPr lang="sk-SK" sz="2900" dirty="0" smtClean="0"/>
          </a:p>
          <a:p>
            <a:r>
              <a:rPr lang="sk-SK" sz="2900" dirty="0" smtClean="0"/>
              <a:t>sprístupňovať </a:t>
            </a:r>
            <a:r>
              <a:rPr lang="sk-SK" sz="2900" dirty="0" smtClean="0"/>
              <a:t>prenasledovaným osobám dokumenty o ich prenasledovaní</a:t>
            </a:r>
            <a:r>
              <a:rPr lang="sk-SK" sz="2900" dirty="0" smtClean="0"/>
              <a:t>,</a:t>
            </a:r>
            <a:endParaRPr lang="sk-SK" sz="2900" dirty="0" smtClean="0"/>
          </a:p>
          <a:p>
            <a:endParaRPr lang="sk-SK" sz="2900" dirty="0" smtClean="0"/>
          </a:p>
          <a:p>
            <a:r>
              <a:rPr lang="sk-SK" sz="2900" dirty="0" smtClean="0"/>
              <a:t>zverejňovať </a:t>
            </a:r>
            <a:r>
              <a:rPr lang="sk-SK" sz="2900" dirty="0" smtClean="0"/>
              <a:t>údaje o vykonávateľoch tohto prenasledovania a ich </a:t>
            </a:r>
            <a:r>
              <a:rPr lang="sk-SK" sz="2900" dirty="0" smtClean="0"/>
              <a:t>činnosti</a:t>
            </a:r>
          </a:p>
          <a:p>
            <a:pPr>
              <a:buNone/>
            </a:pPr>
            <a:endParaRPr lang="sk-SK" sz="2900" dirty="0" smtClean="0"/>
          </a:p>
          <a:p>
            <a:r>
              <a:rPr lang="sk-SK" sz="2900" dirty="0" smtClean="0"/>
              <a:t>podávať </a:t>
            </a:r>
            <a:r>
              <a:rPr lang="sk-SK" sz="2900" dirty="0" smtClean="0"/>
              <a:t>podnety na trestné stíhanie zločinov a trestných činov </a:t>
            </a:r>
            <a:r>
              <a:rPr lang="sk-SK" sz="2900" dirty="0" smtClean="0"/>
              <a:t> a spolupráca s </a:t>
            </a:r>
            <a:r>
              <a:rPr lang="sk-SK" sz="2900" dirty="0" smtClean="0"/>
              <a:t>Generálnou prokuratúrou </a:t>
            </a:r>
            <a:r>
              <a:rPr lang="sk-SK" sz="2900" dirty="0" smtClean="0"/>
              <a:t>SR</a:t>
            </a:r>
            <a:endParaRPr lang="sk-SK" sz="2900" dirty="0" smtClean="0"/>
          </a:p>
          <a:p>
            <a:pPr>
              <a:buNone/>
            </a:pPr>
            <a:r>
              <a:rPr lang="sk-SK" sz="2900" dirty="0" smtClean="0"/>
              <a:t>	</a:t>
            </a:r>
          </a:p>
          <a:p>
            <a:r>
              <a:rPr lang="sk-SK" sz="2900" dirty="0" smtClean="0"/>
              <a:t>poskytovať </a:t>
            </a:r>
            <a:r>
              <a:rPr lang="sk-SK" sz="2900" dirty="0" smtClean="0"/>
              <a:t>potrebné informácie orgánom verejnej </a:t>
            </a:r>
            <a:r>
              <a:rPr lang="sk-SK" sz="2900" dirty="0" smtClean="0"/>
              <a:t>moci (NBÚ, VS, SIS, MV SR...)</a:t>
            </a:r>
            <a:endParaRPr lang="sk-SK" sz="2900" dirty="0" smtClean="0"/>
          </a:p>
          <a:p>
            <a:endParaRPr lang="sk-SK" sz="2900" dirty="0" smtClean="0"/>
          </a:p>
          <a:p>
            <a:r>
              <a:rPr lang="sk-SK" sz="2900" dirty="0" smtClean="0"/>
              <a:t>systematicky </a:t>
            </a:r>
            <a:r>
              <a:rPr lang="sk-SK" sz="2900" dirty="0" smtClean="0"/>
              <a:t>zhromažďovať a odborne dokumentačne spracovávať všetky druhy informácií, dokladov a dokumentov vzťahujúcich sa na dobu neslobody,</a:t>
            </a:r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200" b="1" dirty="0" smtClean="0"/>
              <a:t> </a:t>
            </a:r>
            <a:r>
              <a:rPr lang="sk-SK" sz="4900" b="1" dirty="0" smtClean="0"/>
              <a:t>Výstavy</a:t>
            </a: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2000" dirty="0" smtClean="0"/>
              <a:t>Slovensko na mapách v 16.-20. storočí (</a:t>
            </a:r>
            <a:r>
              <a:rPr lang="sk-SK" sz="2000" dirty="0" err="1" smtClean="0"/>
              <a:t>Ragač</a:t>
            </a:r>
            <a:r>
              <a:rPr lang="sk-SK" sz="2000" dirty="0" smtClean="0"/>
              <a:t>; 2005)</a:t>
            </a:r>
          </a:p>
          <a:p>
            <a:r>
              <a:rPr lang="sk-SK" sz="2000" dirty="0" smtClean="0"/>
              <a:t>Výstava získala v roku 2006 v kategórii </a:t>
            </a:r>
            <a:r>
              <a:rPr lang="sk-SK" sz="2000" dirty="0" err="1" smtClean="0"/>
              <a:t>Expozícia-výstava</a:t>
            </a:r>
            <a:r>
              <a:rPr lang="sk-SK" sz="2000" dirty="0" smtClean="0"/>
              <a:t> výročnú cenu časopisu PAMIATKY A MÚZEÁ za rok 2005.</a:t>
            </a:r>
          </a:p>
          <a:p>
            <a:pPr lvl="0"/>
            <a:r>
              <a:rPr lang="sk-SK" sz="2000" dirty="0" smtClean="0"/>
              <a:t>Slovenský mýtus (</a:t>
            </a:r>
            <a:r>
              <a:rPr lang="sk-SK" sz="2000" dirty="0" err="1" smtClean="0"/>
              <a:t>Ragač</a:t>
            </a:r>
            <a:r>
              <a:rPr lang="sk-SK" sz="2000" dirty="0" smtClean="0"/>
              <a:t>; 2005)</a:t>
            </a:r>
          </a:p>
          <a:p>
            <a:pPr lvl="0"/>
            <a:r>
              <a:rPr lang="sk-SK" sz="2000" dirty="0" smtClean="0"/>
              <a:t>Aktivity NKVD/KGB v strednej a východnej Európe (</a:t>
            </a:r>
            <a:r>
              <a:rPr lang="sk-SK" sz="2000" dirty="0" err="1" smtClean="0"/>
              <a:t>Ragač</a:t>
            </a:r>
            <a:r>
              <a:rPr lang="sk-SK" sz="2000" dirty="0" smtClean="0"/>
              <a:t>; 2007)</a:t>
            </a:r>
          </a:p>
          <a:p>
            <a:pPr lvl="0"/>
            <a:r>
              <a:rPr lang="sk-SK" sz="2000" dirty="0" smtClean="0"/>
              <a:t>August 1968 (</a:t>
            </a:r>
            <a:r>
              <a:rPr lang="sk-SK" sz="2000" dirty="0" err="1" smtClean="0"/>
              <a:t>Ragač</a:t>
            </a:r>
            <a:r>
              <a:rPr lang="sk-SK" sz="2000" dirty="0" smtClean="0"/>
              <a:t>; 2008)</a:t>
            </a:r>
          </a:p>
          <a:p>
            <a:pPr lvl="0"/>
            <a:r>
              <a:rPr lang="sk-SK" sz="2000" dirty="0" smtClean="0"/>
              <a:t>November "89" (</a:t>
            </a:r>
            <a:r>
              <a:rPr lang="sk-SK" sz="2000" dirty="0" err="1" smtClean="0"/>
              <a:t>Strešňák</a:t>
            </a:r>
            <a:r>
              <a:rPr lang="sk-SK" sz="2000" dirty="0" smtClean="0"/>
              <a:t>, Valo; 2009)</a:t>
            </a:r>
          </a:p>
          <a:p>
            <a:pPr lvl="0"/>
            <a:r>
              <a:rPr lang="sk-SK" sz="2000" dirty="0" smtClean="0"/>
              <a:t>Prísne tajné! Dejiny </a:t>
            </a:r>
            <a:r>
              <a:rPr lang="sk-SK" sz="2000" dirty="0" err="1" smtClean="0"/>
              <a:t>ŠtB</a:t>
            </a:r>
            <a:r>
              <a:rPr lang="sk-SK" sz="2000" dirty="0" smtClean="0"/>
              <a:t> na Slovensku (</a:t>
            </a:r>
            <a:r>
              <a:rPr lang="sk-SK" sz="2000" dirty="0" err="1" smtClean="0"/>
              <a:t>Ďurina</a:t>
            </a:r>
            <a:r>
              <a:rPr lang="sk-SK" sz="2000" dirty="0" smtClean="0"/>
              <a:t>, </a:t>
            </a:r>
            <a:r>
              <a:rPr lang="sk-SK" sz="2000" dirty="0" err="1" smtClean="0"/>
              <a:t>Pytlík</a:t>
            </a:r>
            <a:r>
              <a:rPr lang="sk-SK" sz="2000" dirty="0" smtClean="0"/>
              <a:t>, Lipková; 2010) </a:t>
            </a:r>
          </a:p>
          <a:p>
            <a:pPr lvl="0"/>
            <a:r>
              <a:rPr lang="sk-SK" sz="2000" dirty="0" smtClean="0"/>
              <a:t>10 rokov Ústavu pamäti národa (</a:t>
            </a:r>
            <a:r>
              <a:rPr lang="sk-SK" sz="2000" dirty="0" err="1" smtClean="0"/>
              <a:t>Ďurina</a:t>
            </a:r>
            <a:r>
              <a:rPr lang="sk-SK" sz="2000" dirty="0" smtClean="0"/>
              <a:t>; 2012)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200" b="1" dirty="0" smtClean="0"/>
              <a:t> 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b="1" dirty="0" smtClean="0"/>
              <a:t> </a:t>
            </a:r>
            <a:r>
              <a:rPr lang="sk-SK" sz="4900" b="1" dirty="0" smtClean="0"/>
              <a:t>Filmy</a:t>
            </a: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Ako odborní spolupracovníci,  autori či spoluautori námetov, sa archivári z ÚPN podieľali na tvorbe niekoľkých filmov:</a:t>
            </a:r>
          </a:p>
          <a:p>
            <a:pPr lvl="0"/>
            <a:r>
              <a:rPr lang="sk-SK" sz="2000" b="1" i="1" dirty="0" smtClean="0"/>
              <a:t>Sviečková manifestácia alebo Bratislavský Veľký piatok</a:t>
            </a:r>
            <a:r>
              <a:rPr lang="sk-SK" sz="2000" dirty="0" smtClean="0"/>
              <a:t> (Dubovský, 2008)</a:t>
            </a:r>
          </a:p>
          <a:p>
            <a:pPr lvl="0"/>
            <a:r>
              <a:rPr lang="sk-SK" sz="2000" b="1" i="1" dirty="0" smtClean="0"/>
              <a:t>Akcia Vír</a:t>
            </a:r>
            <a:r>
              <a:rPr lang="sk-SK" sz="2000" dirty="0" smtClean="0"/>
              <a:t> (Dubovský, 2008)</a:t>
            </a:r>
          </a:p>
          <a:p>
            <a:pPr lvl="0"/>
            <a:r>
              <a:rPr lang="sk-SK" sz="2000" b="1" i="1" dirty="0" smtClean="0"/>
              <a:t>Bohom zabudnuté kúty</a:t>
            </a:r>
            <a:r>
              <a:rPr lang="sk-SK" sz="2000" dirty="0" smtClean="0"/>
              <a:t> (</a:t>
            </a:r>
            <a:r>
              <a:rPr lang="sk-SK" sz="2000" dirty="0" err="1" smtClean="0"/>
              <a:t>Ďurina</a:t>
            </a:r>
            <a:r>
              <a:rPr lang="sk-SK" sz="2000" dirty="0" smtClean="0"/>
              <a:t>, 2009)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Priestory archívu ÚPN sa okrem televíznych novín objavili i v niekoľkých, a to nielen dokumentárnych filmoch:</a:t>
            </a:r>
          </a:p>
          <a:p>
            <a:pPr lvl="0"/>
            <a:r>
              <a:rPr lang="sk-SK" sz="2000" b="1" i="1" dirty="0" smtClean="0"/>
              <a:t>Muži revolúcie</a:t>
            </a:r>
            <a:r>
              <a:rPr lang="sk-SK" sz="2000" dirty="0" smtClean="0"/>
              <a:t> (</a:t>
            </a:r>
            <a:r>
              <a:rPr lang="sk-SK" sz="2000" dirty="0" err="1" smtClean="0"/>
              <a:t>Piussi</a:t>
            </a:r>
            <a:r>
              <a:rPr lang="sk-SK" sz="2000" dirty="0" smtClean="0"/>
              <a:t>, 2011)</a:t>
            </a:r>
          </a:p>
          <a:p>
            <a:pPr lvl="0"/>
            <a:r>
              <a:rPr lang="sk-SK" sz="2000" b="1" i="1" dirty="0" smtClean="0"/>
              <a:t>Konfident</a:t>
            </a:r>
            <a:r>
              <a:rPr lang="sk-SK" sz="2000" dirty="0" smtClean="0"/>
              <a:t> (</a:t>
            </a:r>
            <a:r>
              <a:rPr lang="sk-SK" sz="2000" dirty="0" err="1" smtClean="0"/>
              <a:t>Nvôta</a:t>
            </a:r>
            <a:r>
              <a:rPr lang="sk-SK" sz="2000" dirty="0" smtClean="0"/>
              <a:t>, 2012)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b="1" dirty="0" smtClean="0"/>
              <a:t> 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b="1" dirty="0" smtClean="0"/>
              <a:t>Odborný deň Archívu ÚPN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310668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2000" dirty="0" smtClean="0"/>
              <a:t>V marci 2004 bolo usporiadané podujatie pod názvom Odborný deň Archívu ÚPN. Na podujatí bol formou prednášok prezentovaný archív a práca archivárov Ústavu pamäti národa. Súčasťou odborného dňa bola i výstava dokumentov z Archívu ÚPN.  </a:t>
            </a:r>
            <a:endParaRPr lang="sk-SK" sz="2000" dirty="0"/>
          </a:p>
        </p:txBody>
      </p:sp>
      <p:pic>
        <p:nvPicPr>
          <p:cNvPr id="1026" name="Picture 2" descr="E:\Činnosť\archív deň pozvá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281826" cy="464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b="1" dirty="0" smtClean="0"/>
              <a:t> 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b="1" dirty="0" smtClean="0"/>
              <a:t>Odborný deň Archívu ÚPN</a:t>
            </a:r>
            <a:endParaRPr lang="sk-SK" sz="4000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1" name="Picture 3" descr="C:\Users\lubo\Desktop\ÚPN interne 17.2.2016 Archív ÚPN\fotoprezentácia\002 P101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294098" cy="3004549"/>
          </a:xfrm>
          <a:prstGeom prst="rect">
            <a:avLst/>
          </a:prstGeom>
          <a:noFill/>
        </p:spPr>
      </p:pic>
      <p:pic>
        <p:nvPicPr>
          <p:cNvPr id="2050" name="Picture 2" descr="C:\Users\lubo\Desktop\ÚPN interne 17.2.2016 Archív ÚPN\fotoprezentácia\001 P101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420888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 smtClean="0"/>
              <a:t>Vedecká a vedeckovýskumná činnosť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publikačná činnosť</a:t>
            </a:r>
          </a:p>
          <a:p>
            <a:r>
              <a:rPr lang="sk-SK" sz="2000" dirty="0" smtClean="0"/>
              <a:t>vedecké konferencie a stáže</a:t>
            </a:r>
          </a:p>
          <a:p>
            <a:r>
              <a:rPr lang="sk-SK" sz="2000" smtClean="0"/>
              <a:t>projekty</a:t>
            </a:r>
            <a:endParaRPr lang="sk-SK" sz="2000" dirty="0" smtClean="0"/>
          </a:p>
          <a:p>
            <a:pPr lvl="0"/>
            <a:endParaRPr lang="sk-SK" sz="2000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 smtClean="0"/>
              <a:t>Publikačná činnosť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Súčasní i bývalí pracovníci Archívu ÚPN sú autormi desiatok monografií, štúdií, odborných článkov, či recenzií. Najplodnejším autorom bol nepochybne PhDr. Radoslav </a:t>
            </a:r>
            <a:r>
              <a:rPr lang="sk-SK" sz="2000" dirty="0" err="1" smtClean="0"/>
              <a:t>Ragač</a:t>
            </a:r>
            <a:r>
              <a:rPr lang="sk-SK" sz="2000" dirty="0" smtClean="0"/>
              <a:t>, PhD., ktorý počas necelých piatich rokov pôsobenia v Ústave pamäti národa ako autor a spoluautor napísal a publikoval viac než 60 vedeckých a odborných statí. </a:t>
            </a:r>
          </a:p>
          <a:p>
            <a:r>
              <a:rPr lang="sk-SK" sz="2000" dirty="0" smtClean="0"/>
              <a:t>Oblasť vedeckého záujmu autorov sa neobmedzovala iba na problematiku </a:t>
            </a:r>
            <a:r>
              <a:rPr lang="sk-SK" sz="2000" dirty="0" err="1" smtClean="0"/>
              <a:t>štátnobezpečnostných</a:t>
            </a:r>
            <a:r>
              <a:rPr lang="sk-SK" sz="2000" dirty="0" smtClean="0"/>
              <a:t> zložiek, ale autori sa venovali i témam z oblasti pomocných vied historických (genealógii, heraldike), archivistike, dejinám 20 storočia (obchodné a priemyselné komory či </a:t>
            </a:r>
            <a:r>
              <a:rPr lang="sk-SK" sz="2000" dirty="0" err="1" smtClean="0"/>
              <a:t>ranostredovekému</a:t>
            </a:r>
            <a:r>
              <a:rPr lang="sk-SK" sz="2000" dirty="0" smtClean="0"/>
              <a:t> obdobiu (uhorská téma, latinské naračné pramene atď.).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 smtClean="0"/>
              <a:t>Publikačná činnosť - výber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sk-SK" sz="2000" dirty="0" smtClean="0"/>
              <a:t>ĎURINA, Ľ. – RAGAČ, R.: Rekonštrukcia zväzkov v archíve ÚPN. Pamäť národa, roč. III, 2007, č. 3, s. 77 – 84.</a:t>
            </a:r>
          </a:p>
          <a:p>
            <a:pPr lvl="0"/>
            <a:r>
              <a:rPr lang="sk-SK" sz="2000" dirty="0" smtClean="0"/>
              <a:t>KAKALÍKOVÁ, J. Problémové aspekty spisovej služby Štátnej bezpečnosti na Slovensku Pamäť národa, roč. 1, 2005, č. 1, s. 69 – 73</a:t>
            </a:r>
            <a:r>
              <a:rPr lang="sk-SK" sz="2000" dirty="0" smtClean="0"/>
              <a:t>).</a:t>
            </a:r>
            <a:endParaRPr lang="sk-SK" sz="2000" dirty="0" smtClean="0"/>
          </a:p>
          <a:p>
            <a:pPr lvl="0"/>
            <a:r>
              <a:rPr lang="sk-SK" sz="2000" dirty="0" smtClean="0"/>
              <a:t>BUKOVSZKY</a:t>
            </a:r>
            <a:r>
              <a:rPr lang="sk-SK" sz="2000" dirty="0" smtClean="0"/>
              <a:t>, L.: Podoby maďarsko-slovenskej výmeny obyvateľstva medzi okresom Galanta a </a:t>
            </a:r>
            <a:r>
              <a:rPr lang="sk-SK" sz="2000" dirty="0" err="1" smtClean="0"/>
              <a:t>Nyíregyháza</a:t>
            </a:r>
            <a:r>
              <a:rPr lang="sk-SK" sz="2000" dirty="0" smtClean="0"/>
              <a:t>). Pamäť národa, roč. 3, 2007, č. 1, s. 37 – 47.</a:t>
            </a:r>
          </a:p>
          <a:p>
            <a:pPr lvl="0"/>
            <a:r>
              <a:rPr lang="sk-SK" sz="2000" dirty="0" smtClean="0"/>
              <a:t>DUBOVSKÝ, P.: Sviečková demonštrácia. Pamäť národa, roč. IV, č. 1, 2008, s. 35 – 51</a:t>
            </a:r>
            <a:r>
              <a:rPr lang="sk-SK" sz="2000" dirty="0" smtClean="0"/>
              <a:t>.</a:t>
            </a:r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 smtClean="0"/>
              <a:t>Publikačná činnosť - výber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k-SK" sz="2800" dirty="0" smtClean="0"/>
              <a:t>PYTLÍK, Pavol: Obchodná a priemyselná komora v Košiciach a jej vplyv na </a:t>
            </a:r>
            <a:r>
              <a:rPr lang="sk-SK" sz="2800" dirty="0" err="1" smtClean="0"/>
              <a:t>hos-podársky</a:t>
            </a:r>
            <a:r>
              <a:rPr lang="sk-SK" sz="2800" dirty="0" smtClean="0"/>
              <a:t> život v regióne. In: FUKASOVÁ, D. - FIALOVÁ, I. (</a:t>
            </a:r>
            <a:r>
              <a:rPr lang="sk-SK" sz="2800" dirty="0" err="1" smtClean="0"/>
              <a:t>eds</a:t>
            </a:r>
            <a:r>
              <a:rPr lang="sk-SK" sz="2800" dirty="0" smtClean="0"/>
              <a:t>.): Kapitoly z dejín hospodárskeho vývinu Slovenska v medzivojnovom období (1918 - 1939). Bratislava : SNA, 2011, s. 201 - 218.</a:t>
            </a:r>
          </a:p>
          <a:p>
            <a:r>
              <a:rPr lang="sk-SK" sz="2800" dirty="0" smtClean="0"/>
              <a:t> </a:t>
            </a:r>
          </a:p>
          <a:p>
            <a:pPr lvl="0"/>
            <a:r>
              <a:rPr lang="sk-SK" sz="2800" dirty="0" smtClean="0"/>
              <a:t>RAGAČ, R.:</a:t>
            </a:r>
            <a:r>
              <a:rPr lang="sk-SK" sz="2800" b="1" dirty="0" smtClean="0"/>
              <a:t> </a:t>
            </a:r>
            <a:r>
              <a:rPr lang="sk-SK" sz="2800" dirty="0" smtClean="0"/>
              <a:t>Neznáme návrhy slovenskej časti československého štátneho znaku z roku 1960. In: </a:t>
            </a:r>
            <a:r>
              <a:rPr lang="sk-SK" sz="2800" i="1" dirty="0" smtClean="0"/>
              <a:t>Pamäť národa</a:t>
            </a:r>
            <a:r>
              <a:rPr lang="sk-SK" sz="2800" dirty="0" smtClean="0"/>
              <a:t>, 2005, č. 3, s. 85-91.</a:t>
            </a:r>
          </a:p>
          <a:p>
            <a:r>
              <a:rPr lang="sk-SK" sz="2800" dirty="0" smtClean="0"/>
              <a:t> </a:t>
            </a:r>
          </a:p>
          <a:p>
            <a:pPr lvl="0"/>
            <a:r>
              <a:rPr lang="sk-SK" sz="2800" dirty="0" smtClean="0"/>
              <a:t>BALUN, P. - STREŠŇÁK, G.: November. Očami </a:t>
            </a:r>
            <a:r>
              <a:rPr lang="sk-SK" sz="2800" dirty="0" err="1" smtClean="0"/>
              <a:t>ŠtB</a:t>
            </a:r>
            <a:r>
              <a:rPr lang="sk-SK" sz="2800" dirty="0" smtClean="0"/>
              <a:t> a ulice. Bratislava 2009.</a:t>
            </a:r>
          </a:p>
          <a:p>
            <a:r>
              <a:rPr lang="sk-SK" sz="2800" dirty="0" smtClean="0"/>
              <a:t> </a:t>
            </a:r>
          </a:p>
          <a:p>
            <a:pPr lvl="0"/>
            <a:r>
              <a:rPr lang="sk-SK" sz="2800" dirty="0" smtClean="0"/>
              <a:t>VALO, J.: Zbierkotvorná činnosť Archívu ÚPN. : Zbierky v archívoch. Bratislava : Spoločnosť slovenských archivárov, 2012.  s. 150-160.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Vedecké konferencie, sympóziá a stáže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dirty="0" smtClean="0"/>
              <a:t>	Pracovníci archívu reprezentovali Ústav pamäti národa na viacerých vedeckých podujatiach doma i v zahraničí.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	Výber:</a:t>
            </a:r>
          </a:p>
          <a:p>
            <a:pPr>
              <a:buNone/>
            </a:pPr>
            <a:r>
              <a:rPr lang="sk-SK" dirty="0" smtClean="0"/>
              <a:t> </a:t>
            </a:r>
          </a:p>
          <a:p>
            <a:pPr lvl="0"/>
            <a:r>
              <a:rPr lang="sk-SK" dirty="0" smtClean="0"/>
              <a:t>BUKOVSZKY, L.: Archívne pramene k roku 1956 v Archíve Ústavu pamäti národa. Konferencia k 50-temu výročiu revolúcie v Maďarsku v roku 1956, Budapešť, Maďarsko, IX. 2006.</a:t>
            </a:r>
          </a:p>
          <a:p>
            <a:r>
              <a:rPr lang="sk-SK" dirty="0" smtClean="0"/>
              <a:t> </a:t>
            </a:r>
          </a:p>
          <a:p>
            <a:pPr lvl="0"/>
            <a:r>
              <a:rPr lang="sk-SK" dirty="0" smtClean="0"/>
              <a:t>DUBOVSKÝ, P. - PYTLÍK, P.: Archívne pomôcky v archíve ÚPN. Sympózium Skúsenosti postkomunistických krajín s archívmi bývalých bezpečnostných zložiek, Praha, Česko 25. - 27. 5. 2009.</a:t>
            </a:r>
          </a:p>
          <a:p>
            <a:r>
              <a:rPr lang="sk-SK" dirty="0" smtClean="0"/>
              <a:t> </a:t>
            </a:r>
          </a:p>
          <a:p>
            <a:pPr lvl="0"/>
            <a:r>
              <a:rPr lang="sk-SK" dirty="0" smtClean="0"/>
              <a:t>ĎURINA, Ľ.: Digitalizácia archívnych dokumentov a informačný systém v Ústave pamäti národa. Seminár Digitalizácia a elektronizácia archívov v porovnaní s klasickými metódami archívnej práce, </a:t>
            </a:r>
            <a:r>
              <a:rPr lang="sk-SK" dirty="0" err="1" smtClean="0"/>
              <a:t>Častá-Papiernička</a:t>
            </a:r>
            <a:r>
              <a:rPr lang="sk-SK" dirty="0" smtClean="0"/>
              <a:t>, 6. - 8.12.2010.</a:t>
            </a:r>
          </a:p>
          <a:p>
            <a:r>
              <a:rPr lang="sk-SK" dirty="0" smtClean="0"/>
              <a:t> </a:t>
            </a:r>
          </a:p>
          <a:p>
            <a:pPr lvl="0"/>
            <a:r>
              <a:rPr lang="sk-SK" dirty="0" smtClean="0"/>
              <a:t>PYTLÍK, P.: Sprístupňovanie, spracovávanie, ochrana a využiteľnosť archívneho de­dičstva v Archíve ÚPN. Konferencia Fenomén kultúrneho dedičstva v spoločnosti – dejiny, súčasný stav a perspektívy, Bratislava, 13. – 15. 11. 2012.</a:t>
            </a:r>
          </a:p>
          <a:p>
            <a:r>
              <a:rPr lang="sk-SK" dirty="0" smtClean="0"/>
              <a:t> </a:t>
            </a:r>
          </a:p>
          <a:p>
            <a:pPr lvl="0"/>
            <a:r>
              <a:rPr lang="sk-SK" dirty="0" err="1" smtClean="0"/>
              <a:t>Ragač</a:t>
            </a:r>
            <a:r>
              <a:rPr lang="sk-SK" dirty="0" smtClean="0"/>
              <a:t>, R.: Stáž vo Francúzskom národnom archíve v rámci </a:t>
            </a:r>
            <a:r>
              <a:rPr lang="sk-SK" dirty="0" err="1" smtClean="0"/>
              <a:t>Courants</a:t>
            </a:r>
            <a:r>
              <a:rPr lang="sk-SK" dirty="0" smtClean="0"/>
              <a:t>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Monde</a:t>
            </a:r>
            <a:r>
              <a:rPr lang="sk-SK" dirty="0" smtClean="0"/>
              <a:t> - la </a:t>
            </a:r>
            <a:r>
              <a:rPr lang="sk-SK" dirty="0" err="1" smtClean="0"/>
              <a:t>Maison</a:t>
            </a:r>
            <a:r>
              <a:rPr lang="sk-SK" dirty="0" smtClean="0"/>
              <a:t> des </a:t>
            </a:r>
            <a:r>
              <a:rPr lang="sk-SK" dirty="0" err="1" smtClean="0"/>
              <a:t>Cultures</a:t>
            </a:r>
            <a:r>
              <a:rPr lang="sk-SK" dirty="0" smtClean="0"/>
              <a:t>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Monde</a:t>
            </a:r>
            <a:r>
              <a:rPr lang="sk-SK" dirty="0" smtClean="0"/>
              <a:t>, Paríž, 13. - 30. 11 2006. </a:t>
            </a:r>
          </a:p>
          <a:p>
            <a:pPr lvl="0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Projekty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zverejnenie registračných protokolov Vojenskej kontrarozviedky</a:t>
            </a:r>
          </a:p>
          <a:p>
            <a:pPr lvl="0"/>
            <a:r>
              <a:rPr lang="sk-SK" dirty="0" smtClean="0"/>
              <a:t>tvorba databázy účtovných dokladov zväzkovej agendy - ZFP</a:t>
            </a:r>
          </a:p>
          <a:p>
            <a:pPr lvl="0"/>
            <a:r>
              <a:rPr lang="sk-SK" dirty="0" smtClean="0"/>
              <a:t>prepisy evidenčných pomôcok </a:t>
            </a:r>
            <a:r>
              <a:rPr lang="sk-SK" dirty="0" err="1" smtClean="0"/>
              <a:t>ŠtB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Ústav pamäti národa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b="1" dirty="0" smtClean="0"/>
              <a:t>Úlohy ÚPN: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spolupracovať </a:t>
            </a:r>
            <a:r>
              <a:rPr lang="sk-SK" dirty="0" smtClean="0"/>
              <a:t>s obdobnými inštitúciami </a:t>
            </a:r>
            <a:r>
              <a:rPr lang="sk-SK" dirty="0" smtClean="0"/>
              <a:t>na Slovensku a v zahraničí, predovšetkým s </a:t>
            </a:r>
            <a:r>
              <a:rPr lang="sk-SK" dirty="0" smtClean="0"/>
              <a:t>archívmi, múzeami, knižnicami, pamätníkmi odboja, pamätníkmi koncentračných a pracovných </a:t>
            </a:r>
            <a:r>
              <a:rPr lang="sk-SK" dirty="0" smtClean="0"/>
              <a:t>táborov </a:t>
            </a:r>
            <a:r>
              <a:rPr lang="sk-SK" dirty="0" smtClean="0"/>
              <a:t>	</a:t>
            </a:r>
          </a:p>
          <a:p>
            <a:r>
              <a:rPr lang="sk-SK" dirty="0" smtClean="0"/>
              <a:t>poskytovať </a:t>
            </a:r>
            <a:r>
              <a:rPr lang="sk-SK" dirty="0" smtClean="0"/>
              <a:t>verejnosti výsledky </a:t>
            </a:r>
            <a:r>
              <a:rPr lang="sk-SK" dirty="0" smtClean="0"/>
              <a:t>činnosti</a:t>
            </a:r>
            <a:r>
              <a:rPr lang="sk-SK" dirty="0" smtClean="0"/>
              <a:t>, </a:t>
            </a:r>
            <a:r>
              <a:rPr lang="sk-SK" dirty="0" smtClean="0"/>
              <a:t>zverejňovať </a:t>
            </a:r>
            <a:r>
              <a:rPr lang="sk-SK" dirty="0" smtClean="0"/>
              <a:t>a sprístupňovať informácie a iné doklady o dobe neslobody 1939 - 1989 a o činoch a osudoch jednotlivcov, vydávať a šíriť publikácie, </a:t>
            </a:r>
            <a:r>
              <a:rPr lang="sk-SK" dirty="0" smtClean="0"/>
              <a:t>výstavy</a:t>
            </a:r>
            <a:r>
              <a:rPr lang="sk-SK" dirty="0" smtClean="0"/>
              <a:t>, semináre, odborné konferencie, diskusné </a:t>
            </a:r>
            <a:r>
              <a:rPr lang="sk-SK" dirty="0" smtClean="0"/>
              <a:t>fóra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</a:p>
          <a:p>
            <a:r>
              <a:rPr lang="sk-SK" dirty="0" smtClean="0"/>
              <a:t>propagovať </a:t>
            </a:r>
            <a:r>
              <a:rPr lang="sk-SK" dirty="0" smtClean="0"/>
              <a:t>myšlienky slobody a obrany demokracie pred režimami podobnými nacizmu a komunizmu,</a:t>
            </a:r>
          </a:p>
          <a:p>
            <a:pPr>
              <a:buNone/>
            </a:pPr>
            <a:r>
              <a:rPr lang="sk-SK" dirty="0" smtClean="0"/>
              <a:t>	</a:t>
            </a:r>
          </a:p>
          <a:p>
            <a:r>
              <a:rPr lang="sk-SK" dirty="0" smtClean="0"/>
              <a:t>rozhodovať </a:t>
            </a:r>
            <a:r>
              <a:rPr lang="sk-SK" dirty="0" smtClean="0"/>
              <a:t>o priznaní postavenia účastníka protikomunistického </a:t>
            </a:r>
            <a:r>
              <a:rPr lang="sk-SK" dirty="0" smtClean="0"/>
              <a:t>odboja</a:t>
            </a:r>
          </a:p>
          <a:p>
            <a:endParaRPr lang="sk-SK" dirty="0" smtClean="0"/>
          </a:p>
          <a:p>
            <a:r>
              <a:rPr lang="sk-SK" dirty="0" smtClean="0"/>
              <a:t>rozhodovať </a:t>
            </a:r>
            <a:r>
              <a:rPr lang="sk-SK" dirty="0" smtClean="0"/>
              <a:t>o priznaní postavenia veterána protikomunistického odboja, veterána protikomunistického odboja in memoriam a vydávať preukaz veterána protikomunistického odboja a preukaz veterána protikomunistického odboja in memoriam.2aa)</a:t>
            </a:r>
          </a:p>
          <a:p>
            <a:pPr>
              <a:buNone/>
            </a:pPr>
            <a:r>
              <a:rPr lang="sk-SK" dirty="0" smtClean="0"/>
              <a:t>	</a:t>
            </a:r>
          </a:p>
          <a:p>
            <a:r>
              <a:rPr lang="sk-SK" dirty="0" smtClean="0"/>
              <a:t>vydávať </a:t>
            </a:r>
            <a:r>
              <a:rPr lang="sk-SK" dirty="0" smtClean="0"/>
              <a:t>správne rozhodnutia a udeľovať pokuty za priestupky.</a:t>
            </a:r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Ďakujem </a:t>
            </a:r>
            <a:r>
              <a:rPr lang="sk-SK" dirty="0" smtClean="0">
                <a:solidFill>
                  <a:schemeClr val="tx1"/>
                </a:solidFill>
              </a:rPr>
              <a:t>za pozornosť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ÚPN </a:t>
            </a:r>
            <a:r>
              <a:rPr lang="sk-SK" sz="4400" b="1" dirty="0" smtClean="0"/>
              <a:t>– organizačná štruktúra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b="1" dirty="0" smtClean="0"/>
              <a:t>Organizačná </a:t>
            </a:r>
            <a:r>
              <a:rPr lang="sk-SK" b="1" dirty="0" err="1" smtClean="0"/>
              <a:t>štruktúraÚPN</a:t>
            </a:r>
            <a:endParaRPr lang="sk-SK" b="1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sekretariát predsedu </a:t>
            </a:r>
            <a:r>
              <a:rPr lang="sk-SK" dirty="0" err="1" smtClean="0"/>
              <a:t>SpR</a:t>
            </a:r>
            <a:endParaRPr lang="sk-SK" dirty="0" smtClean="0"/>
          </a:p>
          <a:p>
            <a:r>
              <a:rPr lang="sk-SK" dirty="0" smtClean="0"/>
              <a:t>oddelenia ekonomiky a správy</a:t>
            </a:r>
          </a:p>
          <a:p>
            <a:r>
              <a:rPr lang="sk-SK" dirty="0" smtClean="0"/>
              <a:t>oddelenia </a:t>
            </a:r>
            <a:r>
              <a:rPr lang="sk-SK" dirty="0" smtClean="0"/>
              <a:t>sprístupňovania</a:t>
            </a:r>
            <a:endParaRPr lang="sk-SK" dirty="0" smtClean="0"/>
          </a:p>
          <a:p>
            <a:r>
              <a:rPr lang="sk-SK" dirty="0" smtClean="0"/>
              <a:t>sekcie </a:t>
            </a:r>
            <a:r>
              <a:rPr lang="sk-SK" dirty="0" smtClean="0"/>
              <a:t>informatiky</a:t>
            </a:r>
            <a:endParaRPr lang="sk-SK" dirty="0" smtClean="0"/>
          </a:p>
          <a:p>
            <a:r>
              <a:rPr lang="sk-SK" dirty="0" smtClean="0"/>
              <a:t>sekcie  </a:t>
            </a:r>
            <a:r>
              <a:rPr lang="sk-SK" dirty="0" smtClean="0"/>
              <a:t>archívu</a:t>
            </a:r>
            <a:endParaRPr lang="sk-SK" dirty="0" smtClean="0"/>
          </a:p>
          <a:p>
            <a:r>
              <a:rPr lang="sk-SK" dirty="0" smtClean="0"/>
              <a:t>sekcie  vedeckého </a:t>
            </a:r>
            <a:r>
              <a:rPr lang="sk-SK" dirty="0" smtClean="0"/>
              <a:t>výskumu  </a:t>
            </a:r>
            <a:endParaRPr lang="sk-SK" dirty="0" smtClean="0"/>
          </a:p>
          <a:p>
            <a:r>
              <a:rPr lang="sk-SK" dirty="0" smtClean="0"/>
              <a:t>sekcie  </a:t>
            </a:r>
            <a:r>
              <a:rPr lang="sk-SK" dirty="0" smtClean="0"/>
              <a:t>dokumentácie  </a:t>
            </a:r>
            <a:endParaRPr lang="sk-SK" dirty="0" smtClean="0"/>
          </a:p>
          <a:p>
            <a:r>
              <a:rPr lang="sk-SK" dirty="0" smtClean="0"/>
              <a:t>sekcie  evidencií </a:t>
            </a:r>
          </a:p>
          <a:p>
            <a:r>
              <a:rPr lang="sk-SK" dirty="0" smtClean="0"/>
              <a:t>samostatný referát "Oral  </a:t>
            </a:r>
            <a:r>
              <a:rPr lang="sk-SK" dirty="0" err="1" smtClean="0"/>
              <a:t>history</a:t>
            </a:r>
            <a:r>
              <a:rPr lang="sk-SK" dirty="0" smtClean="0"/>
              <a:t>„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špecifické  úlohy - oddelenia a odborné referáty.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5400" b="1" dirty="0" smtClean="0"/>
              <a:t>ÚPN – organizačná štruktúra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44167"/>
            <a:ext cx="7272808" cy="37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800" b="1" dirty="0" smtClean="0"/>
              <a:t>Náplne </a:t>
            </a:r>
            <a:r>
              <a:rPr lang="sk-SK" sz="4800" b="1" dirty="0" smtClean="0"/>
              <a:t>činností  </a:t>
            </a:r>
            <a:r>
              <a:rPr lang="sk-SK" sz="4800" b="1" dirty="0" smtClean="0"/>
              <a:t>vybraných </a:t>
            </a:r>
            <a:r>
              <a:rPr lang="sk-SK" sz="4800" b="1" dirty="0" smtClean="0"/>
              <a:t/>
            </a:r>
            <a:br>
              <a:rPr lang="sk-SK" sz="4800" b="1" dirty="0" smtClean="0"/>
            </a:br>
            <a:r>
              <a:rPr lang="sk-SK" sz="4800" b="1" dirty="0" smtClean="0"/>
              <a:t>útvarov ÚPN</a:t>
            </a:r>
            <a:endParaRPr lang="sk-SK" sz="4800" b="1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b="1" dirty="0" smtClean="0"/>
              <a:t>Sekretariát </a:t>
            </a:r>
            <a:r>
              <a:rPr lang="sk-SK" b="1" dirty="0" smtClean="0"/>
              <a:t>predsedu správnej rady zabezpečuje </a:t>
            </a:r>
            <a:r>
              <a:rPr lang="sk-SK" b="1" dirty="0" smtClean="0"/>
              <a:t>:</a:t>
            </a:r>
          </a:p>
          <a:p>
            <a:endParaRPr lang="sk-SK" dirty="0" smtClean="0"/>
          </a:p>
          <a:p>
            <a:r>
              <a:rPr lang="sk-SK" dirty="0" smtClean="0"/>
              <a:t>koordináciu  úloh  pre  vnútorný  a vonkajší  chod  ústavu  </a:t>
            </a:r>
          </a:p>
          <a:p>
            <a:endParaRPr lang="sk-SK" dirty="0" smtClean="0"/>
          </a:p>
          <a:p>
            <a:r>
              <a:rPr lang="sk-SK" dirty="0" smtClean="0"/>
              <a:t>riadenie  činnosti ústavu</a:t>
            </a:r>
          </a:p>
          <a:p>
            <a:endParaRPr lang="sk-SK" dirty="0" smtClean="0"/>
          </a:p>
          <a:p>
            <a:r>
              <a:rPr lang="sk-SK" dirty="0" smtClean="0"/>
              <a:t>prípravu podkladov na rokovania predsedu</a:t>
            </a:r>
          </a:p>
          <a:p>
            <a:endParaRPr lang="sk-SK" dirty="0" smtClean="0"/>
          </a:p>
          <a:p>
            <a:r>
              <a:rPr lang="sk-SK" dirty="0" smtClean="0"/>
              <a:t>prípravu materiálov od organizačných útvarov </a:t>
            </a:r>
          </a:p>
          <a:p>
            <a:endParaRPr lang="sk-SK" dirty="0" smtClean="0"/>
          </a:p>
          <a:p>
            <a:r>
              <a:rPr lang="sk-SK" dirty="0" smtClean="0"/>
              <a:t>pracovné cesty</a:t>
            </a:r>
          </a:p>
          <a:p>
            <a:endParaRPr lang="sk-SK" dirty="0" smtClean="0"/>
          </a:p>
          <a:p>
            <a:r>
              <a:rPr lang="sk-SK" dirty="0" smtClean="0"/>
              <a:t>posudzovanie a spracovávanie materiálov, písomností a podkladov predkladaných  na  rozhodnutie</a:t>
            </a:r>
          </a:p>
          <a:p>
            <a:endParaRPr lang="sk-SK" dirty="0" smtClean="0"/>
          </a:p>
          <a:p>
            <a:r>
              <a:rPr lang="sk-SK" dirty="0" smtClean="0"/>
              <a:t>agendu súdnych  sporov,  právne zastupovanie, vypracovávanie  a  posudzovanie  zmlúv a právnych  stanovísk </a:t>
            </a:r>
          </a:p>
          <a:p>
            <a:endParaRPr lang="sk-SK" dirty="0" smtClean="0"/>
          </a:p>
          <a:p>
            <a:r>
              <a:rPr lang="sk-SK" dirty="0" smtClean="0"/>
              <a:t>agenda zahraničnej spolupráce </a:t>
            </a:r>
          </a:p>
          <a:p>
            <a:endParaRPr lang="sk-SK" dirty="0" smtClean="0"/>
          </a:p>
          <a:p>
            <a:r>
              <a:rPr lang="sk-SK" dirty="0" smtClean="0"/>
              <a:t>granty, mediálna agenda a agenda registratúry 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5400" b="1" dirty="0" smtClean="0"/>
              <a:t>Náplne činností  </a:t>
            </a:r>
            <a:r>
              <a:rPr lang="sk-SK" sz="5400" b="1" dirty="0" smtClean="0"/>
              <a:t>vybraných útvarov ÚPN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Oddelenie sprístupňovania </a:t>
            </a:r>
          </a:p>
          <a:p>
            <a:endParaRPr lang="sk-SK" dirty="0" smtClean="0"/>
          </a:p>
          <a:p>
            <a:r>
              <a:rPr lang="sk-SK" dirty="0" smtClean="0"/>
              <a:t>Zabezpečuje  agendu  žiadostí  o  sprístupnenie  dokumentov  bývalých  bezpečnostných </a:t>
            </a:r>
            <a:r>
              <a:rPr lang="sk-SK" dirty="0" smtClean="0"/>
              <a:t>zložiek</a:t>
            </a:r>
            <a:endParaRPr lang="sk-SK" dirty="0" smtClean="0"/>
          </a:p>
          <a:p>
            <a:r>
              <a:rPr lang="sk-SK" dirty="0" smtClean="0"/>
              <a:t>agendu  žiadostí  o priznanie  štatútu  účastníka,  alebo  veterána </a:t>
            </a:r>
          </a:p>
          <a:p>
            <a:r>
              <a:rPr lang="sk-SK" dirty="0" smtClean="0"/>
              <a:t>protikomunistického odboja. 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800" b="1" dirty="0" smtClean="0"/>
              <a:t>Náplne činností  vybraných </a:t>
            </a:r>
            <a:r>
              <a:rPr lang="sk-SK" sz="4800" b="1" dirty="0" smtClean="0"/>
              <a:t/>
            </a:r>
            <a:br>
              <a:rPr lang="sk-SK" sz="4800" b="1" dirty="0" smtClean="0"/>
            </a:br>
            <a:r>
              <a:rPr lang="sk-SK" sz="4800" b="1" dirty="0" smtClean="0"/>
              <a:t>útvarov </a:t>
            </a:r>
            <a:r>
              <a:rPr lang="sk-SK" sz="4800" b="1" dirty="0" smtClean="0"/>
              <a:t>ÚPN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b="1" dirty="0" smtClean="0"/>
              <a:t>Sekcia dokumentácie </a:t>
            </a:r>
          </a:p>
          <a:p>
            <a:r>
              <a:rPr lang="sk-SK" dirty="0" smtClean="0"/>
              <a:t>realizuje </a:t>
            </a:r>
            <a:r>
              <a:rPr lang="sk-SK" dirty="0" smtClean="0"/>
              <a:t>vyhľadávanie, skúmanie, spracovávanie a vyhodnocovanie informácií, dokladov, dokumentov  a iných  písomností  a  výpovedí  dokumentujúcich  zločiny  nacizmu  a komunizmu a osobnú zodpovednosť páchateľov v úlohách zaradených do projektov, </a:t>
            </a:r>
            <a:endParaRPr lang="sk-SK" dirty="0" smtClean="0"/>
          </a:p>
          <a:p>
            <a:r>
              <a:rPr lang="sk-SK" dirty="0" smtClean="0"/>
              <a:t>p</a:t>
            </a:r>
            <a:r>
              <a:rPr lang="sk-SK" dirty="0" smtClean="0"/>
              <a:t>odáva podnety  </a:t>
            </a:r>
            <a:r>
              <a:rPr lang="sk-SK" dirty="0" smtClean="0"/>
              <a:t>orgánom  činným  v  trestnom  konaní  v  spolupráci  s  príslušnými útvarmi MV SR a Generálnej prokuratúry. 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r>
              <a:rPr lang="sk-SK" b="1" dirty="0" smtClean="0"/>
              <a:t>Sekcia vedeckého výskumu </a:t>
            </a:r>
          </a:p>
          <a:p>
            <a:endParaRPr lang="sk-SK" dirty="0" smtClean="0"/>
          </a:p>
          <a:p>
            <a:r>
              <a:rPr lang="sk-SK" dirty="0" smtClean="0"/>
              <a:t>uskutočňuje </a:t>
            </a:r>
            <a:r>
              <a:rPr lang="sk-SK" dirty="0" smtClean="0"/>
              <a:t>vedecký výskum obdobia neslobody 1939 – </a:t>
            </a:r>
            <a:r>
              <a:rPr lang="sk-SK" dirty="0" smtClean="0"/>
              <a:t>1989,</a:t>
            </a:r>
          </a:p>
          <a:p>
            <a:r>
              <a:rPr lang="sk-SK" dirty="0" smtClean="0"/>
              <a:t>spolupráca </a:t>
            </a:r>
            <a:r>
              <a:rPr lang="sk-SK" dirty="0" smtClean="0"/>
              <a:t>s vedeckými inštitúciami  a  vysokými  školami,  </a:t>
            </a:r>
            <a:endParaRPr lang="sk-SK" dirty="0" smtClean="0"/>
          </a:p>
          <a:p>
            <a:r>
              <a:rPr lang="sk-SK" dirty="0" smtClean="0"/>
              <a:t>vedecké  </a:t>
            </a:r>
            <a:r>
              <a:rPr lang="sk-SK" dirty="0" smtClean="0"/>
              <a:t>konferencie,  semináre,  školenia  a výstavy, </a:t>
            </a:r>
            <a:endParaRPr lang="sk-SK" dirty="0" smtClean="0"/>
          </a:p>
          <a:p>
            <a:r>
              <a:rPr lang="sk-SK" dirty="0" smtClean="0"/>
              <a:t>prezentácie </a:t>
            </a:r>
            <a:r>
              <a:rPr lang="sk-SK" dirty="0" smtClean="0"/>
              <a:t>vedeckého výskumu formou monografií, kolektívnych publikácií, vedeckých a odborných  štúdií,  </a:t>
            </a:r>
            <a:endParaRPr lang="sk-SK" dirty="0" smtClean="0"/>
          </a:p>
          <a:p>
            <a:r>
              <a:rPr lang="sk-SK" dirty="0" smtClean="0"/>
              <a:t>vydávanie  </a:t>
            </a:r>
            <a:r>
              <a:rPr lang="sk-SK" dirty="0" smtClean="0"/>
              <a:t>časopisu  Pamäť  národa,  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</TotalTime>
  <Words>1362</Words>
  <Application>Microsoft Office PowerPoint</Application>
  <PresentationFormat>Prezentácia na obrazovke (4:3)</PresentationFormat>
  <Paragraphs>303</Paragraphs>
  <Slides>40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1" baseType="lpstr">
      <vt:lpstr>Flow</vt:lpstr>
      <vt:lpstr>  Archív Ústavu Pamäti Národa a jeho postavenie v pamätovej inštitúcii  6.12.2016</vt:lpstr>
      <vt:lpstr>Ústav pamäti národa</vt:lpstr>
      <vt:lpstr>Ústav pamäti národa</vt:lpstr>
      <vt:lpstr>Ústav pamäti národa</vt:lpstr>
      <vt:lpstr>ÚPN – organizačná štruktúra</vt:lpstr>
      <vt:lpstr>ÚPN – organizačná štruktúra</vt:lpstr>
      <vt:lpstr>Náplne činností  vybraných  útvarov ÚPN</vt:lpstr>
      <vt:lpstr>Náplne činností  vybraných útvarov ÚPN</vt:lpstr>
      <vt:lpstr>Náplne činností  vybraných  útvarov ÚPN</vt:lpstr>
      <vt:lpstr>Náplne činností  vybraných  útvarov ÚPN</vt:lpstr>
      <vt:lpstr>Archívnictvo dnes- základné pojmy</vt:lpstr>
      <vt:lpstr>Archívy v SR</vt:lpstr>
      <vt:lpstr>Archív ÚPN</vt:lpstr>
      <vt:lpstr>Archív ÚPN</vt:lpstr>
      <vt:lpstr>Archív ÚPN</vt:lpstr>
      <vt:lpstr>Archív ÚPN – organizačná štruktúra</vt:lpstr>
      <vt:lpstr>Predmet činnosti Archívu ÚPN</vt:lpstr>
      <vt:lpstr>Predmet činnosti Archívu ÚPN</vt:lpstr>
      <vt:lpstr>Predmet činností</vt:lpstr>
      <vt:lpstr>Predmet činností</vt:lpstr>
      <vt:lpstr>Bádateľňa Archívu ÚPN</vt:lpstr>
      <vt:lpstr>Odborná konzultačná činnosť</vt:lpstr>
      <vt:lpstr>Odborná konzultačná činnosť</vt:lpstr>
      <vt:lpstr>Predmet činností</vt:lpstr>
      <vt:lpstr>Ochrana archívnych dokumentov</vt:lpstr>
      <vt:lpstr>Osvetová činnosť Archívu ÚPN</vt:lpstr>
      <vt:lpstr>Exkurzie</vt:lpstr>
      <vt:lpstr>Prednášky </vt:lpstr>
      <vt:lpstr>  Výstavy </vt:lpstr>
      <vt:lpstr>  Výstavy </vt:lpstr>
      <vt:lpstr>    Filmy </vt:lpstr>
      <vt:lpstr>   Odborný deň Archívu ÚPN</vt:lpstr>
      <vt:lpstr>   Odborný deň Archívu ÚPN</vt:lpstr>
      <vt:lpstr>Vedecká a vedeckovýskumná činnosť</vt:lpstr>
      <vt:lpstr>Publikačná činnosť</vt:lpstr>
      <vt:lpstr>Publikačná činnosť - výber</vt:lpstr>
      <vt:lpstr>Publikačná činnosť - výber</vt:lpstr>
      <vt:lpstr>Vedecké konferencie, sympóziá a stáže</vt:lpstr>
      <vt:lpstr>Projekty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Sprístupňovanie, spracovávanie, ochrana a využiteľnosť archívneho dedičstva v archíve ústavu pamäti národa</dc:title>
  <dc:creator>Pavol Pytlík</dc:creator>
  <cp:lastModifiedBy>Ľubomír Ďurina</cp:lastModifiedBy>
  <cp:revision>169</cp:revision>
  <dcterms:created xsi:type="dcterms:W3CDTF">2012-11-13T21:03:37Z</dcterms:created>
  <dcterms:modified xsi:type="dcterms:W3CDTF">2016-12-06T10:26:56Z</dcterms:modified>
</cp:coreProperties>
</file>