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6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90" r:id="rId33"/>
    <p:sldId id="287" r:id="rId34"/>
    <p:sldId id="288" r:id="rId35"/>
    <p:sldId id="289" r:id="rId36"/>
    <p:sldId id="291" r:id="rId37"/>
    <p:sldId id="292" r:id="rId38"/>
    <p:sldId id="293" r:id="rId39"/>
    <p:sldId id="294" r:id="rId40"/>
    <p:sldId id="295" r:id="rId41"/>
    <p:sldId id="296" r:id="rId42"/>
    <p:sldId id="299" r:id="rId43"/>
    <p:sldId id="297" r:id="rId44"/>
    <p:sldId id="298" r:id="rId45"/>
    <p:sldId id="300" r:id="rId46"/>
    <p:sldId id="301" r:id="rId47"/>
    <p:sldId id="302" r:id="rId48"/>
    <p:sldId id="303" r:id="rId49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9" autoAdjust="0"/>
    <p:restoredTop sz="94660"/>
  </p:normalViewPr>
  <p:slideViewPr>
    <p:cSldViewPr>
      <p:cViewPr>
        <p:scale>
          <a:sx n="100" d="100"/>
          <a:sy n="100" d="100"/>
        </p:scale>
        <p:origin x="-294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FF70-1E4D-4896-A434-43012FEA929F}" type="datetimeFigureOut">
              <a:rPr lang="sk-SK" smtClean="0"/>
              <a:t>26.09.2016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ABF3-2815-4B7B-B8EC-24468186A16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4130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FF70-1E4D-4896-A434-43012FEA929F}" type="datetimeFigureOut">
              <a:rPr lang="sk-SK" smtClean="0"/>
              <a:t>26.09.2016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ABF3-2815-4B7B-B8EC-24468186A16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67164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FF70-1E4D-4896-A434-43012FEA929F}" type="datetimeFigureOut">
              <a:rPr lang="sk-SK" smtClean="0"/>
              <a:t>26.09.2016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ABF3-2815-4B7B-B8EC-24468186A16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82622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FF70-1E4D-4896-A434-43012FEA929F}" type="datetimeFigureOut">
              <a:rPr lang="sk-SK" smtClean="0"/>
              <a:t>26.09.2016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ABF3-2815-4B7B-B8EC-24468186A16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11397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FF70-1E4D-4896-A434-43012FEA929F}" type="datetimeFigureOut">
              <a:rPr lang="sk-SK" smtClean="0"/>
              <a:t>26.09.2016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ABF3-2815-4B7B-B8EC-24468186A16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14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FF70-1E4D-4896-A434-43012FEA929F}" type="datetimeFigureOut">
              <a:rPr lang="sk-SK" smtClean="0"/>
              <a:t>26.09.2016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ABF3-2815-4B7B-B8EC-24468186A16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2915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FF70-1E4D-4896-A434-43012FEA929F}" type="datetimeFigureOut">
              <a:rPr lang="sk-SK" smtClean="0"/>
              <a:t>26.09.2016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ABF3-2815-4B7B-B8EC-24468186A16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92106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FF70-1E4D-4896-A434-43012FEA929F}" type="datetimeFigureOut">
              <a:rPr lang="sk-SK" smtClean="0"/>
              <a:t>26.09.2016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ABF3-2815-4B7B-B8EC-24468186A16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20345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FF70-1E4D-4896-A434-43012FEA929F}" type="datetimeFigureOut">
              <a:rPr lang="sk-SK" smtClean="0"/>
              <a:t>26.09.2016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ABF3-2815-4B7B-B8EC-24468186A16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59507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FF70-1E4D-4896-A434-43012FEA929F}" type="datetimeFigureOut">
              <a:rPr lang="sk-SK" smtClean="0"/>
              <a:t>26.09.2016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ABF3-2815-4B7B-B8EC-24468186A16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99405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FF70-1E4D-4896-A434-43012FEA929F}" type="datetimeFigureOut">
              <a:rPr lang="sk-SK" smtClean="0"/>
              <a:t>26.09.2016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ABF3-2815-4B7B-B8EC-24468186A16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9347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DFF70-1E4D-4896-A434-43012FEA929F}" type="datetimeFigureOut">
              <a:rPr lang="sk-SK" smtClean="0"/>
              <a:t>26.09.2016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6ABF3-2815-4B7B-B8EC-24468186A16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83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5.wdp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3.wdp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7.wdp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19.wdp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2.wdp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6.wdp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27584" y="4509120"/>
            <a:ext cx="7772400" cy="1152127"/>
          </a:xfrm>
        </p:spPr>
        <p:txBody>
          <a:bodyPr/>
          <a:lstStyle/>
          <a:p>
            <a:r>
              <a:rPr lang="sk-SK" b="1" smtClean="0">
                <a:solidFill>
                  <a:schemeClr val="bg2">
                    <a:lumMod val="10000"/>
                  </a:schemeClr>
                </a:solidFill>
              </a:rPr>
              <a:t>Slovenský</a:t>
            </a:r>
            <a:r>
              <a:rPr lang="sk-SK" b="1" smtClean="0"/>
              <a:t> národný archív</a:t>
            </a:r>
            <a:endParaRPr lang="sk-SK" b="1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5589240"/>
            <a:ext cx="6400800" cy="697632"/>
          </a:xfrm>
        </p:spPr>
        <p:txBody>
          <a:bodyPr/>
          <a:lstStyle/>
          <a:p>
            <a:r>
              <a:rPr lang="sk-SK" b="1" smtClean="0">
                <a:solidFill>
                  <a:schemeClr val="bg2">
                    <a:lumMod val="25000"/>
                  </a:schemeClr>
                </a:solidFill>
              </a:rPr>
              <a:t>Erika </a:t>
            </a:r>
            <a:r>
              <a:rPr lang="sk-SK" b="1" err="1" smtClean="0">
                <a:solidFill>
                  <a:schemeClr val="bg2">
                    <a:lumMod val="25000"/>
                  </a:schemeClr>
                </a:solidFill>
              </a:rPr>
              <a:t>Javošová</a:t>
            </a:r>
            <a:endParaRPr lang="sk-SK" b="1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108" y="620688"/>
            <a:ext cx="3904488" cy="39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5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Odborná archívna knižnica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67544" y="1772816"/>
            <a:ext cx="3394720" cy="3917032"/>
          </a:xfrm>
        </p:spPr>
        <p:txBody>
          <a:bodyPr/>
          <a:lstStyle/>
          <a:p>
            <a:r>
              <a:rPr lang="sk-SK" smtClean="0"/>
              <a:t>Neverejná knižnica s historickým zameraním (len prezenčné štúdium)</a:t>
            </a:r>
          </a:p>
          <a:p>
            <a:r>
              <a:rPr lang="sk-SK" smtClean="0"/>
              <a:t>Elektronická aj papierová katalogizácia</a:t>
            </a:r>
          </a:p>
          <a:p>
            <a:r>
              <a:rPr lang="sk-SK" smtClean="0"/>
              <a:t>Cca 75 000 zväzkov</a:t>
            </a:r>
            <a:endParaRPr lang="sk-SK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940" y="1844824"/>
            <a:ext cx="4710443" cy="3532832"/>
          </a:xfrm>
        </p:spPr>
      </p:pic>
    </p:spTree>
    <p:extLst>
      <p:ext uri="{BB962C8B-B14F-4D97-AF65-F5344CB8AC3E}">
        <p14:creationId xmlns:p14="http://schemas.microsoft.com/office/powerpoint/2010/main" val="52735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Výstavy a konferencie</a:t>
            </a:r>
            <a:endParaRPr lang="sk-SK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Zástupný symbol obsahu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24642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smtClean="0"/>
              <a:t>Oddelenie spracovania archívnych dokumentov 2 (1918- súčasnosť)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13305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k-SK" u="sng" smtClean="0"/>
              <a:t>Typy fondov</a:t>
            </a:r>
            <a:r>
              <a:rPr lang="sk-SK" smtClean="0"/>
              <a:t>:</a:t>
            </a:r>
          </a:p>
          <a:p>
            <a:r>
              <a:rPr lang="sk-SK" smtClean="0"/>
              <a:t>Štátna moc a správa 1918-1945</a:t>
            </a:r>
          </a:p>
          <a:p>
            <a:r>
              <a:rPr lang="sk-SK"/>
              <a:t>Štátna moc a správa </a:t>
            </a:r>
            <a:r>
              <a:rPr lang="sk-SK" smtClean="0"/>
              <a:t>1939-1945</a:t>
            </a:r>
          </a:p>
          <a:p>
            <a:r>
              <a:rPr lang="sk-SK"/>
              <a:t>Štátna moc a správa </a:t>
            </a:r>
            <a:r>
              <a:rPr lang="sk-SK" smtClean="0"/>
              <a:t>1945-1968</a:t>
            </a:r>
          </a:p>
          <a:p>
            <a:r>
              <a:rPr lang="sk-SK"/>
              <a:t>Štátna moc a správa </a:t>
            </a:r>
            <a:r>
              <a:rPr lang="sk-SK" smtClean="0"/>
              <a:t>1968-súčasnosť (uzavreté)</a:t>
            </a:r>
          </a:p>
          <a:p>
            <a:r>
              <a:rPr lang="sk-SK" smtClean="0"/>
              <a:t>Politické strany</a:t>
            </a:r>
          </a:p>
          <a:p>
            <a:r>
              <a:rPr lang="sk-SK" smtClean="0"/>
              <a:t>Spolky</a:t>
            </a:r>
          </a:p>
          <a:p>
            <a:r>
              <a:rPr lang="sk-SK" smtClean="0"/>
              <a:t>Pramene k cirkevným dejinám</a:t>
            </a:r>
          </a:p>
          <a:p>
            <a:r>
              <a:rPr lang="sk-SK" smtClean="0"/>
              <a:t>Pramene k historickej demografii</a:t>
            </a: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6852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733256"/>
            <a:ext cx="8229600" cy="710952"/>
          </a:xfrm>
        </p:spPr>
        <p:txBody>
          <a:bodyPr>
            <a:noAutofit/>
          </a:bodyPr>
          <a:lstStyle/>
          <a:p>
            <a:r>
              <a:rPr lang="sk-SK" sz="2800" smtClean="0"/>
              <a:t>Nespracované arch.dokumenty uložené v balíkoch</a:t>
            </a:r>
            <a:endParaRPr lang="sk-SK" sz="280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Zástupný symbol obsah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20688"/>
            <a:ext cx="4038600" cy="3026208"/>
          </a:xfrm>
        </p:spPr>
      </p:pic>
    </p:spTree>
    <p:extLst>
      <p:ext uri="{BB962C8B-B14F-4D97-AF65-F5344CB8AC3E}">
        <p14:creationId xmlns:p14="http://schemas.microsoft.com/office/powerpoint/2010/main" val="226456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733256"/>
            <a:ext cx="8229600" cy="782960"/>
          </a:xfrm>
        </p:spPr>
        <p:txBody>
          <a:bodyPr>
            <a:noAutofit/>
          </a:bodyPr>
          <a:lstStyle/>
          <a:p>
            <a:r>
              <a:rPr lang="sk-SK" sz="2800" smtClean="0"/>
              <a:t>Fond Minister ČSR s plnou mocou pre správu Slovenska</a:t>
            </a:r>
            <a:endParaRPr lang="sk-SK" sz="280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04664"/>
            <a:ext cx="4032448" cy="5376598"/>
          </a:xfrm>
        </p:spPr>
      </p:pic>
    </p:spTree>
    <p:extLst>
      <p:ext uri="{BB962C8B-B14F-4D97-AF65-F5344CB8AC3E}">
        <p14:creationId xmlns:p14="http://schemas.microsoft.com/office/powerpoint/2010/main" val="165805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5805264"/>
            <a:ext cx="8229600" cy="648072"/>
          </a:xfrm>
        </p:spPr>
        <p:txBody>
          <a:bodyPr>
            <a:normAutofit/>
          </a:bodyPr>
          <a:lstStyle/>
          <a:p>
            <a:r>
              <a:rPr lang="sk-SK" sz="2800" smtClean="0"/>
              <a:t>Fond Ministerstvo vnútra SR 1938-45, dokumenty Židov</a:t>
            </a:r>
            <a:endParaRPr lang="sk-SK" sz="280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6"/>
          <a:stretch/>
        </p:blipFill>
        <p:spPr>
          <a:xfrm>
            <a:off x="971600" y="404664"/>
            <a:ext cx="7278143" cy="5256584"/>
          </a:xfrm>
        </p:spPr>
      </p:pic>
    </p:spTree>
    <p:extLst>
      <p:ext uri="{BB962C8B-B14F-4D97-AF65-F5344CB8AC3E}">
        <p14:creationId xmlns:p14="http://schemas.microsoft.com/office/powerpoint/2010/main" val="120502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5517232"/>
            <a:ext cx="8229600" cy="1008112"/>
          </a:xfrm>
        </p:spPr>
        <p:txBody>
          <a:bodyPr>
            <a:normAutofit/>
          </a:bodyPr>
          <a:lstStyle/>
          <a:p>
            <a:r>
              <a:rPr lang="sk-SK" sz="2800" smtClean="0"/>
              <a:t>Fond Policajné riaditeľstvo v Bratislave, 1919-52,</a:t>
            </a:r>
            <a:br>
              <a:rPr lang="sk-SK" sz="2800" smtClean="0"/>
            </a:br>
            <a:r>
              <a:rPr lang="sk-SK" sz="2800" smtClean="0"/>
              <a:t>žiadosti o pasy a víza</a:t>
            </a:r>
            <a:endParaRPr lang="sk-SK" sz="280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5" b="17277"/>
          <a:stretch/>
        </p:blipFill>
        <p:spPr>
          <a:xfrm>
            <a:off x="179512" y="188640"/>
            <a:ext cx="3816424" cy="5363623"/>
          </a:xfrm>
        </p:spPr>
      </p:pic>
      <p:pic>
        <p:nvPicPr>
          <p:cNvPr id="6" name="Zástupný symbol obsahu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838" b="3461"/>
          <a:stretch/>
        </p:blipFill>
        <p:spPr>
          <a:xfrm>
            <a:off x="4283968" y="1340768"/>
            <a:ext cx="4651183" cy="3456384"/>
          </a:xfrm>
        </p:spPr>
      </p:pic>
    </p:spTree>
    <p:extLst>
      <p:ext uri="{BB962C8B-B14F-4D97-AF65-F5344CB8AC3E}">
        <p14:creationId xmlns:p14="http://schemas.microsoft.com/office/powerpoint/2010/main" val="322827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805264"/>
            <a:ext cx="8229600" cy="782960"/>
          </a:xfrm>
        </p:spPr>
        <p:txBody>
          <a:bodyPr>
            <a:normAutofit/>
          </a:bodyPr>
          <a:lstStyle/>
          <a:p>
            <a:r>
              <a:rPr lang="sk-SK" sz="2800" smtClean="0"/>
              <a:t>Fond Kancelária prezidenta republiky, 1939-45</a:t>
            </a:r>
            <a:endParaRPr lang="sk-SK" sz="280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656"/>
            <a:ext cx="3322655" cy="5472608"/>
          </a:xfrm>
        </p:spPr>
      </p:pic>
      <p:pic>
        <p:nvPicPr>
          <p:cNvPr id="6" name="Zástupný symbol obsah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32656"/>
            <a:ext cx="3744416" cy="5500621"/>
          </a:xfrm>
        </p:spPr>
      </p:pic>
    </p:spTree>
    <p:extLst>
      <p:ext uri="{BB962C8B-B14F-4D97-AF65-F5344CB8AC3E}">
        <p14:creationId xmlns:p14="http://schemas.microsoft.com/office/powerpoint/2010/main" val="207861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805264"/>
            <a:ext cx="8229600" cy="710952"/>
          </a:xfrm>
        </p:spPr>
        <p:txBody>
          <a:bodyPr>
            <a:normAutofit/>
          </a:bodyPr>
          <a:lstStyle/>
          <a:p>
            <a:r>
              <a:rPr lang="sk-SK" sz="2800" smtClean="0"/>
              <a:t>Fond Slovenská tlačová kancelária, 1939-45</a:t>
            </a:r>
            <a:endParaRPr lang="sk-SK" sz="280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8420700" cy="5112568"/>
          </a:xfrm>
        </p:spPr>
      </p:pic>
    </p:spTree>
    <p:extLst>
      <p:ext uri="{BB962C8B-B14F-4D97-AF65-F5344CB8AC3E}">
        <p14:creationId xmlns:p14="http://schemas.microsoft.com/office/powerpoint/2010/main" val="46838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805264"/>
            <a:ext cx="8229600" cy="710952"/>
          </a:xfrm>
        </p:spPr>
        <p:txBody>
          <a:bodyPr>
            <a:normAutofit/>
          </a:bodyPr>
          <a:lstStyle/>
          <a:p>
            <a:r>
              <a:rPr lang="sk-SK" sz="2800" smtClean="0"/>
              <a:t>Fond Sčítanie ľudu 1930</a:t>
            </a:r>
            <a:endParaRPr lang="sk-SK" sz="280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60648"/>
            <a:ext cx="7272808" cy="5454607"/>
          </a:xfrm>
        </p:spPr>
      </p:pic>
    </p:spTree>
    <p:extLst>
      <p:ext uri="{BB962C8B-B14F-4D97-AF65-F5344CB8AC3E}">
        <p14:creationId xmlns:p14="http://schemas.microsoft.com/office/powerpoint/2010/main" val="85018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mtClean="0"/>
              <a:t>Systém štátnych archívov na Slovensku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smtClean="0"/>
              <a:t>Ústredný štátny archív: Slovenský národný archív</a:t>
            </a:r>
          </a:p>
          <a:p>
            <a:r>
              <a:rPr lang="sk-SK" smtClean="0"/>
              <a:t>Štátne archívy s regionálnou územnou </a:t>
            </a:r>
            <a:r>
              <a:rPr lang="sk-SK" smtClean="0"/>
              <a:t>pôsobnosťou</a:t>
            </a:r>
          </a:p>
          <a:p>
            <a:pPr lvl="6"/>
            <a:r>
              <a:rPr lang="sk-SK" smtClean="0"/>
              <a:t>V Bratislave</a:t>
            </a:r>
          </a:p>
          <a:p>
            <a:pPr lvl="6"/>
            <a:r>
              <a:rPr lang="sk-SK" smtClean="0"/>
              <a:t>V Trnave</a:t>
            </a:r>
          </a:p>
          <a:p>
            <a:pPr lvl="6"/>
            <a:r>
              <a:rPr lang="sk-SK" smtClean="0"/>
              <a:t>V Nitre</a:t>
            </a:r>
          </a:p>
          <a:p>
            <a:pPr lvl="6"/>
            <a:r>
              <a:rPr lang="sk-SK" smtClean="0"/>
              <a:t>V Trenčíne</a:t>
            </a:r>
          </a:p>
          <a:p>
            <a:pPr lvl="6"/>
            <a:r>
              <a:rPr lang="sk-SK" smtClean="0"/>
              <a:t>V Banskej Bystrici</a:t>
            </a:r>
          </a:p>
          <a:p>
            <a:pPr lvl="6"/>
            <a:r>
              <a:rPr lang="sk-SK" smtClean="0"/>
              <a:t>V Žiline so sídlom v Bytči</a:t>
            </a:r>
          </a:p>
          <a:p>
            <a:pPr lvl="6"/>
            <a:r>
              <a:rPr lang="sk-SK" smtClean="0"/>
              <a:t>V Košiciach</a:t>
            </a:r>
          </a:p>
          <a:p>
            <a:pPr lvl="6"/>
            <a:r>
              <a:rPr lang="sk-SK" smtClean="0"/>
              <a:t>V Prešove</a:t>
            </a:r>
            <a:endParaRPr lang="sk-SK" smtClean="0"/>
          </a:p>
          <a:p>
            <a:r>
              <a:rPr lang="sk-SK" smtClean="0"/>
              <a:t>Špecializované štátne archívy</a:t>
            </a:r>
            <a:endParaRPr lang="sk-SK" smtClean="0"/>
          </a:p>
        </p:txBody>
      </p:sp>
    </p:spTree>
    <p:extLst>
      <p:ext uri="{BB962C8B-B14F-4D97-AF65-F5344CB8AC3E}">
        <p14:creationId xmlns:p14="http://schemas.microsoft.com/office/powerpoint/2010/main" val="383231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445224"/>
            <a:ext cx="8229600" cy="1070992"/>
          </a:xfrm>
        </p:spPr>
        <p:txBody>
          <a:bodyPr>
            <a:normAutofit/>
          </a:bodyPr>
          <a:lstStyle/>
          <a:p>
            <a:r>
              <a:rPr lang="sk-SK" sz="2800" smtClean="0"/>
              <a:t>Fond Ústredný výbor Komunistickej strany Slovenska, 1945-90</a:t>
            </a:r>
            <a:endParaRPr lang="sk-SK" sz="280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3566616" cy="4755488"/>
          </a:xfrm>
        </p:spPr>
      </p:pic>
      <p:pic>
        <p:nvPicPr>
          <p:cNvPr id="6" name="Zástupný symbol obsah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548680"/>
            <a:ext cx="3565921" cy="4754562"/>
          </a:xfrm>
        </p:spPr>
      </p:pic>
    </p:spTree>
    <p:extLst>
      <p:ext uri="{BB962C8B-B14F-4D97-AF65-F5344CB8AC3E}">
        <p14:creationId xmlns:p14="http://schemas.microsoft.com/office/powerpoint/2010/main" val="23884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5805264"/>
            <a:ext cx="8229600" cy="710952"/>
          </a:xfrm>
        </p:spPr>
        <p:txBody>
          <a:bodyPr>
            <a:normAutofit/>
          </a:bodyPr>
          <a:lstStyle/>
          <a:p>
            <a:r>
              <a:rPr lang="sk-SK" sz="2800" smtClean="0"/>
              <a:t>Zbierka súdobej dokumentácie, netradičné predmety</a:t>
            </a:r>
            <a:endParaRPr lang="sk-SK" sz="2800"/>
          </a:p>
        </p:txBody>
      </p:sp>
      <p:pic>
        <p:nvPicPr>
          <p:cNvPr id="10" name="Zástupný symbol obsahu 9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" r="4890" b="1369"/>
          <a:stretch/>
        </p:blipFill>
        <p:spPr>
          <a:xfrm>
            <a:off x="5148064" y="476672"/>
            <a:ext cx="3672408" cy="5059762"/>
          </a:xfrm>
        </p:spPr>
      </p:pic>
      <p:pic>
        <p:nvPicPr>
          <p:cNvPr id="9" name="Zástupný symbol obsahu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196752"/>
            <a:ext cx="4512501" cy="3384376"/>
          </a:xfrm>
        </p:spPr>
      </p:pic>
    </p:spTree>
    <p:extLst>
      <p:ext uri="{BB962C8B-B14F-4D97-AF65-F5344CB8AC3E}">
        <p14:creationId xmlns:p14="http://schemas.microsoft.com/office/powerpoint/2010/main" val="70789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733256"/>
            <a:ext cx="8229600" cy="782960"/>
          </a:xfrm>
        </p:spPr>
        <p:txBody>
          <a:bodyPr>
            <a:normAutofit/>
          </a:bodyPr>
          <a:lstStyle/>
          <a:p>
            <a:r>
              <a:rPr lang="sk-SK" sz="2800" smtClean="0"/>
              <a:t>Fond Slovenská národná rada, 1945-60, Rád SNP</a:t>
            </a:r>
            <a:endParaRPr lang="sk-SK" sz="280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32656"/>
            <a:ext cx="3990379" cy="5320506"/>
          </a:xfrm>
        </p:spPr>
      </p:pic>
    </p:spTree>
    <p:extLst>
      <p:ext uri="{BB962C8B-B14F-4D97-AF65-F5344CB8AC3E}">
        <p14:creationId xmlns:p14="http://schemas.microsoft.com/office/powerpoint/2010/main" val="6340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mtClean="0"/>
              <a:t>Oddelenie spracovania archívnych dokumentov 1 (najstaršie – 1918)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5536" y="1916832"/>
            <a:ext cx="8363272" cy="4320480"/>
          </a:xfrm>
        </p:spPr>
        <p:txBody>
          <a:bodyPr>
            <a:normAutofit lnSpcReduction="10000"/>
          </a:bodyPr>
          <a:lstStyle/>
          <a:p>
            <a:r>
              <a:rPr lang="sk-SK" smtClean="0"/>
              <a:t>Fondy štátnych inštitúcií a ich expozitúr</a:t>
            </a:r>
          </a:p>
          <a:p>
            <a:r>
              <a:rPr lang="sk-SK" smtClean="0"/>
              <a:t>Fondy šľachtických rodov a správy ich majetkov</a:t>
            </a:r>
          </a:p>
          <a:p>
            <a:r>
              <a:rPr lang="sk-SK" smtClean="0"/>
              <a:t>Fondy cirkevných inštitúcií</a:t>
            </a:r>
          </a:p>
          <a:p>
            <a:pPr marL="0" indent="0">
              <a:buNone/>
            </a:pPr>
            <a:r>
              <a:rPr lang="sk-SK"/>
              <a:t>	</a:t>
            </a:r>
            <a:r>
              <a:rPr lang="sk-SK" smtClean="0"/>
              <a:t>+ fondy hodnoverných miest</a:t>
            </a:r>
          </a:p>
          <a:p>
            <a:r>
              <a:rPr lang="sk-SK" smtClean="0"/>
              <a:t>Fondy škôl a vzdelávacích inštitúcií</a:t>
            </a:r>
          </a:p>
          <a:p>
            <a:r>
              <a:rPr lang="sk-SK" smtClean="0"/>
              <a:t>Osobné fondy a pozostalosti</a:t>
            </a:r>
          </a:p>
          <a:p>
            <a:r>
              <a:rPr lang="sk-SK" smtClean="0"/>
              <a:t>Zbierky</a:t>
            </a:r>
          </a:p>
          <a:p>
            <a:r>
              <a:rPr lang="sk-SK" smtClean="0"/>
              <a:t>Knižnica Bratislavskej kapituly</a:t>
            </a:r>
          </a:p>
        </p:txBody>
      </p:sp>
    </p:spTree>
    <p:extLst>
      <p:ext uri="{BB962C8B-B14F-4D97-AF65-F5344CB8AC3E}">
        <p14:creationId xmlns:p14="http://schemas.microsoft.com/office/powerpoint/2010/main" val="150285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661248"/>
            <a:ext cx="8229600" cy="792088"/>
          </a:xfrm>
        </p:spPr>
        <p:txBody>
          <a:bodyPr>
            <a:normAutofit/>
          </a:bodyPr>
          <a:lstStyle/>
          <a:p>
            <a:r>
              <a:rPr lang="sk-SK" smtClean="0"/>
              <a:t>Naše najstaršie...</a:t>
            </a:r>
            <a:endParaRPr lang="sk-SK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6712"/>
            <a:ext cx="5061233" cy="3590704"/>
          </a:xfrm>
        </p:spPr>
      </p:pic>
      <p:pic>
        <p:nvPicPr>
          <p:cNvPr id="6" name="Zástupný symbol obsahu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620688"/>
            <a:ext cx="3416506" cy="4525963"/>
          </a:xfrm>
        </p:spPr>
      </p:pic>
    </p:spTree>
    <p:extLst>
      <p:ext uri="{BB962C8B-B14F-4D97-AF65-F5344CB8AC3E}">
        <p14:creationId xmlns:p14="http://schemas.microsoft.com/office/powerpoint/2010/main" val="302013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6021288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sk-SK" smtClean="0"/>
              <a:t>...naše úplne najstaršie!</a:t>
            </a:r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60648"/>
            <a:ext cx="4032448" cy="5661825"/>
          </a:xfrm>
        </p:spPr>
      </p:pic>
    </p:spTree>
    <p:extLst>
      <p:ext uri="{BB962C8B-B14F-4D97-AF65-F5344CB8AC3E}">
        <p14:creationId xmlns:p14="http://schemas.microsoft.com/office/powerpoint/2010/main" val="234637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805264"/>
            <a:ext cx="8229600" cy="782960"/>
          </a:xfrm>
        </p:spPr>
        <p:txBody>
          <a:bodyPr>
            <a:noAutofit/>
          </a:bodyPr>
          <a:lstStyle/>
          <a:p>
            <a:r>
              <a:rPr lang="sk-SK" sz="2800" smtClean="0"/>
              <a:t>Štátne: spis Uhorského kráľovského ministerstva vnútra</a:t>
            </a:r>
            <a:endParaRPr lang="sk-SK" sz="280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60648"/>
            <a:ext cx="3497324" cy="5574944"/>
          </a:xfrm>
        </p:spPr>
      </p:pic>
    </p:spTree>
    <p:extLst>
      <p:ext uri="{BB962C8B-B14F-4D97-AF65-F5344CB8AC3E}">
        <p14:creationId xmlns:p14="http://schemas.microsoft.com/office/powerpoint/2010/main" val="58454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6021288"/>
            <a:ext cx="8229600" cy="638944"/>
          </a:xfrm>
        </p:spPr>
        <p:txBody>
          <a:bodyPr>
            <a:normAutofit/>
          </a:bodyPr>
          <a:lstStyle/>
          <a:p>
            <a:r>
              <a:rPr lang="sk-SK" sz="2800" smtClean="0"/>
              <a:t>Šľachtické: armáles pre Mikuláša z Gary</a:t>
            </a:r>
            <a:endParaRPr lang="sk-SK" sz="280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38" y="188640"/>
            <a:ext cx="6340926" cy="5616624"/>
          </a:xfrm>
        </p:spPr>
      </p:pic>
      <p:pic>
        <p:nvPicPr>
          <p:cNvPr id="6" name="Zástupný symbol obsahu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645024"/>
            <a:ext cx="2772162" cy="2505425"/>
          </a:xfrm>
        </p:spPr>
      </p:pic>
    </p:spTree>
    <p:extLst>
      <p:ext uri="{BB962C8B-B14F-4D97-AF65-F5344CB8AC3E}">
        <p14:creationId xmlns:p14="http://schemas.microsoft.com/office/powerpoint/2010/main" val="209607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517232"/>
            <a:ext cx="8496944" cy="1143000"/>
          </a:xfrm>
        </p:spPr>
        <p:txBody>
          <a:bodyPr>
            <a:noAutofit/>
          </a:bodyPr>
          <a:lstStyle/>
          <a:p>
            <a:r>
              <a:rPr lang="sk-SK" sz="2800" smtClean="0"/>
              <a:t>Šľachtické: list Adolfa Schwarzenberga Mikulášovi Pálfimu</a:t>
            </a:r>
            <a:endParaRPr lang="sk-SK" sz="2800"/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8640"/>
            <a:ext cx="3960440" cy="5591497"/>
          </a:xfrm>
        </p:spPr>
      </p:pic>
      <p:pic>
        <p:nvPicPr>
          <p:cNvPr id="9" name="Zástupný symbol obsahu 8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908720"/>
            <a:ext cx="3528392" cy="3987993"/>
          </a:xfrm>
        </p:spPr>
      </p:pic>
    </p:spTree>
    <p:extLst>
      <p:ext uri="{BB962C8B-B14F-4D97-AF65-F5344CB8AC3E}">
        <p14:creationId xmlns:p14="http://schemas.microsoft.com/office/powerpoint/2010/main" val="49544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229600" cy="998984"/>
          </a:xfrm>
        </p:spPr>
        <p:txBody>
          <a:bodyPr>
            <a:noAutofit/>
          </a:bodyPr>
          <a:lstStyle/>
          <a:p>
            <a:r>
              <a:rPr lang="sk-SK" sz="2800" smtClean="0"/>
              <a:t>Šľachtické: Pálfiovci – urbár </a:t>
            </a:r>
            <a:r>
              <a:rPr lang="sk-SK" sz="2800" smtClean="0"/>
              <a:t>bojnického panstva,</a:t>
            </a:r>
            <a:r>
              <a:rPr lang="sk-SK" sz="2800" smtClean="0"/>
              <a:t/>
            </a:r>
            <a:br>
              <a:rPr lang="sk-SK" sz="2800" smtClean="0"/>
            </a:br>
            <a:r>
              <a:rPr lang="sk-SK" sz="2800" smtClean="0"/>
              <a:t>vzorkovník súkna súkenky v Častej</a:t>
            </a:r>
            <a:endParaRPr lang="sk-SK" sz="2800"/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4032448" cy="5381218"/>
          </a:xfrm>
        </p:spPr>
      </p:pic>
      <p:pic>
        <p:nvPicPr>
          <p:cNvPr id="7" name="Zástupný symbol obsahu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60648"/>
            <a:ext cx="4092668" cy="5267373"/>
          </a:xfrm>
        </p:spPr>
      </p:pic>
    </p:spTree>
    <p:extLst>
      <p:ext uri="{BB962C8B-B14F-4D97-AF65-F5344CB8AC3E}">
        <p14:creationId xmlns:p14="http://schemas.microsoft.com/office/powerpoint/2010/main" val="18848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smtClean="0"/>
              <a:t>Slovenský národný archív</a:t>
            </a:r>
            <a:r>
              <a:rPr lang="sk-SK" smtClean="0"/>
              <a:t/>
            </a:r>
            <a:br>
              <a:rPr lang="sk-SK" smtClean="0"/>
            </a:br>
            <a:r>
              <a:rPr lang="sk-SK" smtClean="0"/>
              <a:t>Právni predchodcovia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043608" y="2420888"/>
            <a:ext cx="7643192" cy="3705275"/>
          </a:xfrm>
        </p:spPr>
        <p:txBody>
          <a:bodyPr/>
          <a:lstStyle/>
          <a:p>
            <a:r>
              <a:rPr lang="sk-SK" smtClean="0"/>
              <a:t>Krajinský archív v Bratislave, 1928-1939</a:t>
            </a:r>
          </a:p>
          <a:p>
            <a:r>
              <a:rPr lang="sk-SK" smtClean="0"/>
              <a:t>Archív Ministerstva vnútra, 1940-1945</a:t>
            </a:r>
          </a:p>
          <a:p>
            <a:r>
              <a:rPr lang="sk-SK" smtClean="0"/>
              <a:t>Archív Povereníctva vnútra, 1945-1952</a:t>
            </a:r>
          </a:p>
          <a:p>
            <a:r>
              <a:rPr lang="sk-SK" smtClean="0"/>
              <a:t>Pôdohospodársky archív, 1948-1954</a:t>
            </a:r>
          </a:p>
          <a:p>
            <a:r>
              <a:rPr lang="sk-SK" smtClean="0"/>
              <a:t>Slovenský ústredný archív, od 1952</a:t>
            </a: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9404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5877272"/>
            <a:ext cx="8496944" cy="782960"/>
          </a:xfrm>
        </p:spPr>
        <p:txBody>
          <a:bodyPr>
            <a:noAutofit/>
          </a:bodyPr>
          <a:lstStyle/>
          <a:p>
            <a:r>
              <a:rPr lang="sk-SK" sz="2800" smtClean="0"/>
              <a:t>Šľachtické: trhové privilégium pre Šintavu, Senec a Sereď</a:t>
            </a:r>
            <a:endParaRPr lang="sk-SK" sz="280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32656"/>
            <a:ext cx="5920182" cy="5472608"/>
          </a:xfrm>
        </p:spPr>
      </p:pic>
    </p:spTree>
    <p:extLst>
      <p:ext uri="{BB962C8B-B14F-4D97-AF65-F5344CB8AC3E}">
        <p14:creationId xmlns:p14="http://schemas.microsoft.com/office/powerpoint/2010/main" val="326214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5661248"/>
            <a:ext cx="8229600" cy="926976"/>
          </a:xfrm>
        </p:spPr>
        <p:txBody>
          <a:bodyPr>
            <a:noAutofit/>
          </a:bodyPr>
          <a:lstStyle/>
          <a:p>
            <a:r>
              <a:rPr lang="sk-SK" sz="2400" smtClean="0"/>
              <a:t>Cirkevné: listina pápeža Pavla II</a:t>
            </a:r>
            <a:r>
              <a:rPr lang="sk-SK" sz="2400" smtClean="0"/>
              <a:t>. pre vicekancelára Academie Istropolitany, odpustková </a:t>
            </a:r>
            <a:r>
              <a:rPr lang="sk-SK" sz="2400" smtClean="0"/>
              <a:t>listina pre Dóm sv. Martina</a:t>
            </a:r>
            <a:endParaRPr lang="sk-SK" sz="240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88840"/>
            <a:ext cx="4745515" cy="3581440"/>
          </a:xfrm>
        </p:spPr>
      </p:pic>
      <p:pic>
        <p:nvPicPr>
          <p:cNvPr id="6" name="Zástupný symbol obsahu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60648"/>
            <a:ext cx="4530270" cy="3452245"/>
          </a:xfrm>
        </p:spPr>
      </p:pic>
    </p:spTree>
    <p:extLst>
      <p:ext uri="{BB962C8B-B14F-4D97-AF65-F5344CB8AC3E}">
        <p14:creationId xmlns:p14="http://schemas.microsoft.com/office/powerpoint/2010/main" val="55515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661248"/>
            <a:ext cx="8229600" cy="998984"/>
          </a:xfrm>
        </p:spPr>
        <p:txBody>
          <a:bodyPr>
            <a:noAutofit/>
          </a:bodyPr>
          <a:lstStyle/>
          <a:p>
            <a:r>
              <a:rPr lang="sk-SK" sz="2800" smtClean="0"/>
              <a:t>Cirkevné: Kremnický kódex V,</a:t>
            </a:r>
            <a:br>
              <a:rPr lang="sk-SK" sz="2800" smtClean="0"/>
            </a:br>
            <a:r>
              <a:rPr lang="sk-SK" sz="2800" smtClean="0"/>
              <a:t>cyrilometodské ofícium Adest dies gloriosa</a:t>
            </a:r>
            <a:endParaRPr lang="sk-SK" sz="280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84" y="332656"/>
            <a:ext cx="3944584" cy="5259446"/>
          </a:xfrm>
        </p:spPr>
      </p:pic>
      <p:pic>
        <p:nvPicPr>
          <p:cNvPr id="6" name="Zástupný symbol obsahu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32656"/>
            <a:ext cx="3934531" cy="5246043"/>
          </a:xfrm>
        </p:spPr>
      </p:pic>
    </p:spTree>
    <p:extLst>
      <p:ext uri="{BB962C8B-B14F-4D97-AF65-F5344CB8AC3E}">
        <p14:creationId xmlns:p14="http://schemas.microsoft.com/office/powerpoint/2010/main" val="191717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805264"/>
            <a:ext cx="8229600" cy="926976"/>
          </a:xfrm>
        </p:spPr>
        <p:txBody>
          <a:bodyPr>
            <a:noAutofit/>
          </a:bodyPr>
          <a:lstStyle/>
          <a:p>
            <a:r>
              <a:rPr lang="sk-SK" sz="2800" smtClean="0"/>
              <a:t>Cirkevné: testament J. Selepčéniho,</a:t>
            </a:r>
            <a:br>
              <a:rPr lang="sk-SK" sz="2800" smtClean="0"/>
            </a:br>
            <a:r>
              <a:rPr lang="sk-SK" sz="2800" smtClean="0"/>
              <a:t>návrh barokového oltára pre kláštor v Jasove</a:t>
            </a:r>
            <a:endParaRPr lang="sk-SK" sz="280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3744602" cy="5400600"/>
          </a:xfrm>
        </p:spPr>
      </p:pic>
      <p:pic>
        <p:nvPicPr>
          <p:cNvPr id="6" name="Zástupný symbol obsahu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60648"/>
            <a:ext cx="3787089" cy="5421129"/>
          </a:xfrm>
        </p:spPr>
      </p:pic>
    </p:spTree>
    <p:extLst>
      <p:ext uri="{BB962C8B-B14F-4D97-AF65-F5344CB8AC3E}">
        <p14:creationId xmlns:p14="http://schemas.microsoft.com/office/powerpoint/2010/main" val="55427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5949280"/>
            <a:ext cx="8229600" cy="638944"/>
          </a:xfrm>
        </p:spPr>
        <p:txBody>
          <a:bodyPr>
            <a:normAutofit/>
          </a:bodyPr>
          <a:lstStyle/>
          <a:p>
            <a:r>
              <a:rPr lang="sk-SK" sz="3200" smtClean="0"/>
              <a:t>Hodnoverné miesta: protokol</a:t>
            </a:r>
            <a:endParaRPr lang="sk-SK" sz="320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2937574" cy="4040466"/>
          </a:xfrm>
        </p:spPr>
      </p:pic>
      <p:pic>
        <p:nvPicPr>
          <p:cNvPr id="6" name="Zástupný symbol obsahu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700808"/>
            <a:ext cx="5456122" cy="4067460"/>
          </a:xfrm>
        </p:spPr>
      </p:pic>
    </p:spTree>
    <p:extLst>
      <p:ext uri="{BB962C8B-B14F-4D97-AF65-F5344CB8AC3E}">
        <p14:creationId xmlns:p14="http://schemas.microsoft.com/office/powerpoint/2010/main" val="305142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877272"/>
            <a:ext cx="8229600" cy="638944"/>
          </a:xfrm>
        </p:spPr>
        <p:txBody>
          <a:bodyPr>
            <a:normAutofit/>
          </a:bodyPr>
          <a:lstStyle/>
          <a:p>
            <a:r>
              <a:rPr lang="sk-SK" sz="2800" smtClean="0"/>
              <a:t>Hodnoverné miesta: chirograf</a:t>
            </a:r>
            <a:endParaRPr lang="sk-SK" sz="280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8387474" cy="4741317"/>
          </a:xfrm>
        </p:spPr>
      </p:pic>
    </p:spTree>
    <p:extLst>
      <p:ext uri="{BB962C8B-B14F-4D97-AF65-F5344CB8AC3E}">
        <p14:creationId xmlns:p14="http://schemas.microsoft.com/office/powerpoint/2010/main" val="347484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661248"/>
            <a:ext cx="8229600" cy="926976"/>
          </a:xfrm>
        </p:spPr>
        <p:txBody>
          <a:bodyPr>
            <a:noAutofit/>
          </a:bodyPr>
          <a:lstStyle/>
          <a:p>
            <a:r>
              <a:rPr lang="sk-SK" sz="2800" smtClean="0"/>
              <a:t>Školy: matrika študentov Kráľovskej právnickej akadémie v Bratislave</a:t>
            </a:r>
            <a:endParaRPr lang="sk-SK" sz="280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60648"/>
            <a:ext cx="6994697" cy="5256584"/>
          </a:xfrm>
        </p:spPr>
      </p:pic>
    </p:spTree>
    <p:extLst>
      <p:ext uri="{BB962C8B-B14F-4D97-AF65-F5344CB8AC3E}">
        <p14:creationId xmlns:p14="http://schemas.microsoft.com/office/powerpoint/2010/main" val="310038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661248"/>
            <a:ext cx="8229600" cy="998984"/>
          </a:xfrm>
        </p:spPr>
        <p:txBody>
          <a:bodyPr>
            <a:noAutofit/>
          </a:bodyPr>
          <a:lstStyle/>
          <a:p>
            <a:r>
              <a:rPr lang="sk-SK" sz="2800" smtClean="0"/>
              <a:t>Osobné fondy: D. Jurkovič,</a:t>
            </a:r>
            <a:br>
              <a:rPr lang="sk-SK" sz="2800" smtClean="0"/>
            </a:br>
            <a:r>
              <a:rPr lang="sk-SK" sz="2800" smtClean="0"/>
              <a:t>sv. Hostýn, vlastná vila Žabovřesky</a:t>
            </a:r>
            <a:endParaRPr lang="sk-SK" sz="280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3870849" cy="5112333"/>
          </a:xfrm>
        </p:spPr>
      </p:pic>
      <p:pic>
        <p:nvPicPr>
          <p:cNvPr id="6" name="Zástupný symbol obsahu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268760"/>
            <a:ext cx="4512419" cy="3592560"/>
          </a:xfrm>
        </p:spPr>
      </p:pic>
    </p:spTree>
    <p:extLst>
      <p:ext uri="{BB962C8B-B14F-4D97-AF65-F5344CB8AC3E}">
        <p14:creationId xmlns:p14="http://schemas.microsoft.com/office/powerpoint/2010/main" val="169332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5517232"/>
            <a:ext cx="8229600" cy="994122"/>
          </a:xfrm>
        </p:spPr>
        <p:txBody>
          <a:bodyPr>
            <a:noAutofit/>
          </a:bodyPr>
          <a:lstStyle/>
          <a:p>
            <a:r>
              <a:rPr lang="sk-SK" sz="2800" smtClean="0"/>
              <a:t>Osobné fondy: M. R. Štefánik,</a:t>
            </a:r>
            <a:br>
              <a:rPr lang="sk-SK" sz="2800" smtClean="0"/>
            </a:br>
            <a:r>
              <a:rPr lang="sk-SK" sz="2800" smtClean="0"/>
              <a:t>francúzsky pas, návrh skladacej fajky</a:t>
            </a:r>
            <a:endParaRPr lang="sk-SK" sz="2800"/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196752"/>
            <a:ext cx="2609107" cy="4032448"/>
          </a:xfrm>
        </p:spPr>
      </p:pic>
      <p:pic>
        <p:nvPicPr>
          <p:cNvPr id="8" name="Zástupný symbol obsahu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2696"/>
            <a:ext cx="5670408" cy="4476637"/>
          </a:xfrm>
        </p:spPr>
      </p:pic>
    </p:spTree>
    <p:extLst>
      <p:ext uri="{BB962C8B-B14F-4D97-AF65-F5344CB8AC3E}">
        <p14:creationId xmlns:p14="http://schemas.microsoft.com/office/powerpoint/2010/main" val="11845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5877272"/>
            <a:ext cx="8229600" cy="638944"/>
          </a:xfrm>
        </p:spPr>
        <p:txBody>
          <a:bodyPr>
            <a:noAutofit/>
          </a:bodyPr>
          <a:lstStyle/>
          <a:p>
            <a:r>
              <a:rPr lang="sk-SK" sz="2800" smtClean="0"/>
              <a:t>Osobné fondy: trofej pre víťaza šachového turnaja</a:t>
            </a:r>
            <a:endParaRPr lang="sk-SK" sz="280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32656"/>
            <a:ext cx="4156549" cy="5472475"/>
          </a:xfrm>
        </p:spPr>
      </p:pic>
    </p:spTree>
    <p:extLst>
      <p:ext uri="{BB962C8B-B14F-4D97-AF65-F5344CB8AC3E}">
        <p14:creationId xmlns:p14="http://schemas.microsoft.com/office/powerpoint/2010/main" val="143353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Vznik a názvy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395536" y="2204864"/>
            <a:ext cx="4038600" cy="3340968"/>
          </a:xfrm>
        </p:spPr>
        <p:txBody>
          <a:bodyPr/>
          <a:lstStyle/>
          <a:p>
            <a:r>
              <a:rPr lang="sk-SK" smtClean="0"/>
              <a:t>1954: Štátny slovenský ústredný archív</a:t>
            </a:r>
          </a:p>
          <a:p>
            <a:r>
              <a:rPr lang="sk-SK" smtClean="0"/>
              <a:t>1975: Štátny ústredný archív Slovenskej socialistickej republiky</a:t>
            </a:r>
          </a:p>
          <a:p>
            <a:r>
              <a:rPr lang="sk-SK" smtClean="0"/>
              <a:t>1991: Slovenský národný archív</a:t>
            </a:r>
            <a:endParaRPr lang="sk-SK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94600"/>
            <a:ext cx="4038600" cy="2937163"/>
          </a:xfrm>
        </p:spPr>
      </p:pic>
    </p:spTree>
    <p:extLst>
      <p:ext uri="{BB962C8B-B14F-4D97-AF65-F5344CB8AC3E}">
        <p14:creationId xmlns:p14="http://schemas.microsoft.com/office/powerpoint/2010/main" val="38266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5949280"/>
            <a:ext cx="8229600" cy="566936"/>
          </a:xfrm>
        </p:spPr>
        <p:txBody>
          <a:bodyPr>
            <a:normAutofit/>
          </a:bodyPr>
          <a:lstStyle/>
          <a:p>
            <a:r>
              <a:rPr lang="sk-SK" sz="2800" smtClean="0"/>
              <a:t>Zbierky: súkromné šľachtické pečatidlo</a:t>
            </a:r>
            <a:endParaRPr lang="sk-SK" sz="280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0688"/>
            <a:ext cx="3600400" cy="4907588"/>
          </a:xfrm>
        </p:spPr>
      </p:pic>
      <p:pic>
        <p:nvPicPr>
          <p:cNvPr id="6" name="Zástupný symbol obsah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620688"/>
            <a:ext cx="4526051" cy="4494944"/>
          </a:xfrm>
        </p:spPr>
      </p:pic>
    </p:spTree>
    <p:extLst>
      <p:ext uri="{BB962C8B-B14F-4D97-AF65-F5344CB8AC3E}">
        <p14:creationId xmlns:p14="http://schemas.microsoft.com/office/powerpoint/2010/main" val="349260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805264"/>
            <a:ext cx="8229600" cy="566936"/>
          </a:xfrm>
        </p:spPr>
        <p:txBody>
          <a:bodyPr>
            <a:noAutofit/>
          </a:bodyPr>
          <a:lstStyle/>
          <a:p>
            <a:r>
              <a:rPr lang="sk-SK" sz="2800" smtClean="0"/>
              <a:t>Zbierky: plán korunovačného kopca v Bratislave</a:t>
            </a:r>
            <a:endParaRPr lang="sk-SK" sz="280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6"/>
            <a:ext cx="8548124" cy="3829382"/>
          </a:xfrm>
        </p:spPr>
      </p:pic>
    </p:spTree>
    <p:extLst>
      <p:ext uri="{BB962C8B-B14F-4D97-AF65-F5344CB8AC3E}">
        <p14:creationId xmlns:p14="http://schemas.microsoft.com/office/powerpoint/2010/main" val="218593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877272"/>
            <a:ext cx="8229600" cy="638944"/>
          </a:xfrm>
        </p:spPr>
        <p:txBody>
          <a:bodyPr>
            <a:normAutofit/>
          </a:bodyPr>
          <a:lstStyle/>
          <a:p>
            <a:r>
              <a:rPr lang="sk-SK" sz="2800" smtClean="0"/>
              <a:t>Knižnica Bratislavskej kapituly: inkunábula</a:t>
            </a:r>
            <a:endParaRPr lang="sk-SK" sz="280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3600401" cy="5330544"/>
          </a:xfrm>
        </p:spPr>
      </p:pic>
      <p:pic>
        <p:nvPicPr>
          <p:cNvPr id="6" name="Zástupný symbol obsah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4664"/>
            <a:ext cx="4007369" cy="5329014"/>
          </a:xfrm>
        </p:spPr>
      </p:pic>
    </p:spTree>
    <p:extLst>
      <p:ext uri="{BB962C8B-B14F-4D97-AF65-F5344CB8AC3E}">
        <p14:creationId xmlns:p14="http://schemas.microsoft.com/office/powerpoint/2010/main" val="106476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877272"/>
            <a:ext cx="8229600" cy="634082"/>
          </a:xfrm>
        </p:spPr>
        <p:txBody>
          <a:bodyPr>
            <a:noAutofit/>
          </a:bodyPr>
          <a:lstStyle/>
          <a:p>
            <a:r>
              <a:rPr lang="sk-SK" sz="2800" smtClean="0"/>
              <a:t>Knižnica Bratislavskej kapituly: Bratislavský antifonár</a:t>
            </a:r>
            <a:endParaRPr lang="sk-SK" sz="280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4704"/>
            <a:ext cx="4905172" cy="2736304"/>
          </a:xfrm>
        </p:spPr>
      </p:pic>
      <p:pic>
        <p:nvPicPr>
          <p:cNvPr id="8" name="Zástupný symbol obsahu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204864"/>
            <a:ext cx="3376839" cy="3345751"/>
          </a:xfrm>
        </p:spPr>
      </p:pic>
    </p:spTree>
    <p:extLst>
      <p:ext uri="{BB962C8B-B14F-4D97-AF65-F5344CB8AC3E}">
        <p14:creationId xmlns:p14="http://schemas.microsoft.com/office/powerpoint/2010/main" val="53192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021288"/>
            <a:ext cx="8229600" cy="562074"/>
          </a:xfrm>
        </p:spPr>
        <p:txBody>
          <a:bodyPr>
            <a:noAutofit/>
          </a:bodyPr>
          <a:lstStyle/>
          <a:p>
            <a:r>
              <a:rPr lang="sk-SK" sz="2800"/>
              <a:t>Knižnica Bratislavskej kapituly: Bratislavský antifonár</a:t>
            </a:r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04864"/>
            <a:ext cx="4821298" cy="3600400"/>
          </a:xfrm>
        </p:spPr>
      </p:pic>
      <p:pic>
        <p:nvPicPr>
          <p:cNvPr id="6" name="Zástupný symbol obsahu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48680"/>
            <a:ext cx="4038600" cy="2882736"/>
          </a:xfrm>
        </p:spPr>
      </p:pic>
    </p:spTree>
    <p:extLst>
      <p:ext uri="{BB962C8B-B14F-4D97-AF65-F5344CB8AC3E}">
        <p14:creationId xmlns:p14="http://schemas.microsoft.com/office/powerpoint/2010/main" val="87300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877272"/>
            <a:ext cx="8229600" cy="580926"/>
          </a:xfrm>
        </p:spPr>
        <p:txBody>
          <a:bodyPr>
            <a:normAutofit/>
          </a:bodyPr>
          <a:lstStyle/>
          <a:p>
            <a:r>
              <a:rPr lang="sk-SK" sz="2800" smtClean="0"/>
              <a:t>Glóbus hviezdnej oblohy W. J. Bleaua</a:t>
            </a:r>
            <a:endParaRPr lang="sk-SK" sz="280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32656"/>
            <a:ext cx="4464496" cy="5456607"/>
          </a:xfrm>
        </p:spPr>
      </p:pic>
    </p:spTree>
    <p:extLst>
      <p:ext uri="{BB962C8B-B14F-4D97-AF65-F5344CB8AC3E}">
        <p14:creationId xmlns:p14="http://schemas.microsoft.com/office/powerpoint/2010/main" val="164113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021288"/>
            <a:ext cx="8229600" cy="562074"/>
          </a:xfrm>
        </p:spPr>
        <p:txBody>
          <a:bodyPr>
            <a:normAutofit/>
          </a:bodyPr>
          <a:lstStyle/>
          <a:p>
            <a:r>
              <a:rPr lang="sk-SK" sz="2800"/>
              <a:t>Glóbus hviezdnej oblohy W. J. Bleaua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60648"/>
            <a:ext cx="5559687" cy="5572396"/>
          </a:xfrm>
        </p:spPr>
      </p:pic>
    </p:spTree>
    <p:extLst>
      <p:ext uri="{BB962C8B-B14F-4D97-AF65-F5344CB8AC3E}">
        <p14:creationId xmlns:p14="http://schemas.microsoft.com/office/powerpoint/2010/main" val="361884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smtClean="0"/>
              <a:t>Oddelenie ochrany archívnych dokumentov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2348880"/>
            <a:ext cx="8229600" cy="4237931"/>
          </a:xfrm>
        </p:spPr>
        <p:txBody>
          <a:bodyPr/>
          <a:lstStyle/>
          <a:p>
            <a:r>
              <a:rPr lang="sk-SK" smtClean="0"/>
              <a:t>Reštaurátorské pracoviská</a:t>
            </a:r>
          </a:p>
          <a:p>
            <a:r>
              <a:rPr lang="sk-SK" smtClean="0"/>
              <a:t>Digitalizačné pracoviská</a:t>
            </a:r>
          </a:p>
          <a:p>
            <a:r>
              <a:rPr lang="sk-SK" smtClean="0"/>
              <a:t>Chemické laboratóriá</a:t>
            </a: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0171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Ďakujem za pozornosť.</a:t>
            </a:r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756" y="1910937"/>
            <a:ext cx="3904488" cy="3904488"/>
          </a:xfrm>
        </p:spPr>
      </p:pic>
    </p:spTree>
    <p:extLst>
      <p:ext uri="{BB962C8B-B14F-4D97-AF65-F5344CB8AC3E}">
        <p14:creationId xmlns:p14="http://schemas.microsoft.com/office/powerpoint/2010/main" val="184761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35696" y="5301208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sk-SK" sz="2400" smtClean="0"/>
              <a:t>Účelová budova SNA na Drotárskej ceste</a:t>
            </a:r>
            <a:endParaRPr lang="sk-SK" sz="240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331640" y="5949280"/>
            <a:ext cx="6480720" cy="365918"/>
          </a:xfrm>
        </p:spPr>
        <p:txBody>
          <a:bodyPr>
            <a:noAutofit/>
          </a:bodyPr>
          <a:lstStyle/>
          <a:p>
            <a:r>
              <a:rPr lang="sk-SK" sz="1800" smtClean="0"/>
              <a:t>Architekt: </a:t>
            </a:r>
            <a:r>
              <a:rPr lang="sk-SK" sz="1800" err="1" smtClean="0"/>
              <a:t>ing.</a:t>
            </a:r>
            <a:r>
              <a:rPr lang="sk-SK" sz="1800" smtClean="0"/>
              <a:t> Vladimír </a:t>
            </a:r>
            <a:r>
              <a:rPr lang="sk-SK" sz="1800" err="1" smtClean="0"/>
              <a:t>Dedeček</a:t>
            </a:r>
            <a:r>
              <a:rPr lang="sk-SK" sz="1800"/>
              <a:t> </a:t>
            </a:r>
            <a:r>
              <a:rPr lang="sk-SK" sz="1800" smtClean="0"/>
              <a:t>   Slávnostné otvorenie: 30.8.1983</a:t>
            </a:r>
            <a:endParaRPr lang="sk-SK" sz="1800"/>
          </a:p>
        </p:txBody>
      </p:sp>
      <p:pic>
        <p:nvPicPr>
          <p:cNvPr id="7" name="Zástupný symbol obrázka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5656" y="548680"/>
            <a:ext cx="6155233" cy="4616425"/>
          </a:xfrm>
        </p:spPr>
      </p:pic>
    </p:spTree>
    <p:extLst>
      <p:ext uri="{BB962C8B-B14F-4D97-AF65-F5344CB8AC3E}">
        <p14:creationId xmlns:p14="http://schemas.microsoft.com/office/powerpoint/2010/main" val="238564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mtClean="0"/>
              <a:t>Kapacita</a:t>
            </a:r>
            <a:br>
              <a:rPr lang="sk-SK" smtClean="0"/>
            </a:br>
            <a:r>
              <a:rPr lang="sk-SK" sz="3600" smtClean="0"/>
              <a:t>cca 60 km, z toho voľných cca 17 km</a:t>
            </a:r>
            <a:endParaRPr lang="sk-SK" sz="360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Zástupný symbol obsah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84739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Vnútorné organizačné členenie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>
            <a:normAutofit/>
          </a:bodyPr>
          <a:lstStyle/>
          <a:p>
            <a:r>
              <a:rPr lang="sk-SK" smtClean="0"/>
              <a:t>Oddelenie služieb verejnosti</a:t>
            </a:r>
          </a:p>
          <a:p>
            <a:r>
              <a:rPr lang="sk-SK" smtClean="0"/>
              <a:t>Oddelenie ochrany archívnych dokumentov</a:t>
            </a:r>
          </a:p>
          <a:p>
            <a:r>
              <a:rPr lang="sk-SK" smtClean="0"/>
              <a:t>Oddelenie spracovania archívnych dokumentov 1</a:t>
            </a:r>
          </a:p>
          <a:p>
            <a:r>
              <a:rPr lang="sk-SK" smtClean="0"/>
              <a:t>Oddelenie spracovania archívnych dokumentov 2</a:t>
            </a:r>
          </a:p>
          <a:p>
            <a:r>
              <a:rPr lang="sk-SK" smtClean="0"/>
              <a:t>Slovenský banský archív v Banskej Štiavnici</a:t>
            </a: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6861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Oddelenie služieb verejnosti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u="sng" smtClean="0"/>
              <a:t>Podateľňa</a:t>
            </a:r>
          </a:p>
          <a:p>
            <a:r>
              <a:rPr lang="sk-SK" u="sng" smtClean="0"/>
              <a:t>Správna agenda </a:t>
            </a:r>
            <a:r>
              <a:rPr lang="sk-SK" smtClean="0"/>
              <a:t>– </a:t>
            </a:r>
            <a:r>
              <a:rPr lang="sk-SK" sz="2400" smtClean="0"/>
              <a:t>vyhľadanie archívnych dokumentov a vyhotovenie ich kópií na základe žiadosti pre štátne orgány, súdne inštitúcie, fyzické osoby atď. (cca 8000/1 rok)</a:t>
            </a:r>
          </a:p>
          <a:p>
            <a:r>
              <a:rPr lang="sk-SK" u="sng" smtClean="0"/>
              <a:t>Predarchívna starostlivosť </a:t>
            </a:r>
            <a:r>
              <a:rPr lang="sk-SK" smtClean="0"/>
              <a:t>– </a:t>
            </a:r>
            <a:r>
              <a:rPr lang="sk-SK" sz="2400" smtClean="0"/>
              <a:t>ústredné orgány štátnej správy a subjekty s celoslovenskou, resp. nadregionálnou pôsobnosťou, napr. ministerstvá, výskumné ústavy, kultúrne a športové inštitúcie a pod. (cca 450 pôvodcov)</a:t>
            </a:r>
            <a:endParaRPr lang="sk-SK" smtClean="0"/>
          </a:p>
          <a:p>
            <a:r>
              <a:rPr lang="sk-SK" u="sng" err="1" smtClean="0"/>
              <a:t>Bádateľňa</a:t>
            </a:r>
            <a:endParaRPr lang="sk-SK" u="sng" smtClean="0"/>
          </a:p>
          <a:p>
            <a:r>
              <a:rPr lang="sk-SK" u="sng" dirty="0" smtClean="0"/>
              <a:t>Knižnica</a:t>
            </a:r>
            <a:endParaRPr lang="sk-SK" u="sng" dirty="0"/>
          </a:p>
        </p:txBody>
      </p:sp>
    </p:spTree>
    <p:extLst>
      <p:ext uri="{BB962C8B-B14F-4D97-AF65-F5344CB8AC3E}">
        <p14:creationId xmlns:p14="http://schemas.microsoft.com/office/powerpoint/2010/main" val="87988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err="1" smtClean="0"/>
              <a:t>Bádateľňa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72272" cy="4525963"/>
          </a:xfrm>
        </p:spPr>
        <p:txBody>
          <a:bodyPr>
            <a:normAutofit fontScale="92500" lnSpcReduction="10000"/>
          </a:bodyPr>
          <a:lstStyle/>
          <a:p>
            <a:r>
              <a:rPr lang="sk-SK" smtClean="0"/>
              <a:t>Štúdium je bezplatné</a:t>
            </a:r>
          </a:p>
          <a:p>
            <a:r>
              <a:rPr lang="sk-SK" smtClean="0"/>
              <a:t>Bádateľský poriadok</a:t>
            </a:r>
          </a:p>
          <a:p>
            <a:r>
              <a:rPr lang="sk-SK" smtClean="0"/>
              <a:t>Bádateľský list, žiadanka – papierová forma</a:t>
            </a:r>
          </a:p>
          <a:p>
            <a:r>
              <a:rPr lang="sk-SK" smtClean="0"/>
              <a:t>Originály, mikrofilmy, digitálne kópie</a:t>
            </a:r>
          </a:p>
          <a:p>
            <a:r>
              <a:rPr lang="sk-SK" smtClean="0"/>
              <a:t>Množstvo je obmedzené</a:t>
            </a:r>
          </a:p>
          <a:p>
            <a:r>
              <a:rPr lang="sk-SK" smtClean="0"/>
              <a:t>Možnosť objednania kópií </a:t>
            </a:r>
            <a:r>
              <a:rPr lang="sk-SK" err="1" smtClean="0"/>
              <a:t>arch.dokumentov</a:t>
            </a:r>
            <a:endParaRPr lang="sk-SK" smtClean="0"/>
          </a:p>
          <a:p>
            <a:r>
              <a:rPr lang="sk-SK" smtClean="0"/>
              <a:t>Cca 500 bádateľov, 2500 bádateľ.návštev/1 rok</a:t>
            </a:r>
            <a:endParaRPr lang="sk-SK"/>
          </a:p>
        </p:txBody>
      </p:sp>
      <p:pic>
        <p:nvPicPr>
          <p:cNvPr id="8" name="Zástupný symbol obsahu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70110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1156</TotalTime>
  <Words>589</Words>
  <Application>Microsoft Office PowerPoint</Application>
  <PresentationFormat>Prezentácia na obrazovke (4:3)</PresentationFormat>
  <Paragraphs>109</Paragraphs>
  <Slides>48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48</vt:i4>
      </vt:variant>
    </vt:vector>
  </HeadingPairs>
  <TitlesOfParts>
    <vt:vector size="49" baseType="lpstr">
      <vt:lpstr>Motív Office</vt:lpstr>
      <vt:lpstr>Slovenský národný archív</vt:lpstr>
      <vt:lpstr>Systém štátnych archívov na Slovensku</vt:lpstr>
      <vt:lpstr>Slovenský národný archív Právni predchodcovia</vt:lpstr>
      <vt:lpstr>Vznik a názvy</vt:lpstr>
      <vt:lpstr>Účelová budova SNA na Drotárskej ceste</vt:lpstr>
      <vt:lpstr>Kapacita cca 60 km, z toho voľných cca 17 km</vt:lpstr>
      <vt:lpstr>Vnútorné organizačné členenie</vt:lpstr>
      <vt:lpstr>Oddelenie služieb verejnosti</vt:lpstr>
      <vt:lpstr>Bádateľňa</vt:lpstr>
      <vt:lpstr>Odborná archívna knižnica</vt:lpstr>
      <vt:lpstr>Výstavy a konferencie</vt:lpstr>
      <vt:lpstr>Oddelenie spracovania archívnych dokumentov 2 (1918- súčasnosť)</vt:lpstr>
      <vt:lpstr>Nespracované arch.dokumenty uložené v balíkoch</vt:lpstr>
      <vt:lpstr>Fond Minister ČSR s plnou mocou pre správu Slovenska</vt:lpstr>
      <vt:lpstr>Fond Ministerstvo vnútra SR 1938-45, dokumenty Židov</vt:lpstr>
      <vt:lpstr>Fond Policajné riaditeľstvo v Bratislave, 1919-52, žiadosti o pasy a víza</vt:lpstr>
      <vt:lpstr>Fond Kancelária prezidenta republiky, 1939-45</vt:lpstr>
      <vt:lpstr>Fond Slovenská tlačová kancelária, 1939-45</vt:lpstr>
      <vt:lpstr>Fond Sčítanie ľudu 1930</vt:lpstr>
      <vt:lpstr>Fond Ústredný výbor Komunistickej strany Slovenska, 1945-90</vt:lpstr>
      <vt:lpstr>Zbierka súdobej dokumentácie, netradičné predmety</vt:lpstr>
      <vt:lpstr>Fond Slovenská národná rada, 1945-60, Rád SNP</vt:lpstr>
      <vt:lpstr>Oddelenie spracovania archívnych dokumentov 1 (najstaršie – 1918)</vt:lpstr>
      <vt:lpstr>Naše najstaršie...</vt:lpstr>
      <vt:lpstr>...naše úplne najstaršie!</vt:lpstr>
      <vt:lpstr>Štátne: spis Uhorského kráľovského ministerstva vnútra</vt:lpstr>
      <vt:lpstr>Šľachtické: armáles pre Mikuláša z Gary</vt:lpstr>
      <vt:lpstr>Šľachtické: list Adolfa Schwarzenberga Mikulášovi Pálfimu</vt:lpstr>
      <vt:lpstr>Šľachtické: Pálfiovci – urbár bojnického panstva, vzorkovník súkna súkenky v Častej</vt:lpstr>
      <vt:lpstr>Šľachtické: trhové privilégium pre Šintavu, Senec a Sereď</vt:lpstr>
      <vt:lpstr>Cirkevné: listina pápeža Pavla II. pre vicekancelára Academie Istropolitany, odpustková listina pre Dóm sv. Martina</vt:lpstr>
      <vt:lpstr>Cirkevné: Kremnický kódex V, cyrilometodské ofícium Adest dies gloriosa</vt:lpstr>
      <vt:lpstr>Cirkevné: testament J. Selepčéniho, návrh barokového oltára pre kláštor v Jasove</vt:lpstr>
      <vt:lpstr>Hodnoverné miesta: protokol</vt:lpstr>
      <vt:lpstr>Hodnoverné miesta: chirograf</vt:lpstr>
      <vt:lpstr>Školy: matrika študentov Kráľovskej právnickej akadémie v Bratislave</vt:lpstr>
      <vt:lpstr>Osobné fondy: D. Jurkovič, sv. Hostýn, vlastná vila Žabovřesky</vt:lpstr>
      <vt:lpstr>Osobné fondy: M. R. Štefánik, francúzsky pas, návrh skladacej fajky</vt:lpstr>
      <vt:lpstr>Osobné fondy: trofej pre víťaza šachového turnaja</vt:lpstr>
      <vt:lpstr>Zbierky: súkromné šľachtické pečatidlo</vt:lpstr>
      <vt:lpstr>Zbierky: plán korunovačného kopca v Bratislave</vt:lpstr>
      <vt:lpstr>Knižnica Bratislavskej kapituly: inkunábula</vt:lpstr>
      <vt:lpstr>Knižnica Bratislavskej kapituly: Bratislavský antifonár</vt:lpstr>
      <vt:lpstr>Knižnica Bratislavskej kapituly: Bratislavský antifonár</vt:lpstr>
      <vt:lpstr>Glóbus hviezdnej oblohy W. J. Bleaua</vt:lpstr>
      <vt:lpstr>Glóbus hviezdnej oblohy W. J. Bleaua</vt:lpstr>
      <vt:lpstr>Oddelenie ochrany archívnych dokumentov</vt:lpstr>
      <vt:lpstr>Ďakujem za pozornosť.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Slovenský národný archív</dc:title>
  <dc:creator>Erika Javošová</dc:creator>
  <cp:lastModifiedBy>Erika Javošová</cp:lastModifiedBy>
  <cp:revision>46</cp:revision>
  <dcterms:created xsi:type="dcterms:W3CDTF">2016-09-21T07:28:00Z</dcterms:created>
  <dcterms:modified xsi:type="dcterms:W3CDTF">2016-09-26T09:18:31Z</dcterms:modified>
  <cp:contentStatus/>
</cp:coreProperties>
</file>