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88" r:id="rId3"/>
    <p:sldId id="278" r:id="rId4"/>
    <p:sldId id="259" r:id="rId5"/>
    <p:sldId id="277" r:id="rId6"/>
    <p:sldId id="265" r:id="rId7"/>
    <p:sldId id="257" r:id="rId8"/>
    <p:sldId id="272" r:id="rId9"/>
    <p:sldId id="289" r:id="rId10"/>
    <p:sldId id="274" r:id="rId11"/>
    <p:sldId id="267" r:id="rId12"/>
    <p:sldId id="285" r:id="rId13"/>
    <p:sldId id="281" r:id="rId14"/>
    <p:sldId id="269" r:id="rId15"/>
    <p:sldId id="282" r:id="rId16"/>
    <p:sldId id="283" r:id="rId17"/>
    <p:sldId id="284" r:id="rId18"/>
    <p:sldId id="286" r:id="rId19"/>
    <p:sldId id="290" r:id="rId20"/>
    <p:sldId id="273" r:id="rId21"/>
    <p:sldId id="276" r:id="rId22"/>
    <p:sldId id="270" r:id="rId23"/>
    <p:sldId id="271" r:id="rId24"/>
    <p:sldId id="275" r:id="rId25"/>
    <p:sldId id="279" r:id="rId26"/>
    <p:sldId id="287" r:id="rId27"/>
    <p:sldId id="280" r:id="rId28"/>
    <p:sldId id="266" r:id="rId29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6" autoAdjust="0"/>
    <p:restoredTop sz="94660"/>
  </p:normalViewPr>
  <p:slideViewPr>
    <p:cSldViewPr>
      <p:cViewPr varScale="1">
        <p:scale>
          <a:sx n="87" d="100"/>
          <a:sy n="87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87C4E7-183C-4A54-B9D3-30C01E64BCD4}" type="datetimeFigureOut">
              <a:rPr lang="sk-SK" smtClean="0"/>
              <a:t>18.10.2016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DEE001-AB2B-4C1D-8AFD-770674359DE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Jurajovi Jánošíkovi ...</a:t>
            </a:r>
            <a:endParaRPr lang="sk-SK" dirty="0"/>
          </a:p>
        </p:txBody>
      </p:sp>
      <p:pic>
        <p:nvPicPr>
          <p:cNvPr id="3074" name="Picture 2" descr="G:\Juraj Jánošík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24337"/>
            <a:ext cx="381642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Bytčiansky zámok</a:t>
            </a:r>
            <a:endParaRPr lang="sk-SK" dirty="0"/>
          </a:p>
        </p:txBody>
      </p:sp>
      <p:pic>
        <p:nvPicPr>
          <p:cNvPr id="10242" name="Picture 2" descr="G:\JJ\bytciansky_kastiel_1426669426_byt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7" y="1412776"/>
            <a:ext cx="7259961" cy="48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0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Dobrovoľná výpoveď </a:t>
            </a:r>
            <a:br>
              <a:rPr lang="sk-SK" dirty="0" smtClean="0"/>
            </a:br>
            <a:r>
              <a:rPr lang="sk-SK" dirty="0" smtClean="0"/>
              <a:t>Tomáša </a:t>
            </a:r>
            <a:r>
              <a:rPr lang="sk-SK" dirty="0" err="1" smtClean="0"/>
              <a:t>Uhorčíka</a:t>
            </a:r>
            <a:endParaRPr lang="sk-SK" dirty="0"/>
          </a:p>
        </p:txBody>
      </p:sp>
      <p:pic>
        <p:nvPicPr>
          <p:cNvPr id="5124" name="Picture 4" descr="G:\Juraj Jánošík\Jánošík\dobrovoľná výpoveď T.Uhorčí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2" t="-24616" r="31865" b="24616"/>
          <a:stretch/>
        </p:blipFill>
        <p:spPr bwMode="auto">
          <a:xfrm>
            <a:off x="2771800" y="-171400"/>
            <a:ext cx="3960440" cy="65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Niekdajšia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Uhorčíkova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zbojnícka družina bola pri Jánošíkovom vstupe prevažne družinou 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hornokysučanov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.  Jej členmi boli  napríklad Pavol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Bernatík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z Novej Dediny –  Novej Bystrice,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Vrabel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a 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Huncaga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inak tiež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Turjak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obaja  zo Staškova,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Kovalovský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z Rakovej a Kubo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Chlastjakov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z Oščadnice. Ďalej tu pôsobili istý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Bagar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a 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Gáborčik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Gavlov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Vavrek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z Poľska, Kováčik z Moravy a 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Ondráš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z Dlhého Poľa. Počas Jánošíkovho vedenia, z družiny niekoľko zbojníkov odišlo a niekoľkí zas do nej vstúpili. Z Jánošíkovej výpovede sa dozvedáme, že k družine sa počas jeho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hajmanstva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  pridali napríklad istý Plavčík z 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Dunajova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, Pavol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Gašparec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, alebo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Mlynarčík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z 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Radoviesky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(Radôstka), bratia Šutkovi z Krásna nad Kysucou,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Ondráš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z Dlhej nad Kysucou, ako aj viacero zbojníkov z Moravy a Poľska.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G:\JJ\opas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158417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sk-SK" dirty="0"/>
              <a:t>Pri súde Jánošík vypovedal o sebe veľmi málo. O to väčší význam majú výpovede jeho druha Tomáša </a:t>
            </a:r>
            <a:r>
              <a:rPr lang="sk-SK" dirty="0" err="1"/>
              <a:t>Uhorčíka</a:t>
            </a:r>
            <a:r>
              <a:rPr lang="sk-SK" dirty="0"/>
              <a:t>, s ktorým sa zoznámil na zámku v Bytči. Približujú nielen Jánošíkov ľudský profil, ale odhaľujú aj hlbší zmysel jeho činnosti v období, keď na ľud doľahla všeobecná apatia po porážke </a:t>
            </a:r>
            <a:r>
              <a:rPr lang="sk-SK" dirty="0" err="1"/>
              <a:t>rákociovského</a:t>
            </a:r>
            <a:r>
              <a:rPr lang="sk-SK" dirty="0"/>
              <a:t> povstania. Jánošík inšpirovaný povstalcami ako Adam </a:t>
            </a:r>
            <a:r>
              <a:rPr lang="sk-SK" dirty="0" err="1"/>
              <a:t>Javorek</a:t>
            </a:r>
            <a:r>
              <a:rPr lang="sk-SK" dirty="0"/>
              <a:t>, Martin </a:t>
            </a:r>
            <a:r>
              <a:rPr lang="sk-SK" dirty="0" err="1"/>
              <a:t>Maselník</a:t>
            </a:r>
            <a:r>
              <a:rPr lang="sk-SK" dirty="0"/>
              <a:t> či Tomáš </a:t>
            </a:r>
            <a:r>
              <a:rPr lang="sk-SK" dirty="0" err="1"/>
              <a:t>Vinkler</a:t>
            </a:r>
            <a:r>
              <a:rPr lang="sk-SK" dirty="0"/>
              <a:t>,  tajne pripravoval výzbroj a výstroj pre väčší vojenský oddiel. Súkno na odev približne pre tristo mužov bolo ukryté na </a:t>
            </a:r>
            <a:r>
              <a:rPr lang="sk-SK" dirty="0" err="1"/>
              <a:t>domanižskom</a:t>
            </a:r>
            <a:r>
              <a:rPr lang="sk-SK" dirty="0"/>
              <a:t> salaši, zbrane vo Vrbinách blízko Terchovej. Jánošíkova družina napádala  menšie oddiely cisárskeho vojska a podarilo sa jej  ukoristiť aj zbrane.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3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algn="ctr"/>
            <a:r>
              <a:rPr lang="sk-SK" dirty="0" err="1" smtClean="0"/>
              <a:t>Výpovedˇ</a:t>
            </a:r>
            <a:r>
              <a:rPr lang="sk-SK" dirty="0" smtClean="0"/>
              <a:t> Juraja Jánošíka</a:t>
            </a:r>
            <a:endParaRPr lang="sk-SK" dirty="0"/>
          </a:p>
        </p:txBody>
      </p:sp>
      <p:pic>
        <p:nvPicPr>
          <p:cNvPr id="7171" name="Picture 3" descr="G:\Juraj Jánošík\Jánošík\Výpoveď J.Jánoší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6" t="-47660" r="34130" b="25950"/>
          <a:stretch/>
        </p:blipFill>
        <p:spPr bwMode="auto">
          <a:xfrm>
            <a:off x="1619672" y="-2259632"/>
            <a:ext cx="5796000" cy="89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28"/>
          <a:stretch/>
        </p:blipFill>
        <p:spPr bwMode="auto">
          <a:xfrm>
            <a:off x="1763688" y="2420888"/>
            <a:ext cx="17131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V </a:t>
            </a:r>
            <a:r>
              <a:rPr lang="sk-SK" dirty="0" err="1"/>
              <a:t>Gemeri-Malohonte</a:t>
            </a:r>
            <a:r>
              <a:rPr lang="sk-SK" dirty="0"/>
              <a:t> zostalo aj po </a:t>
            </a:r>
            <a:r>
              <a:rPr lang="sk-SK" dirty="0" err="1"/>
              <a:t>Satmárskom</a:t>
            </a:r>
            <a:r>
              <a:rPr lang="sk-SK" dirty="0"/>
              <a:t> mieri pomerne dosť povstalcov. Proti nim ako túlajúcim sa zbojníkom, podnikala cisárska brachiálna moc rozličné akcie. Pri jednej z nich 26. októbra 1712 uväznili aj </a:t>
            </a:r>
            <a:r>
              <a:rPr lang="sk-SK" dirty="0" err="1"/>
              <a:t>Uhorčíka</a:t>
            </a:r>
            <a:r>
              <a:rPr lang="sk-SK" dirty="0"/>
              <a:t> a Jánošíka (azda aj omylom) v </a:t>
            </a:r>
            <a:r>
              <a:rPr lang="sk-SK" dirty="0" err="1"/>
              <a:t>Hrachovskom</a:t>
            </a:r>
            <a:r>
              <a:rPr lang="sk-SK" dirty="0"/>
              <a:t> kaštieli. Obaja väzni tam strávili iba niekoľko dní. Na slobodu sa dostali zásluhou podžupana </a:t>
            </a:r>
            <a:r>
              <a:rPr lang="sk-SK" dirty="0" err="1"/>
              <a:t>Lániho</a:t>
            </a:r>
            <a:r>
              <a:rPr lang="sk-SK" dirty="0"/>
              <a:t>, prívrženca Františka Rákociho II.  Ako poďakovanie mu darovali líščie kožušiny a oštiepky.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01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Jánošíkom priznaných deliktov, zväčša prepadov, bolo dvanásť. Medzi Važcom a Štrbou hôrni chlapci obrali kupcov o víno. Dvakrát družina prepadla duchovných (raz farára, po druhýkrát farárku) plaviacich sa na plti po Váhu. Tiež dva razy ozbíjali žilinského mešťana Jána Šipoša. Prvý raz ho vystriehli len v dvojici s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Uhorčíkom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. Vzali mu súkno, ktoré predali, utŕžili obaja po sedemnásť </a:t>
            </a:r>
            <a:r>
              <a:rPr lang="sk-SK" sz="2400" smtClean="0">
                <a:latin typeface="Times New Roman" pitchFamily="18" charset="0"/>
                <a:cs typeface="Times New Roman" pitchFamily="18" charset="0"/>
              </a:rPr>
              <a:t>zlatých. O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sedem mesiacov neskôr v máji 1712 vzali zbojníci Šipošovi honosný pás a štyri zlaté.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Obe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akcie sa uskutočnili pod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Strečnom.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Barón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Révai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prišiel o pušky a o šabľu v striebornej pošve.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Ozbíjali aj zemanov Radvanského a Zmeškala. Pánovi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Skalkovi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z trenčianskej stolice zobrali zlaté prstene.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19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Bezprostredným podnetom prenasledovania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Jánošíkovej družiny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sa stal prepad vdovy po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cisárskom oficierovi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Schardonovi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Schardonka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). Zbojníci, ktorých na jej cestu upozornil istý valach, ju ozbíjali pri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Garajovom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potoku medzi Východnou a Važcom.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G:\JJ\pok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93" y="4149080"/>
            <a:ext cx="43924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Bohatým bral a chudobným dával?</a:t>
            </a:r>
            <a:endParaRPr lang="sk-SK" dirty="0"/>
          </a:p>
        </p:txBody>
      </p:sp>
      <p:pic>
        <p:nvPicPr>
          <p:cNvPr id="7170" name="Picture 2" descr="G:\JJ\mušk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6" y="1628800"/>
            <a:ext cx="87484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Začiatok procesu v Liptovskom Mikuláši 16. marec 1713</a:t>
            </a:r>
            <a:endParaRPr lang="sk-SK" dirty="0"/>
          </a:p>
        </p:txBody>
      </p:sp>
      <p:pic>
        <p:nvPicPr>
          <p:cNvPr id="9218" name="Picture 2" descr="G:\JJ\Jánošík2\New Scan-20130313133349-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08448"/>
            <a:ext cx="69088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sk-SK" dirty="0"/>
              <a:t> </a:t>
            </a:r>
          </a:p>
          <a:p>
            <a:pPr algn="just"/>
            <a:r>
              <a:rPr lang="sk-SK" dirty="0">
                <a:latin typeface="Times New Roman" pitchFamily="18" charset="0"/>
                <a:cs typeface="Times New Roman" pitchFamily="18" charset="0"/>
              </a:rPr>
              <a:t>Prvé zmienky o slovenskom zbojníctve pochádzajú z 11. storočia. Spomínajú sa v legende o svätom Svoradovi a Benediktovi. Potom sa o nich hovorí v Zoborskej listine z 12. storočia a v Listine bardejovskej z 15. storočia, v ktorej obyvatelia mesta žiadajú prepustenie štyroch zbojníkov z mestského väzenia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 N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Slovensku zbíjali stovky hôrnych chlapcov a mnohí dlhšie ako Jánošík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Zbojník – hrdina - legenda?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96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Rozsudok nad Jánošíkom</a:t>
            </a:r>
            <a:endParaRPr lang="sk-SK" dirty="0"/>
          </a:p>
        </p:txBody>
      </p:sp>
      <p:pic>
        <p:nvPicPr>
          <p:cNvPr id="12290" name="Picture 2" descr="G:\Juraj Jánošík\&amp;jánošík rozsu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79" y="1628800"/>
            <a:ext cx="662473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Poprava  17. marca 1713 </a:t>
            </a:r>
            <a:endParaRPr lang="sk-SK" dirty="0"/>
          </a:p>
        </p:txBody>
      </p:sp>
      <p:pic>
        <p:nvPicPr>
          <p:cNvPr id="14338" name="Picture 2" descr="G:\Juraj Jánošík\159340786_833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5192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Rozsudok nad </a:t>
            </a:r>
            <a:r>
              <a:rPr lang="sk-SK" dirty="0" err="1" smtClean="0"/>
              <a:t>Uhorčíkom</a:t>
            </a:r>
            <a:endParaRPr lang="sk-SK" dirty="0"/>
          </a:p>
        </p:txBody>
      </p:sp>
      <p:pic>
        <p:nvPicPr>
          <p:cNvPr id="10246" name="Picture 6" descr="G:\Juraj Jánošík\Jánošík\Rozsudok nad T.Uhorčí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984776" cy="47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Lámanie v kolese</a:t>
            </a:r>
            <a:endParaRPr lang="sk-SK" dirty="0"/>
          </a:p>
        </p:txBody>
      </p:sp>
      <p:pic>
        <p:nvPicPr>
          <p:cNvPr id="11266" name="Picture 2" descr="G:\Juraj Jánošík\2400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5527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Prvý Jánošík vo filme</a:t>
            </a:r>
            <a:endParaRPr lang="sk-SK" dirty="0"/>
          </a:p>
        </p:txBody>
      </p:sp>
      <p:pic>
        <p:nvPicPr>
          <p:cNvPr id="13314" name="Picture 2" descr="G:\Juraj Jánošík\nemý 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66" y="1844824"/>
            <a:ext cx="54006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Janko </a:t>
            </a:r>
            <a:r>
              <a:rPr lang="sk-SK" dirty="0" err="1" smtClean="0"/>
              <a:t>Alexy</a:t>
            </a:r>
            <a:r>
              <a:rPr lang="sk-SK" dirty="0" smtClean="0"/>
              <a:t> – vitráž v PKO v Bratislave</a:t>
            </a:r>
            <a:endParaRPr lang="sk-SK" dirty="0"/>
          </a:p>
        </p:txBody>
      </p:sp>
      <p:pic>
        <p:nvPicPr>
          <p:cNvPr id="15362" name="Picture 2" descr="G:\Juraj Jánošík\800px-Bratislava_PKO_Janos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64" y="1484784"/>
            <a:ext cx="43204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Ľudová slovesnosť, povesti, piesne</a:t>
            </a:r>
            <a:endParaRPr lang="sk-SK" dirty="0"/>
          </a:p>
        </p:txBody>
      </p:sp>
      <p:pic>
        <p:nvPicPr>
          <p:cNvPr id="8194" name="Picture 2" descr="G:\JJ\zbojnicke-povest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405415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JJ\zbojnicke-povesti-a-janos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090738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Jánošík nadchnutý ideálmi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rákociovského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povstania sa zúčastnil na veľkom zápase proti Habsburgovcom. Práve preto bol stelesnením túžob ľudu po slobode, sociálnej spravodlivosti a lepšom živote. Tento odboj proti feudálnemu poriadku ho vyčlenil z radov obyčajných zbojníkov, ktorých sa v tom čase po krajine potulovalo mnoho</a:t>
            </a:r>
            <a:r>
              <a:rPr lang="sk-SK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G:\JJ\valaš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50418"/>
            <a:ext cx="3744416" cy="17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</a:t>
            </a:r>
          </a:p>
          <a:p>
            <a:pPr marL="0" indent="0" algn="ctr">
              <a:buNone/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PhDr. Jana </a:t>
            </a:r>
            <a:r>
              <a:rPr lang="sk-SK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Kurucárová</a:t>
            </a:r>
            <a:endParaRPr lang="sk-SK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október 2016</a:t>
            </a:r>
            <a:endParaRPr lang="sk-SK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34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Juraj Jánošík, syn Martina Jánošíka, poddaného z Terchovej a  jeho manželky Anny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Cesnekovej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Pokrstili ho 25. januára 1688 vo varínskom kostole, kam Terchová v tom čase patrila</a:t>
            </a:r>
          </a:p>
          <a:p>
            <a:pPr algn="just"/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Terchová ako poddanská obec prináležala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strečnianskemu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panstvu, ktorého centrum v tom čase bolo v kaštieli v Tepličke nad Váhom</a:t>
            </a:r>
          </a:p>
          <a:p>
            <a:pPr algn="just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Majiteľmi panstva boli L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őwenburgovci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54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467952"/>
          </a:xfrm>
        </p:spPr>
        <p:txBody>
          <a:bodyPr>
            <a:normAutofit/>
          </a:bodyPr>
          <a:lstStyle/>
          <a:p>
            <a:pPr algn="just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Zápis o krste v januári 1688</a:t>
            </a:r>
            <a:endParaRPr lang="sk-SK" dirty="0"/>
          </a:p>
        </p:txBody>
      </p:sp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733933"/>
              </p:ext>
            </p:extLst>
          </p:nvPr>
        </p:nvGraphicFramePr>
        <p:xfrm>
          <a:off x="1475656" y="1268760"/>
          <a:ext cx="6768000" cy="48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3" imgW="8019774" imgH="5667130" progId="AcroExch.Document.DC">
                  <p:embed/>
                </p:oleObj>
              </mc:Choice>
              <mc:Fallback>
                <p:oleObj name="Acrobat Document" r:id="rId3" imgW="8019774" imgH="566713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1000" contrast="1000"/>
                      </a:blip>
                      <a:stretch>
                        <a:fillRect/>
                      </a:stretch>
                    </p:blipFill>
                    <p:spPr>
                      <a:xfrm>
                        <a:off x="1475656" y="1268760"/>
                        <a:ext cx="6768000" cy="48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6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sk-SK" dirty="0" smtClean="0"/>
              <a:t>Ťažké postavenie poddaných,</a:t>
            </a:r>
          </a:p>
          <a:p>
            <a:pPr marL="109728" indent="0">
              <a:buNone/>
            </a:pPr>
            <a:r>
              <a:rPr lang="sk-SK" dirty="0" smtClean="0"/>
              <a:t>dvojitý útlak zo strany zemepánov</a:t>
            </a:r>
          </a:p>
          <a:p>
            <a:pPr marL="109728" indent="0">
              <a:buNone/>
            </a:pPr>
            <a:r>
              <a:rPr lang="sk-SK" dirty="0" smtClean="0"/>
              <a:t> i panovníka</a:t>
            </a:r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Absolutistická politika Leopolda I.</a:t>
            </a:r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Viedenský dvor chcel v Uhorsku </a:t>
            </a:r>
          </a:p>
          <a:p>
            <a:pPr marL="109728" indent="0">
              <a:buNone/>
            </a:pPr>
            <a:r>
              <a:rPr lang="sk-SK" dirty="0" smtClean="0"/>
              <a:t>vládnuť prostredníctvom strachu</a:t>
            </a:r>
          </a:p>
          <a:p>
            <a:pPr marL="109728" indent="0">
              <a:buNone/>
            </a:pPr>
            <a:r>
              <a:rPr lang="sk-SK" dirty="0" smtClean="0"/>
              <a:t> a teroru</a:t>
            </a:r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Uhorská šľachta postupne strácala svoje pozície</a:t>
            </a:r>
          </a:p>
          <a:p>
            <a:pPr marL="109728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Situácia v krajine</a:t>
            </a:r>
            <a:endParaRPr lang="sk-SK" dirty="0"/>
          </a:p>
        </p:txBody>
      </p:sp>
      <p:pic>
        <p:nvPicPr>
          <p:cNvPr id="9218" name="Picture 2" descr="G:\JJ\230px-Kaiser-Leopo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3042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František II. Rákoci </a:t>
            </a:r>
            <a:endParaRPr lang="sk-SK" dirty="0"/>
          </a:p>
        </p:txBody>
      </p:sp>
      <p:pic>
        <p:nvPicPr>
          <p:cNvPr id="1026" name="Picture 2" descr="G:\Juraj Jánošík\II._Rákóczi_Ferenc_Mányo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0324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Zástava povstalcov „Za slobodu“</a:t>
            </a:r>
            <a:endParaRPr lang="sk-SK" dirty="0"/>
          </a:p>
        </p:txBody>
      </p:sp>
      <p:pic>
        <p:nvPicPr>
          <p:cNvPr id="2050" name="Picture 2" descr="G:\Juraj Jánošík\KZ3Qv7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0549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. augusta 1708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bola najväčšia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(a najvýznamnejšia) ozbrojená konfrontácia medzi kurucmi Františka II. Rákociho s cisárskym vojskom generála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Siegberta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Heistera</a:t>
            </a:r>
            <a:r>
              <a:rPr lang="sk-SK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Bitka  pri Trenčíne (Hámroch)</a:t>
            </a:r>
            <a:endParaRPr lang="sk-SK" dirty="0"/>
          </a:p>
        </p:txBody>
      </p:sp>
      <p:pic>
        <p:nvPicPr>
          <p:cNvPr id="5122" name="Picture 2" descr="G:\JJ\boj-pesiak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184576" cy="1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Bitka pri Hámroch v zásadnej miere prispela k rýchlemu úpadku kuruckého hnutia, ktorý zavŕšila kapitulácia na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Majténskom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poli pri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Satmári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(dnes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Mare v Rumunsku) v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roku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1711.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Pravdivý posol z Uhorska – výsledok bitky – nehoda</a:t>
            </a:r>
            <a:endParaRPr lang="sk-SK" dirty="0"/>
          </a:p>
        </p:txBody>
      </p:sp>
      <p:pic>
        <p:nvPicPr>
          <p:cNvPr id="6146" name="Picture 2" descr="G:\JJ\titulok-novi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30963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Kompozitné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825</TotalTime>
  <Words>454</Words>
  <Application>Microsoft Office PowerPoint</Application>
  <PresentationFormat>Prezentácia na obrazovke (4:3)</PresentationFormat>
  <Paragraphs>72</Paragraphs>
  <Slides>28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0" baseType="lpstr">
      <vt:lpstr>Hala</vt:lpstr>
      <vt:lpstr>Acrobat Document</vt:lpstr>
      <vt:lpstr>O Jurajovi Jánošíkovi ...</vt:lpstr>
      <vt:lpstr>Zbojník – hrdina - legenda?</vt:lpstr>
      <vt:lpstr>Prezentácia programu PowerPoint</vt:lpstr>
      <vt:lpstr>Zápis o krste v januári 1688</vt:lpstr>
      <vt:lpstr>Situácia v krajine</vt:lpstr>
      <vt:lpstr>František II. Rákoci </vt:lpstr>
      <vt:lpstr>Zástava povstalcov „Za slobodu“</vt:lpstr>
      <vt:lpstr>Bitka  pri Trenčíne (Hámroch)</vt:lpstr>
      <vt:lpstr>Pravdivý posol z Uhorska – výsledok bitky – nehoda</vt:lpstr>
      <vt:lpstr>Bytčiansky zámok</vt:lpstr>
      <vt:lpstr> Dobrovoľná výpoveď  Tomáša Uhorčíka</vt:lpstr>
      <vt:lpstr>Prezentácia programu PowerPoint</vt:lpstr>
      <vt:lpstr>Prezentácia programu PowerPoint</vt:lpstr>
      <vt:lpstr>Výpovedˇ Juraja Jánošíka</vt:lpstr>
      <vt:lpstr>Prezentácia programu PowerPoint</vt:lpstr>
      <vt:lpstr>Prezentácia programu PowerPoint</vt:lpstr>
      <vt:lpstr>Prezentácia programu PowerPoint</vt:lpstr>
      <vt:lpstr>Bohatým bral a chudobným dával?</vt:lpstr>
      <vt:lpstr>Začiatok procesu v Liptovskom Mikuláši 16. marec 1713</vt:lpstr>
      <vt:lpstr>Rozsudok nad Jánošíkom</vt:lpstr>
      <vt:lpstr>Poprava  17. marca 1713 </vt:lpstr>
      <vt:lpstr>Rozsudok nad Uhorčíkom</vt:lpstr>
      <vt:lpstr>Lámanie v kolese</vt:lpstr>
      <vt:lpstr>Prvý Jánošík vo filme</vt:lpstr>
      <vt:lpstr>Janko Alexy – vitráž v PKO v Bratislave</vt:lpstr>
      <vt:lpstr>Ľudová slovesnosť, povesti, piesne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kurucarova_nj</dc:creator>
  <cp:lastModifiedBy>kurucarova_j</cp:lastModifiedBy>
  <cp:revision>55</cp:revision>
  <dcterms:created xsi:type="dcterms:W3CDTF">2016-01-07T08:49:33Z</dcterms:created>
  <dcterms:modified xsi:type="dcterms:W3CDTF">2016-10-18T20:58:31Z</dcterms:modified>
</cp:coreProperties>
</file>