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79" r:id="rId4"/>
    <p:sldId id="300" r:id="rId5"/>
    <p:sldId id="303" r:id="rId6"/>
    <p:sldId id="260" r:id="rId7"/>
    <p:sldId id="261" r:id="rId8"/>
    <p:sldId id="291" r:id="rId9"/>
    <p:sldId id="292" r:id="rId10"/>
    <p:sldId id="262" r:id="rId11"/>
    <p:sldId id="293" r:id="rId12"/>
    <p:sldId id="294" r:id="rId13"/>
    <p:sldId id="295" r:id="rId14"/>
    <p:sldId id="296" r:id="rId15"/>
    <p:sldId id="297" r:id="rId16"/>
    <p:sldId id="266" r:id="rId17"/>
    <p:sldId id="263" r:id="rId18"/>
    <p:sldId id="264" r:id="rId19"/>
    <p:sldId id="265" r:id="rId20"/>
    <p:sldId id="290" r:id="rId21"/>
    <p:sldId id="304" r:id="rId22"/>
    <p:sldId id="302" r:id="rId23"/>
    <p:sldId id="271" r:id="rId24"/>
    <p:sldId id="289" r:id="rId25"/>
    <p:sldId id="267" r:id="rId26"/>
    <p:sldId id="281" r:id="rId27"/>
    <p:sldId id="280" r:id="rId28"/>
    <p:sldId id="268" r:id="rId29"/>
    <p:sldId id="278" r:id="rId30"/>
    <p:sldId id="276" r:id="rId31"/>
    <p:sldId id="269" r:id="rId32"/>
    <p:sldId id="288" r:id="rId33"/>
    <p:sldId id="270" r:id="rId34"/>
    <p:sldId id="272" r:id="rId35"/>
    <p:sldId id="273" r:id="rId36"/>
    <p:sldId id="301" r:id="rId37"/>
    <p:sldId id="277" r:id="rId38"/>
    <p:sldId id="284" r:id="rId39"/>
    <p:sldId id="285" r:id="rId40"/>
    <p:sldId id="287" r:id="rId41"/>
    <p:sldId id="286" r:id="rId42"/>
    <p:sldId id="275" r:id="rId43"/>
    <p:sldId id="283" r:id="rId44"/>
    <p:sldId id="298" r:id="rId45"/>
    <p:sldId id="299" r:id="rId46"/>
    <p:sldId id="305" r:id="rId47"/>
    <p:sldId id="258" r:id="rId4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94660"/>
  </p:normalViewPr>
  <p:slideViewPr>
    <p:cSldViewPr>
      <p:cViewPr varScale="1">
        <p:scale>
          <a:sx n="80" d="100"/>
          <a:sy n="80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22B2A2-B9D0-4B53-B024-6DE04C22CD47}" type="datetimeFigureOut">
              <a:rPr lang="sk-SK" smtClean="0"/>
              <a:t>13.12.2016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9BE1A7-8E38-4AFF-92AF-ED23187D2A2F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3699804"/>
            <a:ext cx="3960440" cy="2393492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Slovenské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archivnictví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sk-S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přednášek</a:t>
            </a:r>
            <a:endParaRPr lang="sk-SK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Masarykova univerzita, Filozofická fakulta</a:t>
            </a: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Brno, 13.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Mgr.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Robert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Gregor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Maretta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2794244"/>
          </a:xfrm>
        </p:spPr>
        <p:txBody>
          <a:bodyPr anchor="ctr"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Archívnictvo 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Katolíckej cirkvi 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Slovensku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04010"/>
            <a:ext cx="1746124" cy="1746124"/>
          </a:xfrm>
          <a:prstGeom prst="rect">
            <a:avLst/>
          </a:prstGeom>
          <a:effectLst>
            <a:glow rad="63500">
              <a:schemeClr val="bg2">
                <a:alpha val="40000"/>
              </a:schemeClr>
            </a:glow>
            <a:outerShdw blurRad="508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0982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právne postavenie Katolíckej cirkvi v SR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308/1991 Zb. o slobode náboženskej viery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postavení cirkví a náboženských spoločností v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218/1949 Zb. o hospodárskom zabezpečení cirkví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náboženských spoločností štátom v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Reštitučný zákon č. 282/1993 Z. z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zmiernení niektorých majetkových krívd spôsobených cirkvám a náboženským spoločnostiam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Reštitučný zákon č. 161/2005 Z. z. o navrátení vlastníctva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nehnuteľným veciam cirkvám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náboženským spoločnostiam a prechode vlastníctva k niektorým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nehnuteľnostiam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Štátna legislatíva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7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archívna legislatíva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395/2002 o archívoch a registratúrach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doplnení niektorých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zákonov v znení neskorších predpisov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(posledná novela č. 266/2015 Z. z.)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MV SR č. 628/2002 Z. z., ktorou sa vykonávajú niektoré ustanovenia zákona o archívoch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registratúrach a o doplnení niektorých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zákonov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znení neskorších predpisov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(posledná novela č. 92/2013 Z. z.)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Výnos MV SR č. 525/2011 Z. z. o štandardoch pre elektronické informačné systémy na správu registratúry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Štátna legislatíva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7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ostatná legislatíva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122/2013 Z. z. o ochrane osobných údajov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431/2002 Z. z. o účtovníctve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222/2004 Z. z. o dani z pridanej hodnoty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576/2004 Z. z. o zdravotnej starostlivosti, službách súvisiacich s poskytovaním zdravotnej starostlivosti a o zmene a doplnení niektorých zákonov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50/1976 Z. z. o územnom plánovaní a stavebnom poriadku (stavebný zákon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513/1991 Zb. Obchodný zákonník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40/1964 Zb. Občiansky zákonník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Štátna legislatíva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3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sústavy archívov v SR patria do skupiny súkromných archívov právnických osôb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zriaďovateľa akéhokoľvek (teda aj súkromného) archívu: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požiadať MV SR o súhlas so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zriadením/zrušením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archívu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zabezpečiť odborné personálne obsadenie archívu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oznámiť MV SR ukončenie pracovného pomeru zodpovedných osôb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umiestniť archív vo vyhovujúcich podmienkach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ponúknuť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SR archívne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archívy z pohľadu štátu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7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archívu: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vykonávať predarchívnu starostlivosť a preberať archívne dokumenty od pôvodcu alebo vlastníka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evidovať archívne dokumenty, ktoré prebral, udržiavať evidenciu v súlade so skutočným stavom a oznamovať zmeny v evidencii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ochraňovať archívne dokumenty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sprístupňovať archívne dokumenty vrátane vypracúvania archívnych pomôcok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vydať bádateľský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poriadok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archívy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pohľadu štátu</a:t>
            </a:r>
          </a:p>
        </p:txBody>
      </p:sp>
    </p:spTree>
    <p:extLst>
      <p:ext uri="{BB962C8B-B14F-4D97-AF65-F5344CB8AC3E}">
        <p14:creationId xmlns:p14="http://schemas.microsoft.com/office/powerpoint/2010/main" val="10831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archívu: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umožňovať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výkon štátneho odborného dozoru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umožňovať prístup k archívnym dokumentom, archívnym pomôckam a k evidencii archívnych dokumentov, ktoré prebral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vypracúvať program vyhotovovania konzervačných kópií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programe informovať Slovenský národný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zabezpečovať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zasielať jedno vyhotovenie konzervačnej kópie najvýznamnejších archívnych dokumentov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archívy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pohľadu štátu</a:t>
            </a:r>
          </a:p>
        </p:txBody>
      </p:sp>
    </p:spTree>
    <p:extLst>
      <p:ext uri="{BB962C8B-B14F-4D97-AF65-F5344CB8AC3E}">
        <p14:creationId xmlns:p14="http://schemas.microsoft.com/office/powerpoint/2010/main" val="28376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Štátny inšpektorát archívov a knižníc na Slovensku (1919 – 1951)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Chaloupecký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 1939), Branislav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Varsík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Štátny inšpektor rímskokatolíckych archívov a knižníc na Slovensku (1939 – 1944)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Vojtech Bucko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Slovenská archívna komisia (1951 – 1954)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Slovenská archívna správa (1954 – 1975)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vnútra (1976 – dodnes)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archívna správa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archívnictva (a spisovej služby)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archívov a registratúr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Dozor nad cirkevnými archívmi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3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archív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(Nový) archív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Tajný archív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cirkevných inštitúcií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Protokolárne číslo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Registratúra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Registratúra s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obme-dzeným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prístupom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Archívne fondy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Číslo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registratúrneho denníka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Rozdielna terminológia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Archívna</a:t>
            </a:r>
          </a:p>
        </p:txBody>
      </p:sp>
    </p:spTree>
    <p:extLst>
      <p:ext uri="{BB962C8B-B14F-4D97-AF65-F5344CB8AC3E}">
        <p14:creationId xmlns:p14="http://schemas.microsoft.com/office/powerpoint/2010/main" val="2730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Diecézne archívy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Farské archívy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Rehoľné archívy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generalátne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provinciolátne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komunitné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Špecializované cirkevné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 Spolku sv. Vojtecha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Štruktúra cirkevných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7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územiu Slovenska aj archívy mimo tohto územia: Primaciálny archív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Otrihome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Arcibiskupský archív </a:t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Jágri, Biskupské archívy v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Mukačeve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najstarší na území SR a zároveň najdlhšie fungujúci (od stredoveku) – Biskupský archív v Nitre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najstaršie originálne archívne dokumenty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zoborské listiny (z roku 1111 a 1113)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pokusy o spracovanie do konca 18. storočia (biskupské archívy)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veľmi nepriaznivý stav nastal v 20. storočí (poštátnenie, ničenie, bez dozoru)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cirkevných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Archívnictvo Katolíckej cirkvi na SK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Legislatíva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Dejiny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Súčasný stav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Vízie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61311"/>
            <a:ext cx="4112523" cy="4087970"/>
          </a:xfrm>
          <a:effectLst>
            <a:glow rad="101600">
              <a:schemeClr val="bg2">
                <a:alpha val="40000"/>
              </a:schemeClr>
            </a:glow>
          </a:effectLst>
        </p:spPr>
      </p:pic>
      <p:sp>
        <p:nvSpPr>
          <p:cNvPr id="3" name="BlokTextu 2"/>
          <p:cNvSpPr txBox="1"/>
          <p:nvPr/>
        </p:nvSpPr>
        <p:spPr>
          <a:xfrm>
            <a:off x="4355976" y="602680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Chronica</a:t>
            </a:r>
            <a:r>
              <a:rPr lang="sk-SK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picta</a:t>
            </a:r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stredoveký </a:t>
            </a:r>
            <a:r>
              <a:rPr lang="sk-SK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skriptor</a:t>
            </a:r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4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Trnavskej arcidiecézy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Nitrianskej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diecezy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rchív Banskobystrickej diecézy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rchív Rožňavskej diecézy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rchív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Spišskej diecézy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rchív Košickej arcidiecézy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rchív Prešovskej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archieparchie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ostatné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ordinariáty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zatiaľ len registratúry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Biskupské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vymedzenie z pohľadu kánonického práva: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súčasť každej diecéznej kúrie (biskupského úradu)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bezpečnom mieste a bezpečne uzamknutý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(ochrana archívnych fondov)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uchováva listiny, písomnosti a všetky dokumenty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týkajúce sa tak duchovných (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ako aj časných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záležitostí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diecézy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uložené s najväčšou starostlivosťou podľa istého poriadku (spracovanie a vyhotovenie archívnej pomôcky)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prístup k archívnym dokumentom na základe súhlasu biskupa alebo riaditeľa biskupského úradu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Biskupské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3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najdôležitejšia funkcia – diecézny biskup</a:t>
            </a:r>
          </a:p>
          <a:p>
            <a:pPr lvl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 hľadiska archívu a 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registratúry – riaditeľ biskupskej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kancelárie (</a:t>
            </a:r>
            <a:r>
              <a:rPr lang="sk-SK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cancellarius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starosti aj biskupský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súčasne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prvým notárom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biskupstva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prípade potreby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pomocník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vicekancelár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vicearchivár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niektorých diecéznych kúriách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samostatný archivár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archivarius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protocollista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19.-20. stor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konca 21. stor. už aj laici, dnes aj ženy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registratúru biskupskej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kancelárie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starosti notári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Personál biskupských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pokusy koncom 18. storočia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ostrihomského arcibiskupa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Baťániho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(1786)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rozdelenie písomností na historický archív (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Archivum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vetus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 1775) a registratúru (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Archivum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 1776)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Starý archív usporiadaný podľa arcibiskupov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archív usporiadaný do 8 (+ ďalších) manipulačných skupín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uplatnili sa len v Ostrihome, Nitre a Trnave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ostatné biskupstvá väčšinou len chronologicko-numerickým systémom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archívne spracovanie až v 20. stor. v štátnych archívoch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Spracúvanie v biskupských archívoch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8219256" cy="762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Diecézny archív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8219256" cy="391363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fond biskupského úradu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fondové oddelenie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cirkevný súd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fondové oddelenie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úrad / stolica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fond sídelnej /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kolegiátnej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kapituly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archívne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fondy správy cirkevných majetkov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osobné archívne fondy biskupov, kňazov a laikov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archívne zbierky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Typológia archívnych fondov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0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pPr lvl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počiatky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obdobia vzniku jednotlivých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farností – obdobie neorganizovaných farských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najdôležitejšie a najvzácnejšie dokumenty v sakristiách kostolov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vizitácie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fundačné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listiny)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ostatná agenda vo farskej kancelárii (registratúra)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najvýznamnejšia agenda – matričná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právne predpisy k vedeniu (Tridentský koncil, 1563)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Slovensku prvýkrát (Trnavská synoda, 1611)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Ostrihomský rituál (1625) – formuláre a typy matrík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prevažná väčšina matrík až z obdobia Márie Terézie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matriky do roku 1895 boli zoštátnené (1952)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Farské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4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Farský archív – RKFÚ sv. Martina Bratislava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Zástupný symbol obrázka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rozsyp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Triedenie na archívne fondy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Usporadúvanie archívnych dokumentov v rámci fondov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Spracovanie archívnych fondov – vrátane vyhotovenia archívnej pomôcky (inventára)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8219256" cy="762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Farský archív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8219256" cy="391363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fond farského úradu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(časť archívneho fondu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dekanátneho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úradu)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fond samosprávnej cirkevnej obce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(väčšinou v mestách)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archívne fondy náboženských spolkov a združení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osobné archívne fondy kňazov a laikov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archívne zbierky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Typológia archívnych fondov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8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sídelných /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kolegiátnych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kapitúl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Bratislava, Banská Bystrica, (Jáger), Košice, Nitra, (Ostrihom), Rožňava, Spiš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správu archívu mal na starosti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kanonik-kustód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prepozitúr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Spiš, Nové Mesto nad Váhom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panstiev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Panstvá ostrihomského arcibiskupa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Bratislava-Trnava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 majetkov Nitrianskeho biskupstva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Lesné úrady Nitrianskeho biskupstva a Nitrianskej kapituly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ostatnej cirkevnej správy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0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 medzi najstaršie archívy na Slovensku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(premonštráti, františkáni, dominikáni)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zachované archívy niektorých rehoľných provincií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(františkáni, piaristi)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najlepšie spracované sú archívy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premonštrátskych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konventov (aj ako hodnoverné miesta)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spracovanie väčšiny rehoľných archívov až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20. stor. v štátnych archívoch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dve obdobia rušenia kláštorov a reholí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obdobie Márie Terézie a Jozefa II. (18. storočie)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 komunizmu (1950) – obrovské archívne škody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Rehoľné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5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mal byť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osobitný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cirkevných archívov,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archívnych fondov a archívnych dokumentov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ktoré podľa poznatkov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archivistiky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organizujú, spravujú, sprístupňujú, ochraňujú a umožňujú využívať profesionálne pripravení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odborníci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súhrn zariadení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zabezpečujúcich pravidelnú správu archívnych dokumentov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súbor činností v cirkevných archívoch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(preberanie, evidovanie, ochrana, spracúvanie a sprístupňovanie archívnych dokumentov)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archívnictvo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6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kapitúl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rehoľných konventov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súkromné archívy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cirkevncých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inštitúcií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hodnoverných miest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svetské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verejnonotárske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regionálne „verejné“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Svetské archívy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7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vznikajú v 13. storočí pri sídelných, niektorých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kolegiátnych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kapitulách a rehoľných konventoch (benediktíni, premonštráti,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križovníci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právne úpravy uhorských panovníkov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(Ľudovít I., Žigmund Luxemburský...)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verejnonotársky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činnosť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1874 vznikom verejných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notariátov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regionálne archívy – s možnosťou depozitu (šľachta)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vypracované dobové archívne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elenchy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indexy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obsahujú – protokoly,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listiny a spisový materiál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takmer všetky sústredené do Slovenského národného archívu – nadregionálny charakter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Archívy hodnoverných miest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8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zariadenie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83568" y="617081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Vchod do archívu hodnoverného miesta Jasovského konventu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6" y="1524000"/>
            <a:ext cx="3421006" cy="4572000"/>
          </a:xfrm>
          <a:effectLst>
            <a:glow rad="101600">
              <a:schemeClr val="bg2">
                <a:alpha val="40000"/>
              </a:schemeClr>
            </a:glow>
          </a:effectLst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16" y="1524000"/>
            <a:ext cx="3421006" cy="4572000"/>
          </a:xfrm>
          <a:effectLst>
            <a:glow rad="101600">
              <a:schemeClr val="bg2">
                <a:alpha val="40000"/>
              </a:schemeClr>
            </a:glow>
          </a:effectLst>
        </p:spPr>
      </p:pic>
      <p:sp>
        <p:nvSpPr>
          <p:cNvPr id="9" name="BlokTextu 8"/>
          <p:cNvSpPr txBox="1"/>
          <p:nvPr/>
        </p:nvSpPr>
        <p:spPr>
          <a:xfrm>
            <a:off x="4932040" y="617211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Pôvodný </a:t>
            </a:r>
            <a:r>
              <a:rPr lang="sk-SK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mobiliár</a:t>
            </a:r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archívu hodnoverného miesta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8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významná inštitúcia národno-kultúrnej povahy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dve časti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vlastný (tzv. podnikový) archív</a:t>
            </a:r>
          </a:p>
          <a:p>
            <a:pPr lvl="2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spracoval H.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Radváni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(1989)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 najdôležitejšie dokumenty k spolku (od 1870)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(zbierkový) archív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 bohaté pramene k slovenským dejinám najmä 19.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20. storočia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zberateľskou činnosťou najmä Jána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Pöstényiho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 archívu spracovaná (Inventár literárnych pamiatok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uložných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Archíve SSV, 1984) knižničným princípom (zmiešanie viacerých fondov a zbierok)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 Spolku sv. Vojtecha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1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bádanie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umožnenie prístupu na základe svetského práva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obmedzenia na základe kánonického práva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spracovanosť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archívnych fondov veľmi malá, chýbajú archívne pomôcky (moderné)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propagácia archívneho kultúrneho dedičstva Katolíckej cirkvi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vydávanie publikácií (propagačných i odborných)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organizovanie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výstav, konferencií a iných podujatí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vedecko-výskumná činnosť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oblasti cirkevnej archivistiky,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PVH, cirkevných dejín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Využívanie cirkevných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3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súhrn odborných činností, ktorých cieľom je dopĺňanie cirkevného archívneho kultúrneho dedičstva o nové prírastky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vykonávať by ju mali v oblasti príslušnej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jurisdikcie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diecézne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provinciálne (združený rehoľných archív)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špecializované cirkevné archívy (Archív SSV)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Predarchívna činnosť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 pôvodcov cirkevných registratúr</a:t>
            </a: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schvaľovanie smerníc pre správu registratúry (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registratúrne poriadky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plány)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schvaľovanie návrhov na vyradenie</a:t>
            </a: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kontroly a prieskumy správy registratúry u pôvodcov</a:t>
            </a: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usmerňovanie pôvodcov cirkevných registratúr (konzultácie, školenia)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Predarchívna činnosť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Inštitúcie rôznych druhov a stupňov svetskej cirkevnej správy s celoslovenskou pôsobnosťou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Konferencia biskupov Slovenska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generálny sekretariát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a komisie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tlačová kancelária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Gréckokatolíckej metropolitnej cirkvi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iuris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Slovensku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sekretariát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komisie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Pôvodcovia cirkevných registratúr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4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Inštitúcie rôznych druhov a stupňov svetskej cirkevnej správy regionálneho charakteru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biskupské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úrady (12)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súdy I. a II. inštancie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školské úrady (diecézne)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dekanátne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úrady)</a:t>
            </a:r>
          </a:p>
          <a:p>
            <a:pPr lvl="2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školské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úrady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dekanátne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úrady (cca 1570)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Pôvodcovia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cirkevných registratúr</a:t>
            </a:r>
          </a:p>
        </p:txBody>
      </p:sp>
    </p:spTree>
    <p:extLst>
      <p:ext uri="{BB962C8B-B14F-4D97-AF65-F5344CB8AC3E}">
        <p14:creationId xmlns:p14="http://schemas.microsoft.com/office/powerpoint/2010/main" val="35658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Inštitúcie najvyššieho stupňa rehoľnej cirkevnej správy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generaláty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mužských reholí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Kongregácia bratov tešiteľov z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Getseman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generaláty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ženských reholí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Kongregácia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Dcér sv. Františka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Assiského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Kongregácia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Milosrdných sestier sv. Vincenta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Satmárky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Kongregácia sestier dominikánok blahoslavenej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Imeldy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Kongregácia sestier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premonštrátok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Rehoľa svätej Alžbety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Pôvodcovia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cirkevných registratúr</a:t>
            </a:r>
          </a:p>
        </p:txBody>
      </p:sp>
    </p:spTree>
    <p:extLst>
      <p:ext uri="{BB962C8B-B14F-4D97-AF65-F5344CB8AC3E}">
        <p14:creationId xmlns:p14="http://schemas.microsoft.com/office/powerpoint/2010/main" val="16855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sú archívne fondy a archívne dokumenty cirkevných inštitúcií a osôb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cieľom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spoznávanie a sprístupňovanie týchto archívnych fondov a archívnych dokumentov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metódou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mal byť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provenienčný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princíp</a:t>
            </a:r>
          </a:p>
          <a:p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súčasťou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sú archívna teória a prax, archívna informatika, archívna technika, archívna ekonómia, archívne právo, archívne dejiny, organizácia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správa cirkevných archívov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Cirkevná archivistika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Inštitúcie rehoľnej cirkevnej správy s celoslovenskou pôsobnosťou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Konferencia vyšších rehoľných predstavených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Konferencia vyšších predstavených ženských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rehôľ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Slovensku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Provincioláty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jednotlivých reholí</a:t>
            </a:r>
          </a:p>
          <a:p>
            <a:pPr lvl="2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cirkevné školské úrady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(rehoľné)</a:t>
            </a:r>
          </a:p>
          <a:p>
            <a:pPr lvl="1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Inštitúcie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nižšieho stupňa rehoľnej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cirkevnej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jednotlivé rehoľné domy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Pôvodcovia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cirkevných registratúr</a:t>
            </a:r>
          </a:p>
        </p:txBody>
      </p:sp>
    </p:spTree>
    <p:extLst>
      <p:ext uri="{BB962C8B-B14F-4D97-AF65-F5344CB8AC3E}">
        <p14:creationId xmlns:p14="http://schemas.microsoft.com/office/powerpoint/2010/main" val="1738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Inštitúcie zriadené Katolíckou cirkvou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charita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Slovenská katolícka charita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diecézne charity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Katolícka univerzita v Ružomberku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Katolícke pedagogické a katechetické centrum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Katolícke biblické dielo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rozhlas a televízia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Rádio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Lumen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Lux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Pôvodcovia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cirkevných registratúr</a:t>
            </a:r>
          </a:p>
        </p:txBody>
      </p:sp>
    </p:spTree>
    <p:extLst>
      <p:ext uri="{BB962C8B-B14F-4D97-AF65-F5344CB8AC3E}">
        <p14:creationId xmlns:p14="http://schemas.microsoft.com/office/powerpoint/2010/main" val="3890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materiálno-technické zabezpečenie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umiestnenie v nevyhovujúcich priestoroch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personálne zabezpečenie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neznalosť cirkevnej legislatívy (kánonickej i svetskej)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neznalosť kancelárskej praxe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neznalosť v oblasti archívnej teórie a praxe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vytváranie nesprávnych archívnych fondov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nesprávne spracúvanie archívnych fondov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neexistujúca osveta v oblasti cirkevného archívnictva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nezáujem o archívne kultúrne dedičstvo Cirkvi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ničenie celých archívov cirkevných inštitúcií</a:t>
            </a:r>
          </a:p>
          <a:p>
            <a:pPr lvl="2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strata archívnych dokumentov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cirkevného archívnictva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4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Nesprávna kancelárska prax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413760" cy="4834128"/>
          </a:xfrm>
        </p:spPr>
      </p:pic>
      <p:sp>
        <p:nvSpPr>
          <p:cNvPr id="6" name="Zástupný symbol text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Nesprávny hlavičkový papier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Chýbajúce číslo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registratúrneho denníka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Nesprávna pečiatka</a:t>
            </a:r>
          </a:p>
        </p:txBody>
      </p:sp>
    </p:spTree>
    <p:extLst>
      <p:ext uri="{BB962C8B-B14F-4D97-AF65-F5344CB8AC3E}">
        <p14:creationId xmlns:p14="http://schemas.microsoft.com/office/powerpoint/2010/main" val="20892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Vytvorenie komisie pri KBS pre cirkevné archívy alebo vedeckej archívnej rady pri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KBS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hlavného metodického centra archívov Katolíckej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cirkvi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Vybudovanie diecéznych archívov ako skutočných cirkevných archívov pre daný región, ktoré by reálne najskôr dokázali zabezpečiť sústreďovanie, spracúvanie, ochranu a sprístupňovanie cirkevných archívnych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fondov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(Vybudovanie združených cirkevných archívov)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Vízie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6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Personálne obsadenie cirkevných archívov ľuďmi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archívnym vzdelaním, zmýšľaním a cítením, ktorý by postupne uvádzali archívnu teóriu do praxe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Združenie všetkých cirkevných archivárov do odbornej archívnej spoločnosti (napr. v rámci sekcie SSA, prípadne samostatnej stavovskej spoločnosti)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Zlepšenie spolupráce medzi svetskými a cirkevnými archivármi, medzi MV SR a cirkevnými predstaviteľmi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Uskutočňovanie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prednášok z cirkevného archívnictva pre poslucháčov teológie, kňazov a členov / -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rehoľných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spoločností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Vízie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Úsmevné z dejín úradovania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6" y="1524000"/>
            <a:ext cx="3246686" cy="4572000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82" y="1524000"/>
            <a:ext cx="3144474" cy="4572000"/>
          </a:xfrm>
        </p:spPr>
      </p:pic>
      <p:sp>
        <p:nvSpPr>
          <p:cNvPr id="9" name="BlokTextu 8"/>
          <p:cNvSpPr txBox="1"/>
          <p:nvPr/>
        </p:nvSpPr>
        <p:spPr>
          <a:xfrm>
            <a:off x="899592" y="6139724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Slovenský národný archív, fond Slovenský úrad pre veci cirkevné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3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707904" y="3699804"/>
            <a:ext cx="4032448" cy="2249476"/>
          </a:xfrm>
        </p:spPr>
        <p:txBody>
          <a:bodyPr/>
          <a:lstStyle/>
          <a:p>
            <a:pPr algn="r">
              <a:defRPr/>
            </a:pPr>
            <a:r>
              <a:rPr lang="sk-SK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</a:t>
            </a:r>
            <a:r>
              <a:rPr lang="sk-SK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r>
              <a:rPr lang="sk-SK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Gregor </a:t>
            </a:r>
            <a:r>
              <a:rPr lang="sk-SK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Maretta</a:t>
            </a: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Univerzita Komenského v Bratislave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Filozofická fakulta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Gondova č. 2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814 99 Bratislava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tel.: </a:t>
            </a:r>
            <a:r>
              <a:rPr lang="sk-SK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+421/ 2 </a:t>
            </a: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59 33 94 33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 </a:t>
            </a:r>
            <a:r>
              <a:rPr lang="sk-SK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robert.maretta@uniba.sk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1746124" cy="1800000"/>
          </a:xfrm>
          <a:prstGeom prst="rect">
            <a:avLst/>
          </a:prstGeom>
          <a:effectLst>
            <a:glow rad="63500">
              <a:schemeClr val="bg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20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archívne kategórie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archívna zbierka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archívny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proveniencia</a:t>
            </a:r>
          </a:p>
          <a:p>
            <a:pPr lvl="1"/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Cirkevná archivistika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1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Kánonické právo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Cirkevná legislatíva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Svetské právo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10504"/>
            <a:ext cx="2343548" cy="3782792"/>
          </a:xfrm>
          <a:effectLst>
            <a:glow rad="101600">
              <a:schemeClr val="bg2">
                <a:alpha val="40000"/>
              </a:schemeClr>
            </a:glow>
          </a:effectLst>
        </p:spPr>
      </p:pic>
      <p:pic>
        <p:nvPicPr>
          <p:cNvPr id="3" name="Zástupný symbol obsahu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2670907" cy="3776965"/>
          </a:xfrm>
          <a:effectLst>
            <a:glow rad="101600">
              <a:schemeClr val="bg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34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Zbierky kánonického práva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iuris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(platný do 1917)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iuris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(1917)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iuris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(1983)</a:t>
            </a:r>
          </a:p>
          <a:p>
            <a:pPr lvl="1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ecclesiarum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orientalium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(1990)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 cirkevných koncilov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všeobecných (ekumenických) koncilov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provinciálnych a diecéznych synod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Predpisy rôznych stupňov cirkevnej správy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úradov Rímskej kúrie,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generalátov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reholí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biskupských úradov,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provinciolátov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reholí...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Normy kánonického práva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7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 1983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biskupské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482, 486-488)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tajný archív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489-490)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ostatné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491)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farské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535)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eparchiálne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252, 256-258)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tajný archív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259-260)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ostatné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261)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farské archívy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296)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Normy kánonického práva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CCEO 1990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právne postavenie Katolíckej cirkvi v SR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Základná zmluva medzi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Slovenskou republikou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Svätou stolicou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(publikovaná pod č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326/2001 Z. z.)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Zmluva medzi Slovenskou republikou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Svätou stolicou o duchovne službe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ozbrojených silách 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zboroch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publikovaná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č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648/2002 Z. z.)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Zmluva medzi Slovenskou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republikou 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Svätou stolicou o katolíckej výchove 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vzdelávaní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(publikovaná pod č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394/2004 Z. z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Štátna legislatíva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7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2079</TotalTime>
  <Words>1698</Words>
  <Application>Microsoft Office PowerPoint</Application>
  <PresentationFormat>Prezentácia na obrazovke (4:3)</PresentationFormat>
  <Paragraphs>385</Paragraphs>
  <Slides>47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48" baseType="lpstr">
      <vt:lpstr>Papier</vt:lpstr>
      <vt:lpstr>Archívnictvo  Katolíckej cirkvi  na Slovensku</vt:lpstr>
      <vt:lpstr>Archívnictvo Katolíckej cirkvi na SK</vt:lpstr>
      <vt:lpstr>Cirkevné archívnictvo</vt:lpstr>
      <vt:lpstr>Cirkevná archivistika</vt:lpstr>
      <vt:lpstr>Cirkevná archivistika</vt:lpstr>
      <vt:lpstr>Cirkevná legislatíva</vt:lpstr>
      <vt:lpstr>Normy kánonického práva</vt:lpstr>
      <vt:lpstr>Normy kánonického práva</vt:lpstr>
      <vt:lpstr>Štátna legislatíva</vt:lpstr>
      <vt:lpstr>Štátna legislatíva</vt:lpstr>
      <vt:lpstr>Štátna legislatíva</vt:lpstr>
      <vt:lpstr>Štátna legislatíva</vt:lpstr>
      <vt:lpstr>Cirkevné archívy z pohľadu štátu</vt:lpstr>
      <vt:lpstr>Cirkevné archívy z pohľadu štátu</vt:lpstr>
      <vt:lpstr>Cirkevné archívy z pohľadu štátu</vt:lpstr>
      <vt:lpstr>Dozor nad cirkevnými archívmi</vt:lpstr>
      <vt:lpstr>Rozdielna terminológia</vt:lpstr>
      <vt:lpstr>Štruktúra cirkevných archívov</vt:lpstr>
      <vt:lpstr>Vývoj cirkevných archívov</vt:lpstr>
      <vt:lpstr>Biskupské archívy</vt:lpstr>
      <vt:lpstr>Biskupské archívy</vt:lpstr>
      <vt:lpstr>Personál biskupských archívov</vt:lpstr>
      <vt:lpstr>Spracúvanie v biskupských archívoch</vt:lpstr>
      <vt:lpstr>Typológia archívnych fondov</vt:lpstr>
      <vt:lpstr>Farské archívy</vt:lpstr>
      <vt:lpstr>Farský archív – RKFÚ sv. Martina Bratislava</vt:lpstr>
      <vt:lpstr>Typológia archívnych fondov</vt:lpstr>
      <vt:lpstr>Archívy ostatnej cirkevnej správy</vt:lpstr>
      <vt:lpstr>Rehoľné archívy</vt:lpstr>
      <vt:lpstr>Cirkevné versus štátne</vt:lpstr>
      <vt:lpstr>Archívy hodnoverných miest</vt:lpstr>
      <vt:lpstr>Historické zariadenie archívov</vt:lpstr>
      <vt:lpstr>Archív Spolku sv. Vojtecha</vt:lpstr>
      <vt:lpstr>Využívanie cirkevných archívov</vt:lpstr>
      <vt:lpstr>Predarchívna činnosť</vt:lpstr>
      <vt:lpstr>Predarchívna činnosť</vt:lpstr>
      <vt:lpstr>Pôvodcovia cirkevných registratúr</vt:lpstr>
      <vt:lpstr>Pôvodcovia cirkevných registratúr</vt:lpstr>
      <vt:lpstr>Pôvodcovia cirkevných registratúr</vt:lpstr>
      <vt:lpstr>Pôvodcovia cirkevných registratúr</vt:lpstr>
      <vt:lpstr>Pôvodcovia cirkevných registratúr</vt:lpstr>
      <vt:lpstr>Problémy cirkevného archívnictva</vt:lpstr>
      <vt:lpstr>Nesprávna kancelárska prax</vt:lpstr>
      <vt:lpstr>Vízie</vt:lpstr>
      <vt:lpstr>Vízie</vt:lpstr>
      <vt:lpstr>Úsmevné z dejín úradovania</vt:lpstr>
      <vt:lpstr>Ďakujem za pozornosť</vt:lpstr>
    </vt:vector>
  </TitlesOfParts>
  <Company>Uniba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Robert Maretta</dc:creator>
  <cp:lastModifiedBy>Bobo</cp:lastModifiedBy>
  <cp:revision>107</cp:revision>
  <dcterms:created xsi:type="dcterms:W3CDTF">2016-11-07T15:17:46Z</dcterms:created>
  <dcterms:modified xsi:type="dcterms:W3CDTF">2016-12-13T07:29:33Z</dcterms:modified>
</cp:coreProperties>
</file>