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4"/>
  </p:notesMasterIdLst>
  <p:handoutMasterIdLst>
    <p:handoutMasterId r:id="rId45"/>
  </p:handoutMasterIdLst>
  <p:sldIdLst>
    <p:sldId id="256" r:id="rId2"/>
    <p:sldId id="283" r:id="rId3"/>
    <p:sldId id="284" r:id="rId4"/>
    <p:sldId id="307" r:id="rId5"/>
    <p:sldId id="262" r:id="rId6"/>
    <p:sldId id="266" r:id="rId7"/>
    <p:sldId id="265" r:id="rId8"/>
    <p:sldId id="306" r:id="rId9"/>
    <p:sldId id="264" r:id="rId10"/>
    <p:sldId id="263" r:id="rId11"/>
    <p:sldId id="257" r:id="rId12"/>
    <p:sldId id="261" r:id="rId13"/>
    <p:sldId id="267" r:id="rId14"/>
    <p:sldId id="273" r:id="rId15"/>
    <p:sldId id="285" r:id="rId16"/>
    <p:sldId id="274" r:id="rId17"/>
    <p:sldId id="275" r:id="rId18"/>
    <p:sldId id="276" r:id="rId19"/>
    <p:sldId id="277" r:id="rId20"/>
    <p:sldId id="278" r:id="rId21"/>
    <p:sldId id="279" r:id="rId22"/>
    <p:sldId id="280" r:id="rId23"/>
    <p:sldId id="281" r:id="rId24"/>
    <p:sldId id="282" r:id="rId25"/>
    <p:sldId id="286" r:id="rId26"/>
    <p:sldId id="258" r:id="rId27"/>
    <p:sldId id="260" r:id="rId28"/>
    <p:sldId id="259" r:id="rId29"/>
    <p:sldId id="268" r:id="rId30"/>
    <p:sldId id="308" r:id="rId31"/>
    <p:sldId id="272" r:id="rId32"/>
    <p:sldId id="271" r:id="rId33"/>
    <p:sldId id="270" r:id="rId34"/>
    <p:sldId id="269" r:id="rId35"/>
    <p:sldId id="287" r:id="rId36"/>
    <p:sldId id="288" r:id="rId37"/>
    <p:sldId id="289" r:id="rId38"/>
    <p:sldId id="290" r:id="rId39"/>
    <p:sldId id="291" r:id="rId40"/>
    <p:sldId id="292" r:id="rId41"/>
    <p:sldId id="293" r:id="rId42"/>
    <p:sldId id="294" r:id="rId43"/>
  </p:sldIdLst>
  <p:sldSz cx="9144000" cy="6858000" type="screen4x3"/>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5737" autoAdjust="0"/>
  </p:normalViewPr>
  <p:slideViewPr>
    <p:cSldViewPr>
      <p:cViewPr>
        <p:scale>
          <a:sx n="68" d="100"/>
          <a:sy n="68" d="100"/>
        </p:scale>
        <p:origin x="-1434" y="-13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3D0B997-3723-4F2F-9951-F20F37A97727}" type="datetimeFigureOut">
              <a:rPr lang="et-EE" smtClean="0"/>
              <a:pPr/>
              <a:t>20.09.2016</a:t>
            </a:fld>
            <a:endParaRPr lang="et-E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t-E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1DB873B-AD21-4D99-BF3A-DCD7D092DDB0}" type="slidenum">
              <a:rPr lang="et-EE" smtClean="0"/>
              <a:pPr/>
              <a:t>‹#›</a:t>
            </a:fld>
            <a:endParaRPr lang="et-EE"/>
          </a:p>
        </p:txBody>
      </p:sp>
    </p:spTree>
    <p:extLst>
      <p:ext uri="{BB962C8B-B14F-4D97-AF65-F5344CB8AC3E}">
        <p14:creationId xmlns:p14="http://schemas.microsoft.com/office/powerpoint/2010/main" xmlns="" val="1350715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14A5BA-B406-47BC-8CD8-605BA0C427D5}" type="datetimeFigureOut">
              <a:rPr lang="et-EE" smtClean="0"/>
              <a:pPr/>
              <a:t>20.09.2016</a:t>
            </a:fld>
            <a:endParaRPr lang="et-E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322C17-AD57-4E33-AC2D-2016DA53B1E6}" type="slidenum">
              <a:rPr lang="et-EE" smtClean="0"/>
              <a:pPr/>
              <a:t>‹#›</a:t>
            </a:fld>
            <a:endParaRPr lang="et-EE"/>
          </a:p>
        </p:txBody>
      </p:sp>
    </p:spTree>
    <p:extLst>
      <p:ext uri="{BB962C8B-B14F-4D97-AF65-F5344CB8AC3E}">
        <p14:creationId xmlns:p14="http://schemas.microsoft.com/office/powerpoint/2010/main" xmlns="" val="3242587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B8AF780-00E9-45C1-B1E0-CF00CC6681DE}" type="datetimeFigureOut">
              <a:rPr lang="et-EE" smtClean="0"/>
              <a:pPr/>
              <a:t>20.09.2016</a:t>
            </a:fld>
            <a:endParaRPr lang="et-EE"/>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t-EE"/>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67B6152-991F-4DD6-BA23-733AF8B5E116}" type="slidenum">
              <a:rPr lang="et-EE" smtClean="0"/>
              <a:pPr/>
              <a:t>‹#›</a:t>
            </a:fld>
            <a:endParaRPr lang="et-E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B8AF780-00E9-45C1-B1E0-CF00CC6681DE}" type="datetimeFigureOut">
              <a:rPr lang="et-EE" smtClean="0"/>
              <a:pPr/>
              <a:t>20.09.2016</a:t>
            </a:fld>
            <a:endParaRPr lang="et-EE"/>
          </a:p>
        </p:txBody>
      </p:sp>
      <p:sp>
        <p:nvSpPr>
          <p:cNvPr id="5" name="Footer Placeholder 4"/>
          <p:cNvSpPr>
            <a:spLocks noGrp="1"/>
          </p:cNvSpPr>
          <p:nvPr>
            <p:ph type="ftr" sz="quarter" idx="11"/>
          </p:nvPr>
        </p:nvSpPr>
        <p:spPr/>
        <p:txBody>
          <a:bodyPr/>
          <a:lstStyle>
            <a:extLst/>
          </a:lstStyle>
          <a:p>
            <a:endParaRPr lang="et-EE"/>
          </a:p>
        </p:txBody>
      </p:sp>
      <p:sp>
        <p:nvSpPr>
          <p:cNvPr id="6" name="Slide Number Placeholder 5"/>
          <p:cNvSpPr>
            <a:spLocks noGrp="1"/>
          </p:cNvSpPr>
          <p:nvPr>
            <p:ph type="sldNum" sz="quarter" idx="12"/>
          </p:nvPr>
        </p:nvSpPr>
        <p:spPr/>
        <p:txBody>
          <a:bodyPr/>
          <a:lstStyle>
            <a:extLst/>
          </a:lstStyle>
          <a:p>
            <a:fld id="{467B6152-991F-4DD6-BA23-733AF8B5E116}" type="slidenum">
              <a:rPr lang="et-EE" smtClean="0"/>
              <a:pPr/>
              <a:t>‹#›</a:t>
            </a:fld>
            <a:endParaRPr lang="et-E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B8AF780-00E9-45C1-B1E0-CF00CC6681DE}" type="datetimeFigureOut">
              <a:rPr lang="et-EE" smtClean="0"/>
              <a:pPr/>
              <a:t>20.09.2016</a:t>
            </a:fld>
            <a:endParaRPr lang="et-EE"/>
          </a:p>
        </p:txBody>
      </p:sp>
      <p:sp>
        <p:nvSpPr>
          <p:cNvPr id="5" name="Footer Placeholder 4"/>
          <p:cNvSpPr>
            <a:spLocks noGrp="1"/>
          </p:cNvSpPr>
          <p:nvPr>
            <p:ph type="ftr" sz="quarter" idx="11"/>
          </p:nvPr>
        </p:nvSpPr>
        <p:spPr/>
        <p:txBody>
          <a:bodyPr/>
          <a:lstStyle>
            <a:extLst/>
          </a:lstStyle>
          <a:p>
            <a:endParaRPr lang="et-EE"/>
          </a:p>
        </p:txBody>
      </p:sp>
      <p:sp>
        <p:nvSpPr>
          <p:cNvPr id="6" name="Slide Number Placeholder 5"/>
          <p:cNvSpPr>
            <a:spLocks noGrp="1"/>
          </p:cNvSpPr>
          <p:nvPr>
            <p:ph type="sldNum" sz="quarter" idx="12"/>
          </p:nvPr>
        </p:nvSpPr>
        <p:spPr/>
        <p:txBody>
          <a:bodyPr/>
          <a:lstStyle>
            <a:extLst/>
          </a:lstStyle>
          <a:p>
            <a:fld id="{467B6152-991F-4DD6-BA23-733AF8B5E116}" type="slidenum">
              <a:rPr lang="et-EE" smtClean="0"/>
              <a:pPr/>
              <a:t>‹#›</a:t>
            </a:fld>
            <a:endParaRPr lang="et-E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B8AF780-00E9-45C1-B1E0-CF00CC6681DE}" type="datetimeFigureOut">
              <a:rPr lang="et-EE" smtClean="0"/>
              <a:pPr/>
              <a:t>20.09.2016</a:t>
            </a:fld>
            <a:endParaRPr lang="et-EE"/>
          </a:p>
        </p:txBody>
      </p:sp>
      <p:sp>
        <p:nvSpPr>
          <p:cNvPr id="5" name="Footer Placeholder 4"/>
          <p:cNvSpPr>
            <a:spLocks noGrp="1"/>
          </p:cNvSpPr>
          <p:nvPr>
            <p:ph type="ftr" sz="quarter" idx="11"/>
          </p:nvPr>
        </p:nvSpPr>
        <p:spPr/>
        <p:txBody>
          <a:bodyPr/>
          <a:lstStyle>
            <a:extLst/>
          </a:lstStyle>
          <a:p>
            <a:endParaRPr lang="et-EE"/>
          </a:p>
        </p:txBody>
      </p:sp>
      <p:sp>
        <p:nvSpPr>
          <p:cNvPr id="6" name="Slide Number Placeholder 5"/>
          <p:cNvSpPr>
            <a:spLocks noGrp="1"/>
          </p:cNvSpPr>
          <p:nvPr>
            <p:ph type="sldNum" sz="quarter" idx="12"/>
          </p:nvPr>
        </p:nvSpPr>
        <p:spPr/>
        <p:txBody>
          <a:bodyPr/>
          <a:lstStyle>
            <a:extLst/>
          </a:lstStyle>
          <a:p>
            <a:fld id="{467B6152-991F-4DD6-BA23-733AF8B5E116}" type="slidenum">
              <a:rPr lang="et-EE" smtClean="0"/>
              <a:pPr/>
              <a:t>‹#›</a:t>
            </a:fld>
            <a:endParaRPr lang="et-EE"/>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B8AF780-00E9-45C1-B1E0-CF00CC6681DE}" type="datetimeFigureOut">
              <a:rPr lang="et-EE" smtClean="0"/>
              <a:pPr/>
              <a:t>20.09.2016</a:t>
            </a:fld>
            <a:endParaRPr lang="et-EE"/>
          </a:p>
        </p:txBody>
      </p:sp>
      <p:sp>
        <p:nvSpPr>
          <p:cNvPr id="5" name="Footer Placeholder 4"/>
          <p:cNvSpPr>
            <a:spLocks noGrp="1"/>
          </p:cNvSpPr>
          <p:nvPr>
            <p:ph type="ftr" sz="quarter" idx="11"/>
          </p:nvPr>
        </p:nvSpPr>
        <p:spPr/>
        <p:txBody>
          <a:bodyPr/>
          <a:lstStyle>
            <a:extLst/>
          </a:lstStyle>
          <a:p>
            <a:endParaRPr lang="et-EE"/>
          </a:p>
        </p:txBody>
      </p:sp>
      <p:sp>
        <p:nvSpPr>
          <p:cNvPr id="6" name="Slide Number Placeholder 5"/>
          <p:cNvSpPr>
            <a:spLocks noGrp="1"/>
          </p:cNvSpPr>
          <p:nvPr>
            <p:ph type="sldNum" sz="quarter" idx="12"/>
          </p:nvPr>
        </p:nvSpPr>
        <p:spPr/>
        <p:txBody>
          <a:bodyPr/>
          <a:lstStyle>
            <a:extLst/>
          </a:lstStyle>
          <a:p>
            <a:fld id="{467B6152-991F-4DD6-BA23-733AF8B5E116}" type="slidenum">
              <a:rPr lang="et-EE" smtClean="0"/>
              <a:pPr/>
              <a:t>‹#›</a:t>
            </a:fld>
            <a:endParaRPr lang="et-EE"/>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B8AF780-00E9-45C1-B1E0-CF00CC6681DE}" type="datetimeFigureOut">
              <a:rPr lang="et-EE" smtClean="0"/>
              <a:pPr/>
              <a:t>20.09.2016</a:t>
            </a:fld>
            <a:endParaRPr lang="et-EE"/>
          </a:p>
        </p:txBody>
      </p:sp>
      <p:sp>
        <p:nvSpPr>
          <p:cNvPr id="6" name="Footer Placeholder 5"/>
          <p:cNvSpPr>
            <a:spLocks noGrp="1"/>
          </p:cNvSpPr>
          <p:nvPr>
            <p:ph type="ftr" sz="quarter" idx="11"/>
          </p:nvPr>
        </p:nvSpPr>
        <p:spPr/>
        <p:txBody>
          <a:bodyPr/>
          <a:lstStyle>
            <a:extLst/>
          </a:lstStyle>
          <a:p>
            <a:endParaRPr lang="et-EE"/>
          </a:p>
        </p:txBody>
      </p:sp>
      <p:sp>
        <p:nvSpPr>
          <p:cNvPr id="7" name="Slide Number Placeholder 6"/>
          <p:cNvSpPr>
            <a:spLocks noGrp="1"/>
          </p:cNvSpPr>
          <p:nvPr>
            <p:ph type="sldNum" sz="quarter" idx="12"/>
          </p:nvPr>
        </p:nvSpPr>
        <p:spPr/>
        <p:txBody>
          <a:bodyPr/>
          <a:lstStyle>
            <a:extLst/>
          </a:lstStyle>
          <a:p>
            <a:fld id="{467B6152-991F-4DD6-BA23-733AF8B5E116}" type="slidenum">
              <a:rPr lang="et-EE" smtClean="0"/>
              <a:pPr/>
              <a:t>‹#›</a:t>
            </a:fld>
            <a:endParaRPr lang="et-EE"/>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B8AF780-00E9-45C1-B1E0-CF00CC6681DE}" type="datetimeFigureOut">
              <a:rPr lang="et-EE" smtClean="0"/>
              <a:pPr/>
              <a:t>20.09.2016</a:t>
            </a:fld>
            <a:endParaRPr lang="et-EE"/>
          </a:p>
        </p:txBody>
      </p:sp>
      <p:sp>
        <p:nvSpPr>
          <p:cNvPr id="8" name="Footer Placeholder 7"/>
          <p:cNvSpPr>
            <a:spLocks noGrp="1"/>
          </p:cNvSpPr>
          <p:nvPr>
            <p:ph type="ftr" sz="quarter" idx="11"/>
          </p:nvPr>
        </p:nvSpPr>
        <p:spPr/>
        <p:txBody>
          <a:bodyPr/>
          <a:lstStyle>
            <a:extLst/>
          </a:lstStyle>
          <a:p>
            <a:endParaRPr lang="et-EE"/>
          </a:p>
        </p:txBody>
      </p:sp>
      <p:sp>
        <p:nvSpPr>
          <p:cNvPr id="9" name="Slide Number Placeholder 8"/>
          <p:cNvSpPr>
            <a:spLocks noGrp="1"/>
          </p:cNvSpPr>
          <p:nvPr>
            <p:ph type="sldNum" sz="quarter" idx="12"/>
          </p:nvPr>
        </p:nvSpPr>
        <p:spPr/>
        <p:txBody>
          <a:bodyPr/>
          <a:lstStyle>
            <a:extLst/>
          </a:lstStyle>
          <a:p>
            <a:fld id="{467B6152-991F-4DD6-BA23-733AF8B5E116}" type="slidenum">
              <a:rPr lang="et-EE" smtClean="0"/>
              <a:pPr/>
              <a:t>‹#›</a:t>
            </a:fld>
            <a:endParaRPr lang="et-EE"/>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B8AF780-00E9-45C1-B1E0-CF00CC6681DE}" type="datetimeFigureOut">
              <a:rPr lang="et-EE" smtClean="0"/>
              <a:pPr/>
              <a:t>20.09.2016</a:t>
            </a:fld>
            <a:endParaRPr lang="et-EE"/>
          </a:p>
        </p:txBody>
      </p:sp>
      <p:sp>
        <p:nvSpPr>
          <p:cNvPr id="4" name="Footer Placeholder 3"/>
          <p:cNvSpPr>
            <a:spLocks noGrp="1"/>
          </p:cNvSpPr>
          <p:nvPr>
            <p:ph type="ftr" sz="quarter" idx="11"/>
          </p:nvPr>
        </p:nvSpPr>
        <p:spPr/>
        <p:txBody>
          <a:bodyPr/>
          <a:lstStyle>
            <a:extLst/>
          </a:lstStyle>
          <a:p>
            <a:endParaRPr lang="et-EE"/>
          </a:p>
        </p:txBody>
      </p:sp>
      <p:sp>
        <p:nvSpPr>
          <p:cNvPr id="5" name="Slide Number Placeholder 4"/>
          <p:cNvSpPr>
            <a:spLocks noGrp="1"/>
          </p:cNvSpPr>
          <p:nvPr>
            <p:ph type="sldNum" sz="quarter" idx="12"/>
          </p:nvPr>
        </p:nvSpPr>
        <p:spPr/>
        <p:txBody>
          <a:bodyPr/>
          <a:lstStyle>
            <a:extLst/>
          </a:lstStyle>
          <a:p>
            <a:fld id="{467B6152-991F-4DD6-BA23-733AF8B5E116}" type="slidenum">
              <a:rPr lang="et-EE" smtClean="0"/>
              <a:pPr/>
              <a:t>‹#›</a:t>
            </a:fld>
            <a:endParaRPr lang="et-EE"/>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B8AF780-00E9-45C1-B1E0-CF00CC6681DE}" type="datetimeFigureOut">
              <a:rPr lang="et-EE" smtClean="0"/>
              <a:pPr/>
              <a:t>20.09.2016</a:t>
            </a:fld>
            <a:endParaRPr lang="et-EE"/>
          </a:p>
        </p:txBody>
      </p:sp>
      <p:sp>
        <p:nvSpPr>
          <p:cNvPr id="3" name="Footer Placeholder 2"/>
          <p:cNvSpPr>
            <a:spLocks noGrp="1"/>
          </p:cNvSpPr>
          <p:nvPr>
            <p:ph type="ftr" sz="quarter" idx="11"/>
          </p:nvPr>
        </p:nvSpPr>
        <p:spPr/>
        <p:txBody>
          <a:bodyPr/>
          <a:lstStyle>
            <a:extLst/>
          </a:lstStyle>
          <a:p>
            <a:endParaRPr lang="et-EE"/>
          </a:p>
        </p:txBody>
      </p:sp>
      <p:sp>
        <p:nvSpPr>
          <p:cNvPr id="4" name="Slide Number Placeholder 3"/>
          <p:cNvSpPr>
            <a:spLocks noGrp="1"/>
          </p:cNvSpPr>
          <p:nvPr>
            <p:ph type="sldNum" sz="quarter" idx="12"/>
          </p:nvPr>
        </p:nvSpPr>
        <p:spPr/>
        <p:txBody>
          <a:bodyPr/>
          <a:lstStyle>
            <a:extLst/>
          </a:lstStyle>
          <a:p>
            <a:fld id="{467B6152-991F-4DD6-BA23-733AF8B5E116}" type="slidenum">
              <a:rPr lang="et-EE" smtClean="0"/>
              <a:pPr/>
              <a:t>‹#›</a:t>
            </a:fld>
            <a:endParaRPr lang="et-E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B8AF780-00E9-45C1-B1E0-CF00CC6681DE}" type="datetimeFigureOut">
              <a:rPr lang="et-EE" smtClean="0"/>
              <a:pPr/>
              <a:t>20.09.2016</a:t>
            </a:fld>
            <a:endParaRPr lang="et-EE"/>
          </a:p>
        </p:txBody>
      </p:sp>
      <p:sp>
        <p:nvSpPr>
          <p:cNvPr id="6" name="Footer Placeholder 5"/>
          <p:cNvSpPr>
            <a:spLocks noGrp="1"/>
          </p:cNvSpPr>
          <p:nvPr>
            <p:ph type="ftr" sz="quarter" idx="11"/>
          </p:nvPr>
        </p:nvSpPr>
        <p:spPr/>
        <p:txBody>
          <a:bodyPr/>
          <a:lstStyle>
            <a:extLst/>
          </a:lstStyle>
          <a:p>
            <a:endParaRPr lang="et-EE"/>
          </a:p>
        </p:txBody>
      </p:sp>
      <p:sp>
        <p:nvSpPr>
          <p:cNvPr id="7" name="Slide Number Placeholder 6"/>
          <p:cNvSpPr>
            <a:spLocks noGrp="1"/>
          </p:cNvSpPr>
          <p:nvPr>
            <p:ph type="sldNum" sz="quarter" idx="12"/>
          </p:nvPr>
        </p:nvSpPr>
        <p:spPr/>
        <p:txBody>
          <a:bodyPr/>
          <a:lstStyle>
            <a:extLst/>
          </a:lstStyle>
          <a:p>
            <a:fld id="{467B6152-991F-4DD6-BA23-733AF8B5E116}" type="slidenum">
              <a:rPr lang="et-EE" smtClean="0"/>
              <a:pPr/>
              <a:t>‹#›</a:t>
            </a:fld>
            <a:endParaRPr lang="et-E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B8AF780-00E9-45C1-B1E0-CF00CC6681DE}" type="datetimeFigureOut">
              <a:rPr lang="et-EE" smtClean="0"/>
              <a:pPr/>
              <a:t>20.09.2016</a:t>
            </a:fld>
            <a:endParaRPr lang="et-EE"/>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t-EE"/>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67B6152-991F-4DD6-BA23-733AF8B5E116}" type="slidenum">
              <a:rPr lang="et-EE" smtClean="0"/>
              <a:pPr/>
              <a:t>‹#›</a:t>
            </a:fld>
            <a:endParaRPr lang="et-EE"/>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B8AF780-00E9-45C1-B1E0-CF00CC6681DE}" type="datetimeFigureOut">
              <a:rPr lang="et-EE" smtClean="0"/>
              <a:pPr/>
              <a:t>20.09.2016</a:t>
            </a:fld>
            <a:endParaRPr lang="et-EE"/>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t-EE"/>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67B6152-991F-4DD6-BA23-733AF8B5E116}" type="slidenum">
              <a:rPr lang="et-EE" smtClean="0"/>
              <a:pPr/>
              <a:t>‹#›</a:t>
            </a:fld>
            <a:endParaRPr lang="et-E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youtube.com/watch?v=-oW6eo_RMLA&amp;list=PLRDDwZ-WWeK6udsy_LWCa_cwhOUfqAtEo&amp;index=18"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youtube.com/watch?v=rEbr6zG-LZo"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kype.tom.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ow9zh0N-sQ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et.wikipedia.org/wiki/Pilt:Bachelor's_button,_Basket_flower,_Boutonniere_flower,_Cornflower_-_3.jpg"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youtube.com/watch?v=3VSQp0hNMaE"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cZ_XgOdVVe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548680"/>
            <a:ext cx="6840760" cy="2664295"/>
          </a:xfrm>
        </p:spPr>
        <p:txBody>
          <a:bodyPr>
            <a:normAutofit/>
          </a:bodyPr>
          <a:lstStyle/>
          <a:p>
            <a:pPr algn="ctr"/>
            <a:r>
              <a:rPr lang="et-EE" sz="8000" dirty="0" smtClean="0"/>
              <a:t>EESTI</a:t>
            </a:r>
            <a:br>
              <a:rPr lang="et-EE" sz="8000" dirty="0" smtClean="0"/>
            </a:br>
            <a:r>
              <a:rPr lang="et-EE" sz="8000" dirty="0" smtClean="0"/>
              <a:t>ESTONIA</a:t>
            </a:r>
            <a:endParaRPr lang="et-EE" sz="8000" dirty="0"/>
          </a:p>
        </p:txBody>
      </p:sp>
      <p:sp>
        <p:nvSpPr>
          <p:cNvPr id="3" name="Subtitle 2"/>
          <p:cNvSpPr>
            <a:spLocks noGrp="1"/>
          </p:cNvSpPr>
          <p:nvPr>
            <p:ph type="subTitle" idx="1"/>
          </p:nvPr>
        </p:nvSpPr>
        <p:spPr>
          <a:xfrm>
            <a:off x="685800" y="3140968"/>
            <a:ext cx="7772400" cy="2304256"/>
          </a:xfrm>
        </p:spPr>
        <p:txBody>
          <a:bodyPr>
            <a:normAutofit fontScale="92500" lnSpcReduction="10000"/>
          </a:bodyPr>
          <a:lstStyle/>
          <a:p>
            <a:pPr algn="ctr"/>
            <a:r>
              <a:rPr lang="et-EE" sz="2800" b="1" dirty="0" smtClean="0"/>
              <a:t>(Republic </a:t>
            </a:r>
            <a:r>
              <a:rPr lang="et-EE" sz="2800" b="1" dirty="0"/>
              <a:t>of Estonia</a:t>
            </a:r>
            <a:r>
              <a:rPr lang="et-EE" sz="2800" dirty="0"/>
              <a:t> </a:t>
            </a:r>
            <a:r>
              <a:rPr lang="et-EE" sz="2800" dirty="0" smtClean="0"/>
              <a:t>)</a:t>
            </a:r>
            <a:endParaRPr lang="et-EE" sz="4000" dirty="0" smtClean="0"/>
          </a:p>
          <a:p>
            <a:pPr algn="ctr"/>
            <a:r>
              <a:rPr lang="et-EE" sz="4000" dirty="0" smtClean="0"/>
              <a:t>and</a:t>
            </a:r>
          </a:p>
          <a:p>
            <a:pPr algn="ctr"/>
            <a:r>
              <a:rPr lang="et-EE" sz="4300" dirty="0"/>
              <a:t>e</a:t>
            </a:r>
            <a:r>
              <a:rPr lang="et-EE" sz="4300" dirty="0" smtClean="0"/>
              <a:t>esti keel</a:t>
            </a:r>
          </a:p>
          <a:p>
            <a:pPr algn="ctr"/>
            <a:r>
              <a:rPr lang="et-EE" sz="4300" dirty="0" smtClean="0"/>
              <a:t>Estonian language</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96136" y="0"/>
            <a:ext cx="3347864" cy="1916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634669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a:t>The Republic of Estonia is divided into </a:t>
            </a:r>
            <a:r>
              <a:rPr lang="en-US" sz="3200" dirty="0" err="1" smtClean="0"/>
              <a:t>fif</a:t>
            </a:r>
            <a:r>
              <a:rPr lang="et-EE" sz="3200" dirty="0" smtClean="0"/>
              <a:t>th</a:t>
            </a:r>
            <a:r>
              <a:rPr lang="en-US" sz="3200" dirty="0" smtClean="0"/>
              <a:t>teen counties</a:t>
            </a:r>
            <a:r>
              <a:rPr lang="et-EE" sz="3200" dirty="0" smtClean="0"/>
              <a:t>.</a:t>
            </a:r>
          </a:p>
          <a:p>
            <a:pPr marL="109728" indent="0">
              <a:buNone/>
            </a:pPr>
            <a:endParaRPr lang="et-EE" dirty="0"/>
          </a:p>
        </p:txBody>
      </p:sp>
      <p:sp>
        <p:nvSpPr>
          <p:cNvPr id="3" name="Title 2"/>
          <p:cNvSpPr>
            <a:spLocks noGrp="1"/>
          </p:cNvSpPr>
          <p:nvPr>
            <p:ph type="title"/>
          </p:nvPr>
        </p:nvSpPr>
        <p:spPr/>
        <p:txBody>
          <a:bodyPr>
            <a:noAutofit/>
          </a:bodyPr>
          <a:lstStyle/>
          <a:p>
            <a:r>
              <a:rPr lang="en-GB" sz="3200" dirty="0" smtClean="0"/>
              <a:t>Facts about Estonia</a:t>
            </a:r>
            <a:br>
              <a:rPr lang="en-GB" sz="3200" dirty="0" smtClean="0"/>
            </a:br>
            <a:r>
              <a:rPr lang="et-EE" sz="3200" dirty="0" smtClean="0">
                <a:effectLst/>
              </a:rPr>
              <a:t>Administrative divisions -haldusjaotus</a:t>
            </a:r>
            <a:endParaRPr lang="et-EE" sz="32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23728" y="2492896"/>
            <a:ext cx="6899920" cy="43651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21611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8"/>
            <a:ext cx="8892480" cy="4525963"/>
          </a:xfrm>
        </p:spPr>
        <p:txBody>
          <a:bodyPr/>
          <a:lstStyle/>
          <a:p>
            <a:r>
              <a:rPr lang="et-EE" sz="3200" dirty="0" smtClean="0"/>
              <a:t>There are about 1,3 million people living in Estonia (</a:t>
            </a:r>
            <a:r>
              <a:rPr lang="et-EE" sz="3200" dirty="0"/>
              <a:t>1 </a:t>
            </a:r>
            <a:r>
              <a:rPr lang="en-GB" sz="3200" dirty="0" smtClean="0"/>
              <a:t>315</a:t>
            </a:r>
            <a:r>
              <a:rPr lang="et-EE" sz="3200" dirty="0" smtClean="0"/>
              <a:t> </a:t>
            </a:r>
            <a:r>
              <a:rPr lang="en-GB" sz="3200" dirty="0" smtClean="0"/>
              <a:t>944</a:t>
            </a:r>
            <a:r>
              <a:rPr lang="et-EE" sz="3200" dirty="0" smtClean="0"/>
              <a:t> (01.01.201</a:t>
            </a:r>
            <a:r>
              <a:rPr lang="en-GB" sz="3200" dirty="0" smtClean="0"/>
              <a:t>6</a:t>
            </a:r>
            <a:r>
              <a:rPr lang="et-EE" sz="3200" dirty="0" smtClean="0"/>
              <a:t>))</a:t>
            </a:r>
          </a:p>
          <a:p>
            <a:r>
              <a:rPr lang="et-EE" sz="3200" dirty="0" smtClean="0"/>
              <a:t>About 70 </a:t>
            </a:r>
            <a:r>
              <a:rPr lang="et-EE" sz="3200" dirty="0"/>
              <a:t>percent </a:t>
            </a:r>
            <a:r>
              <a:rPr lang="et-EE" sz="3200" dirty="0" smtClean="0"/>
              <a:t>are ethnic Estonian</a:t>
            </a:r>
          </a:p>
          <a:p>
            <a:r>
              <a:rPr lang="et-EE" sz="3200" dirty="0" smtClean="0"/>
              <a:t>About 25 percent are Russians</a:t>
            </a:r>
          </a:p>
          <a:p>
            <a:r>
              <a:rPr lang="et-EE" sz="3200" dirty="0" smtClean="0"/>
              <a:t>~ 5 percent are other (Ukrainen, Finnish, Swedesh etc... and a little C</a:t>
            </a:r>
            <a:r>
              <a:rPr lang="en-GB" sz="3200" dirty="0" err="1" smtClean="0"/>
              <a:t>zech</a:t>
            </a:r>
            <a:r>
              <a:rPr lang="et-EE" sz="3200" dirty="0" smtClean="0"/>
              <a:t> also </a:t>
            </a:r>
            <a:r>
              <a:rPr lang="et-EE" sz="3200" dirty="0" smtClean="0">
                <a:sym typeface="Wingdings" pitchFamily="2" charset="2"/>
              </a:rPr>
              <a:t></a:t>
            </a:r>
            <a:r>
              <a:rPr lang="et-EE" sz="3200" dirty="0" smtClean="0"/>
              <a:t>)</a:t>
            </a:r>
          </a:p>
          <a:p>
            <a:endParaRPr lang="et-EE" dirty="0" smtClean="0"/>
          </a:p>
          <a:p>
            <a:endParaRPr lang="et-EE" dirty="0"/>
          </a:p>
        </p:txBody>
      </p:sp>
      <p:sp>
        <p:nvSpPr>
          <p:cNvPr id="3" name="Title 2"/>
          <p:cNvSpPr>
            <a:spLocks noGrp="1"/>
          </p:cNvSpPr>
          <p:nvPr>
            <p:ph type="title"/>
          </p:nvPr>
        </p:nvSpPr>
        <p:spPr/>
        <p:txBody>
          <a:bodyPr>
            <a:normAutofit fontScale="90000"/>
          </a:bodyPr>
          <a:lstStyle/>
          <a:p>
            <a:r>
              <a:rPr lang="en-GB" dirty="0" smtClean="0"/>
              <a:t>Facts about Estonia</a:t>
            </a:r>
            <a:br>
              <a:rPr lang="en-GB" dirty="0" smtClean="0"/>
            </a:br>
            <a:r>
              <a:rPr lang="et-EE" dirty="0" smtClean="0"/>
              <a:t>Population - rahvastik</a:t>
            </a:r>
            <a:endParaRPr lang="et-EE"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20072" y="4725144"/>
            <a:ext cx="3672408" cy="1944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7544" y="4725144"/>
            <a:ext cx="4032448" cy="19442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44482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t-EE" sz="3200" dirty="0" smtClean="0"/>
              <a:t>The capital of Estonia is </a:t>
            </a:r>
            <a:r>
              <a:rPr lang="et-EE" sz="3200" b="1" dirty="0" smtClean="0"/>
              <a:t>Tallinn</a:t>
            </a:r>
          </a:p>
          <a:p>
            <a:r>
              <a:rPr lang="et-EE" sz="3200" dirty="0" smtClean="0"/>
              <a:t>Tallinn is Estonian biggest </a:t>
            </a:r>
            <a:r>
              <a:rPr lang="en-GB" sz="3200" dirty="0" smtClean="0"/>
              <a:t>c</a:t>
            </a:r>
            <a:r>
              <a:rPr lang="et-EE" sz="3200" dirty="0" smtClean="0"/>
              <a:t>ity</a:t>
            </a:r>
            <a:r>
              <a:rPr lang="en-GB" sz="3200" dirty="0" smtClean="0"/>
              <a:t> – </a:t>
            </a:r>
          </a:p>
          <a:p>
            <a:pPr>
              <a:buNone/>
            </a:pPr>
            <a:r>
              <a:rPr lang="en-GB" sz="3200" dirty="0" smtClean="0"/>
              <a:t>	</a:t>
            </a:r>
            <a:r>
              <a:rPr lang="et-EE" sz="3200" dirty="0" smtClean="0"/>
              <a:t>4</a:t>
            </a:r>
            <a:r>
              <a:rPr lang="en-GB" sz="3200" dirty="0" smtClean="0"/>
              <a:t>41 961 (01.09.2016.</a:t>
            </a:r>
            <a:r>
              <a:rPr lang="et-EE" sz="3200" dirty="0" smtClean="0"/>
              <a:t>)</a:t>
            </a:r>
          </a:p>
          <a:p>
            <a:pPr lvl="0"/>
            <a:r>
              <a:rPr lang="et-EE" sz="3200" dirty="0"/>
              <a:t>In </a:t>
            </a:r>
            <a:r>
              <a:rPr lang="et-EE" sz="3200" dirty="0" smtClean="0"/>
              <a:t>2011</a:t>
            </a:r>
            <a:r>
              <a:rPr lang="en-GB" sz="3200" dirty="0" smtClean="0"/>
              <a:t> </a:t>
            </a:r>
            <a:r>
              <a:rPr lang="et-EE" sz="3200" dirty="0" smtClean="0"/>
              <a:t>Tallinn was </a:t>
            </a:r>
            <a:r>
              <a:rPr lang="et-EE" sz="3200" dirty="0"/>
              <a:t>the European Capital of Culture.</a:t>
            </a:r>
          </a:p>
          <a:p>
            <a:pPr marL="109728" indent="0">
              <a:buNone/>
            </a:pPr>
            <a:endParaRPr lang="et-EE" dirty="0" smtClean="0"/>
          </a:p>
          <a:p>
            <a:endParaRPr lang="et-EE" dirty="0"/>
          </a:p>
        </p:txBody>
      </p:sp>
      <p:sp>
        <p:nvSpPr>
          <p:cNvPr id="3" name="Title 2"/>
          <p:cNvSpPr>
            <a:spLocks noGrp="1"/>
          </p:cNvSpPr>
          <p:nvPr>
            <p:ph type="title"/>
          </p:nvPr>
        </p:nvSpPr>
        <p:spPr/>
        <p:txBody>
          <a:bodyPr>
            <a:normAutofit fontScale="90000"/>
          </a:bodyPr>
          <a:lstStyle/>
          <a:p>
            <a:r>
              <a:rPr lang="en-GB" dirty="0" smtClean="0"/>
              <a:t>Facts about Estonia</a:t>
            </a:r>
            <a:br>
              <a:rPr lang="en-GB" dirty="0" smtClean="0"/>
            </a:br>
            <a:r>
              <a:rPr lang="et-EE" dirty="0" smtClean="0"/>
              <a:t>Capital - pealinn</a:t>
            </a:r>
            <a:endParaRPr lang="et-EE"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14667" y="4005064"/>
            <a:ext cx="5112419" cy="27363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47705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t-EE" dirty="0" smtClean="0"/>
              <a:t>Tallinn</a:t>
            </a:r>
            <a:endParaRPr lang="et-EE"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683568" y="1196752"/>
            <a:ext cx="7848871" cy="54726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54165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20" y="1071546"/>
            <a:ext cx="8401080" cy="5786454"/>
          </a:xfrm>
        </p:spPr>
        <p:txBody>
          <a:bodyPr>
            <a:normAutofit lnSpcReduction="10000"/>
          </a:bodyPr>
          <a:lstStyle/>
          <a:p>
            <a:r>
              <a:rPr lang="en-US" dirty="0" smtClean="0"/>
              <a:t>Everyone </a:t>
            </a:r>
            <a:r>
              <a:rPr lang="en-US" dirty="0"/>
              <a:t>in tourism speaks good English and often German, Finnish, Russian and </a:t>
            </a:r>
            <a:r>
              <a:rPr lang="en-US" dirty="0" smtClean="0"/>
              <a:t>Swedish</a:t>
            </a:r>
            <a:endParaRPr lang="en-US" dirty="0"/>
          </a:p>
          <a:p>
            <a:r>
              <a:rPr lang="en-US" dirty="0" smtClean="0"/>
              <a:t>Occupation </a:t>
            </a:r>
            <a:r>
              <a:rPr lang="en-US" dirty="0"/>
              <a:t>by Germans, Swedes and Russians has influenced the architecture of cathedrals, cobbled streets, manor houses and palaces. </a:t>
            </a:r>
          </a:p>
          <a:p>
            <a:r>
              <a:rPr lang="en-US" dirty="0" smtClean="0"/>
              <a:t>In </a:t>
            </a:r>
            <a:r>
              <a:rPr lang="en-US" dirty="0"/>
              <a:t>winter it gets very cold </a:t>
            </a:r>
            <a:r>
              <a:rPr lang="en-US" dirty="0" smtClean="0"/>
              <a:t>and</a:t>
            </a:r>
            <a:r>
              <a:rPr lang="et-EE" dirty="0" smtClean="0"/>
              <a:t> there is</a:t>
            </a:r>
            <a:r>
              <a:rPr lang="en-US" dirty="0" smtClean="0"/>
              <a:t> </a:t>
            </a:r>
            <a:r>
              <a:rPr lang="en-US" dirty="0"/>
              <a:t>plenty of beautiful snow.</a:t>
            </a:r>
          </a:p>
          <a:p>
            <a:r>
              <a:rPr lang="en-US" dirty="0" smtClean="0"/>
              <a:t>No</a:t>
            </a:r>
            <a:r>
              <a:rPr lang="en-US" dirty="0"/>
              <a:t>, there are no polar bears in Estonia.</a:t>
            </a:r>
          </a:p>
          <a:p>
            <a:r>
              <a:rPr lang="en-US" dirty="0" smtClean="0"/>
              <a:t>Roads </a:t>
            </a:r>
            <a:r>
              <a:rPr lang="en-US" dirty="0"/>
              <a:t>are traffic jam free.</a:t>
            </a:r>
          </a:p>
          <a:p>
            <a:r>
              <a:rPr lang="en-US" dirty="0" smtClean="0"/>
              <a:t>Estonia </a:t>
            </a:r>
            <a:r>
              <a:rPr lang="en-US" dirty="0"/>
              <a:t>is almost 50% forest.</a:t>
            </a:r>
          </a:p>
          <a:p>
            <a:r>
              <a:rPr lang="en-US" dirty="0" smtClean="0"/>
              <a:t>Tartu</a:t>
            </a:r>
            <a:r>
              <a:rPr lang="en-US" dirty="0"/>
              <a:t>, with 100,000 people, is </a:t>
            </a:r>
            <a:r>
              <a:rPr lang="en-US" dirty="0" smtClean="0"/>
              <a:t>our</a:t>
            </a:r>
            <a:endParaRPr lang="et-EE" dirty="0" smtClean="0"/>
          </a:p>
          <a:p>
            <a:pPr marL="109728" indent="0">
              <a:buNone/>
            </a:pPr>
            <a:r>
              <a:rPr lang="et-EE" dirty="0"/>
              <a:t> </a:t>
            </a:r>
            <a:r>
              <a:rPr lang="et-EE" dirty="0" smtClean="0"/>
              <a:t> </a:t>
            </a:r>
            <a:r>
              <a:rPr lang="en-US" dirty="0" smtClean="0"/>
              <a:t> </a:t>
            </a:r>
            <a:r>
              <a:rPr lang="en-US" dirty="0"/>
              <a:t>university town.</a:t>
            </a:r>
          </a:p>
          <a:p>
            <a:r>
              <a:rPr lang="en-US" dirty="0" smtClean="0"/>
              <a:t>Estonia </a:t>
            </a:r>
            <a:r>
              <a:rPr lang="en-US" dirty="0"/>
              <a:t>has over 1,500 islands</a:t>
            </a:r>
          </a:p>
        </p:txBody>
      </p:sp>
      <p:sp>
        <p:nvSpPr>
          <p:cNvPr id="3" name="Title 2"/>
          <p:cNvSpPr>
            <a:spLocks noGrp="1"/>
          </p:cNvSpPr>
          <p:nvPr>
            <p:ph type="title"/>
          </p:nvPr>
        </p:nvSpPr>
        <p:spPr>
          <a:xfrm>
            <a:off x="457200" y="0"/>
            <a:ext cx="8229600" cy="1142984"/>
          </a:xfrm>
        </p:spPr>
        <p:txBody>
          <a:bodyPr>
            <a:normAutofit/>
          </a:bodyPr>
          <a:lstStyle/>
          <a:p>
            <a:r>
              <a:rPr lang="et-EE" dirty="0" smtClean="0"/>
              <a:t>Some </a:t>
            </a:r>
            <a:r>
              <a:rPr lang="en-GB" dirty="0" smtClean="0"/>
              <a:t>more </a:t>
            </a:r>
            <a:r>
              <a:rPr lang="et-EE" dirty="0" smtClean="0"/>
              <a:t>fackts</a:t>
            </a:r>
            <a:endParaRPr lang="et-EE"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76256" y="4221088"/>
            <a:ext cx="2238253" cy="2636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262214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t-EE" dirty="0"/>
          </a:p>
        </p:txBody>
      </p:sp>
      <p:sp>
        <p:nvSpPr>
          <p:cNvPr id="3" name="Title 2"/>
          <p:cNvSpPr>
            <a:spLocks noGrp="1"/>
          </p:cNvSpPr>
          <p:nvPr>
            <p:ph type="title"/>
          </p:nvPr>
        </p:nvSpPr>
        <p:spPr/>
        <p:txBody>
          <a:bodyPr/>
          <a:lstStyle/>
          <a:p>
            <a:endParaRPr lang="et-EE"/>
          </a:p>
        </p:txBody>
      </p:sp>
      <p:pic>
        <p:nvPicPr>
          <p:cNvPr id="1027" name="Picture 3" descr="G:\Igasugu asjad\Pictures 07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88640"/>
            <a:ext cx="8784976" cy="63813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461771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20" y="1268760"/>
            <a:ext cx="8572560" cy="5374950"/>
          </a:xfrm>
        </p:spPr>
        <p:txBody>
          <a:bodyPr>
            <a:noAutofit/>
          </a:bodyPr>
          <a:lstStyle/>
          <a:p>
            <a:r>
              <a:rPr lang="et-EE" sz="2800" dirty="0"/>
              <a:t>A typical Estonian would like to portray himself as hard-working, reliable, smart, innovative and friendly.</a:t>
            </a:r>
          </a:p>
          <a:p>
            <a:r>
              <a:rPr lang="et-EE" sz="2800" dirty="0"/>
              <a:t>Though these qualities are all true, </a:t>
            </a:r>
            <a:r>
              <a:rPr lang="et-EE" sz="2800" dirty="0" smtClean="0"/>
              <a:t>we </a:t>
            </a:r>
            <a:r>
              <a:rPr lang="et-EE" sz="2800" dirty="0"/>
              <a:t>are often kept as a </a:t>
            </a:r>
            <a:r>
              <a:rPr lang="et-EE" sz="2800" u="sng" dirty="0"/>
              <a:t>hidden treasure</a:t>
            </a:r>
            <a:r>
              <a:rPr lang="et-EE" sz="2800" dirty="0"/>
              <a:t>. In attempt to avoid being seen as obtrusive or aggressive, Estonians (even service staff) </a:t>
            </a:r>
            <a:r>
              <a:rPr lang="et-EE" sz="2800" b="1" dirty="0"/>
              <a:t>keep to themselves</a:t>
            </a:r>
            <a:r>
              <a:rPr lang="et-EE" sz="2800" dirty="0"/>
              <a:t> and wait for you to make the first move. Once there, you will be greeted with an honest and kind attitude. </a:t>
            </a:r>
          </a:p>
        </p:txBody>
      </p:sp>
      <p:sp>
        <p:nvSpPr>
          <p:cNvPr id="3" name="Title 2"/>
          <p:cNvSpPr>
            <a:spLocks noGrp="1"/>
          </p:cNvSpPr>
          <p:nvPr>
            <p:ph type="title"/>
          </p:nvPr>
        </p:nvSpPr>
        <p:spPr/>
        <p:txBody>
          <a:bodyPr/>
          <a:lstStyle/>
          <a:p>
            <a:r>
              <a:rPr lang="et-EE" dirty="0" smtClean="0"/>
              <a:t>What </a:t>
            </a:r>
            <a:r>
              <a:rPr lang="et-EE" u="sng" dirty="0" smtClean="0">
                <a:solidFill>
                  <a:srgbClr val="FF0000"/>
                </a:solidFill>
              </a:rPr>
              <a:t>we</a:t>
            </a:r>
            <a:r>
              <a:rPr lang="et-EE" dirty="0" smtClean="0"/>
              <a:t> belive, we are like</a:t>
            </a:r>
            <a:endParaRPr lang="et-EE" dirty="0"/>
          </a:p>
        </p:txBody>
      </p:sp>
    </p:spTree>
    <p:extLst>
      <p:ext uri="{BB962C8B-B14F-4D97-AF65-F5344CB8AC3E}">
        <p14:creationId xmlns:p14="http://schemas.microsoft.com/office/powerpoint/2010/main" xmlns="" val="29302443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4422"/>
            <a:ext cx="8229600" cy="5382930"/>
          </a:xfrm>
        </p:spPr>
        <p:txBody>
          <a:bodyPr>
            <a:normAutofit/>
          </a:bodyPr>
          <a:lstStyle/>
          <a:p>
            <a:r>
              <a:rPr lang="et-EE" b="1" dirty="0"/>
              <a:t>The Estonian sense of humour</a:t>
            </a:r>
            <a:r>
              <a:rPr lang="et-EE" dirty="0"/>
              <a:t> is dry, </a:t>
            </a:r>
            <a:r>
              <a:rPr lang="en-GB" u="sng" dirty="0" smtClean="0"/>
              <a:t>very </a:t>
            </a:r>
            <a:r>
              <a:rPr lang="et-EE" u="sng" dirty="0" smtClean="0"/>
              <a:t>sarcastic </a:t>
            </a:r>
            <a:r>
              <a:rPr lang="et-EE" u="sng" dirty="0"/>
              <a:t>and quite often politically incorrect</a:t>
            </a:r>
            <a:r>
              <a:rPr lang="et-EE" dirty="0"/>
              <a:t>. In Europe, it is most similar to the British one </a:t>
            </a:r>
            <a:endParaRPr lang="et-EE" dirty="0" smtClean="0"/>
          </a:p>
          <a:p>
            <a:r>
              <a:rPr lang="en-US" dirty="0" smtClean="0"/>
              <a:t>When </a:t>
            </a:r>
            <a:r>
              <a:rPr lang="en-US" dirty="0"/>
              <a:t>asked to sing out loud, you’re met with shy refusal. Yet, many Estonians have sung in a choir and our </a:t>
            </a:r>
            <a:r>
              <a:rPr lang="en-US" dirty="0" smtClean="0"/>
              <a:t>National </a:t>
            </a:r>
            <a:r>
              <a:rPr lang="en-US" dirty="0"/>
              <a:t>Song and Dance festivals (once every 5 years) are the biggest gatherings in Estonia: hundreds of thousands of Estonians will come together to hear choirs of up to 20,000-strong sing and see thousands of people perform folk </a:t>
            </a:r>
            <a:endParaRPr lang="et-EE" dirty="0" smtClean="0"/>
          </a:p>
          <a:p>
            <a:pPr>
              <a:buNone/>
            </a:pPr>
            <a:r>
              <a:rPr lang="et-EE" dirty="0" smtClean="0"/>
              <a:t>  </a:t>
            </a:r>
            <a:r>
              <a:rPr lang="en-US" dirty="0" smtClean="0"/>
              <a:t>dances.</a:t>
            </a:r>
          </a:p>
          <a:p>
            <a:r>
              <a:rPr lang="en-US" sz="1100" dirty="0" smtClean="0">
                <a:hlinkClick r:id="rId2"/>
              </a:rPr>
              <a:t>https://www.youtube.com/watch?v=-oW6eo_RMLA&amp;list=PLRDDwZ-WWeK6udsy_LWCa_cwhOUfqAtEo&amp;index=18</a:t>
            </a:r>
            <a:endParaRPr lang="en-US" sz="1100" dirty="0" smtClean="0"/>
          </a:p>
          <a:p>
            <a:endParaRPr lang="en-US" sz="1100" dirty="0"/>
          </a:p>
        </p:txBody>
      </p:sp>
      <p:sp>
        <p:nvSpPr>
          <p:cNvPr id="3" name="Title 2"/>
          <p:cNvSpPr>
            <a:spLocks noGrp="1"/>
          </p:cNvSpPr>
          <p:nvPr>
            <p:ph type="title"/>
          </p:nvPr>
        </p:nvSpPr>
        <p:spPr/>
        <p:txBody>
          <a:bodyPr/>
          <a:lstStyle/>
          <a:p>
            <a:r>
              <a:rPr lang="et-EE" dirty="0"/>
              <a:t>What </a:t>
            </a:r>
            <a:r>
              <a:rPr lang="et-EE" u="sng" dirty="0">
                <a:solidFill>
                  <a:srgbClr val="FF0000"/>
                </a:solidFill>
              </a:rPr>
              <a:t>we</a:t>
            </a:r>
            <a:r>
              <a:rPr lang="et-EE" dirty="0"/>
              <a:t> </a:t>
            </a:r>
            <a:r>
              <a:rPr lang="et-EE" dirty="0" smtClean="0"/>
              <a:t>belive, </a:t>
            </a:r>
            <a:r>
              <a:rPr lang="et-EE" dirty="0"/>
              <a:t>we are like</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046913" y="5000636"/>
            <a:ext cx="2097087" cy="1401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654049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0034" y="142852"/>
            <a:ext cx="8072494" cy="1214446"/>
          </a:xfrm>
        </p:spPr>
        <p:txBody>
          <a:bodyPr>
            <a:normAutofit fontScale="90000"/>
          </a:bodyPr>
          <a:lstStyle/>
          <a:p>
            <a:r>
              <a:rPr lang="en-US" dirty="0"/>
              <a:t>National Song and Dance </a:t>
            </a:r>
            <a:r>
              <a:rPr lang="en-US" dirty="0" smtClean="0"/>
              <a:t>festival</a:t>
            </a:r>
            <a:br>
              <a:rPr lang="en-US" dirty="0" smtClean="0"/>
            </a:br>
            <a:r>
              <a:rPr lang="en-US" sz="1100" dirty="0" smtClean="0">
                <a:hlinkClick r:id="rId2"/>
              </a:rPr>
              <a:t>https://www.youtube.com/watch?v=rEbr6zG-LZo</a:t>
            </a:r>
            <a:r>
              <a:rPr lang="en-US" sz="1100" dirty="0" smtClean="0"/>
              <a:t/>
            </a:r>
            <a:br>
              <a:rPr lang="en-US" sz="1100" dirty="0" smtClean="0"/>
            </a:br>
            <a:endParaRPr lang="et-EE" sz="1100" dirty="0"/>
          </a:p>
        </p:txBody>
      </p:sp>
      <p:pic>
        <p:nvPicPr>
          <p:cNvPr id="13314" name="Picture 2"/>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714348" y="1357298"/>
            <a:ext cx="7488831" cy="50003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665921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0768"/>
            <a:ext cx="8229600" cy="4896544"/>
          </a:xfrm>
        </p:spPr>
        <p:txBody>
          <a:bodyPr>
            <a:normAutofit/>
          </a:bodyPr>
          <a:lstStyle/>
          <a:p>
            <a:r>
              <a:rPr lang="en-US" dirty="0"/>
              <a:t>Estonia is one of the most non-religious countries in the </a:t>
            </a:r>
            <a:r>
              <a:rPr lang="en-US" dirty="0" smtClean="0"/>
              <a:t>world</a:t>
            </a:r>
            <a:r>
              <a:rPr lang="et-EE" dirty="0" smtClean="0"/>
              <a:t>,</a:t>
            </a:r>
            <a:r>
              <a:rPr lang="en-US" dirty="0" smtClean="0"/>
              <a:t> </a:t>
            </a:r>
            <a:r>
              <a:rPr lang="en-US" dirty="0"/>
              <a:t>but Estonians value </a:t>
            </a:r>
            <a:r>
              <a:rPr lang="en-US" dirty="0" smtClean="0"/>
              <a:t>traditions.</a:t>
            </a:r>
            <a:endParaRPr lang="et-EE" dirty="0" smtClean="0"/>
          </a:p>
          <a:p>
            <a:r>
              <a:rPr lang="en-US" dirty="0" smtClean="0"/>
              <a:t>Often</a:t>
            </a:r>
            <a:r>
              <a:rPr lang="en-US" dirty="0"/>
              <a:t>, Christian holidays and rituals are followed or mixed with pagan ones. A good example is All Saints Day on 2nd of November: the day before, many visit churches and graves of the lost family members, and at night, candles are lit on the windows of thousands of Estonian homes to greet the wandering souls.</a:t>
            </a:r>
            <a:endParaRPr lang="et-EE" dirty="0"/>
          </a:p>
        </p:txBody>
      </p:sp>
      <p:sp>
        <p:nvSpPr>
          <p:cNvPr id="3" name="Title 2"/>
          <p:cNvSpPr>
            <a:spLocks noGrp="1"/>
          </p:cNvSpPr>
          <p:nvPr>
            <p:ph type="title"/>
          </p:nvPr>
        </p:nvSpPr>
        <p:spPr/>
        <p:txBody>
          <a:bodyPr>
            <a:normAutofit/>
          </a:bodyPr>
          <a:lstStyle/>
          <a:p>
            <a:r>
              <a:rPr lang="et-EE" dirty="0"/>
              <a:t>What </a:t>
            </a:r>
            <a:r>
              <a:rPr lang="et-EE" u="sng" dirty="0">
                <a:solidFill>
                  <a:srgbClr val="FF0000"/>
                </a:solidFill>
              </a:rPr>
              <a:t>we</a:t>
            </a:r>
            <a:r>
              <a:rPr lang="et-EE" dirty="0"/>
              <a:t> </a:t>
            </a:r>
            <a:r>
              <a:rPr lang="et-EE" dirty="0" smtClean="0"/>
              <a:t>belive, </a:t>
            </a:r>
            <a:r>
              <a:rPr lang="et-EE" dirty="0"/>
              <a:t>we are like</a:t>
            </a:r>
          </a:p>
        </p:txBody>
      </p:sp>
      <p:sp>
        <p:nvSpPr>
          <p:cNvPr id="25602" name="AutoShape 2" descr="Image result for hingedepäev"/>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04" name="AutoShape 4" descr="Image result for hingedepäev"/>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606" name="Picture 6" descr="Image result for hingedepäev"/>
          <p:cNvPicPr>
            <a:picLocks noChangeAspect="1" noChangeArrowheads="1"/>
          </p:cNvPicPr>
          <p:nvPr/>
        </p:nvPicPr>
        <p:blipFill>
          <a:blip r:embed="rId2"/>
          <a:srcRect/>
          <a:stretch>
            <a:fillRect/>
          </a:stretch>
        </p:blipFill>
        <p:spPr bwMode="auto">
          <a:xfrm>
            <a:off x="5429256" y="5500702"/>
            <a:ext cx="3714744" cy="1357298"/>
          </a:xfrm>
          <a:prstGeom prst="rect">
            <a:avLst/>
          </a:prstGeom>
          <a:noFill/>
        </p:spPr>
      </p:pic>
    </p:spTree>
    <p:extLst>
      <p:ext uri="{BB962C8B-B14F-4D97-AF65-F5344CB8AC3E}">
        <p14:creationId xmlns:p14="http://schemas.microsoft.com/office/powerpoint/2010/main" xmlns="" val="36700237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72008"/>
          </a:xfrm>
        </p:spPr>
        <p:txBody>
          <a:bodyPr/>
          <a:lstStyle/>
          <a:p>
            <a:pPr marL="109728" indent="0">
              <a:buNone/>
            </a:pPr>
            <a:endParaRPr lang="et-EE" dirty="0" smtClean="0"/>
          </a:p>
          <a:p>
            <a:pPr marL="109728" indent="0">
              <a:buNone/>
            </a:pPr>
            <a:endParaRPr lang="et-EE" dirty="0"/>
          </a:p>
          <a:p>
            <a:pPr marL="109728" indent="0">
              <a:buNone/>
            </a:pPr>
            <a:endParaRPr lang="et-EE" dirty="0" smtClean="0"/>
          </a:p>
          <a:p>
            <a:pPr marL="109728" indent="0">
              <a:buNone/>
            </a:pPr>
            <a:endParaRPr lang="et-EE" dirty="0"/>
          </a:p>
          <a:p>
            <a:pPr marL="109728" indent="0">
              <a:buNone/>
            </a:pPr>
            <a:endParaRPr lang="et-EE" dirty="0" smtClean="0"/>
          </a:p>
          <a:p>
            <a:pPr marL="109728" indent="0">
              <a:buNone/>
            </a:pPr>
            <a:endParaRPr lang="et-EE" dirty="0" smtClean="0"/>
          </a:p>
          <a:p>
            <a:pPr marL="109728" indent="0">
              <a:buNone/>
            </a:pPr>
            <a:endParaRPr lang="et-EE" dirty="0" smtClean="0"/>
          </a:p>
          <a:p>
            <a:pPr marL="109728" indent="0">
              <a:buNone/>
            </a:pPr>
            <a:r>
              <a:rPr lang="et-EE" dirty="0" smtClean="0"/>
              <a:t>Eesti lipp				      Eesti vapp</a:t>
            </a:r>
          </a:p>
          <a:p>
            <a:pPr marL="109728" indent="0">
              <a:buNone/>
            </a:pPr>
            <a:r>
              <a:rPr lang="et-EE" dirty="0" smtClean="0"/>
              <a:t>Estonian flag			      Coat of arms</a:t>
            </a:r>
          </a:p>
          <a:p>
            <a:pPr marL="109728" indent="0">
              <a:buNone/>
            </a:pPr>
            <a:r>
              <a:rPr lang="et-EE" altLang="zh-CN" dirty="0"/>
              <a:t>	</a:t>
            </a:r>
            <a:r>
              <a:rPr lang="et-EE" altLang="zh-CN" dirty="0" smtClean="0"/>
              <a:t>			      	</a:t>
            </a:r>
            <a:endParaRPr lang="et-EE" dirty="0" smtClean="0"/>
          </a:p>
        </p:txBody>
      </p:sp>
      <p:sp>
        <p:nvSpPr>
          <p:cNvPr id="3" name="Title 2"/>
          <p:cNvSpPr>
            <a:spLocks noGrp="1"/>
          </p:cNvSpPr>
          <p:nvPr>
            <p:ph type="title"/>
          </p:nvPr>
        </p:nvSpPr>
        <p:spPr>
          <a:xfrm>
            <a:off x="251520" y="274638"/>
            <a:ext cx="8712968" cy="1143000"/>
          </a:xfrm>
        </p:spPr>
        <p:txBody>
          <a:bodyPr>
            <a:normAutofit fontScale="90000"/>
          </a:bodyPr>
          <a:lstStyle/>
          <a:p>
            <a:r>
              <a:rPr lang="et-EE" dirty="0" smtClean="0"/>
              <a:t>Symbols of Estonia – Eesti sümbolid</a:t>
            </a:r>
            <a:endParaRPr lang="et-E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1556792"/>
            <a:ext cx="4032448" cy="2376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48064" y="1556792"/>
            <a:ext cx="2952328" cy="25202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503858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363272" cy="5338564"/>
          </a:xfrm>
        </p:spPr>
        <p:txBody>
          <a:bodyPr>
            <a:normAutofit lnSpcReduction="10000"/>
          </a:bodyPr>
          <a:lstStyle/>
          <a:p>
            <a:r>
              <a:rPr lang="et-EE" b="1" dirty="0"/>
              <a:t>Most of the country houses</a:t>
            </a:r>
            <a:r>
              <a:rPr lang="et-EE" dirty="0"/>
              <a:t> (and many private houses and even apartments in cities) have a </a:t>
            </a:r>
            <a:r>
              <a:rPr lang="et-EE" b="1" u="sng" dirty="0"/>
              <a:t>sauna</a:t>
            </a:r>
            <a:r>
              <a:rPr lang="et-EE" dirty="0"/>
              <a:t> and heating up </a:t>
            </a:r>
            <a:r>
              <a:rPr lang="et-EE" dirty="0" smtClean="0"/>
              <a:t>before</a:t>
            </a:r>
          </a:p>
          <a:p>
            <a:pPr marL="109728" indent="0">
              <a:buNone/>
            </a:pPr>
            <a:r>
              <a:rPr lang="et-EE" dirty="0" smtClean="0"/>
              <a:t>  jumping </a:t>
            </a:r>
            <a:r>
              <a:rPr lang="et-EE" dirty="0"/>
              <a:t>into a lake </a:t>
            </a:r>
            <a:r>
              <a:rPr lang="et-EE" dirty="0" smtClean="0"/>
              <a:t>during</a:t>
            </a:r>
          </a:p>
          <a:p>
            <a:pPr marL="109728" indent="0">
              <a:buNone/>
            </a:pPr>
            <a:r>
              <a:rPr lang="et-EE" dirty="0"/>
              <a:t> </a:t>
            </a:r>
            <a:r>
              <a:rPr lang="et-EE" dirty="0" smtClean="0"/>
              <a:t> summer </a:t>
            </a:r>
            <a:r>
              <a:rPr lang="et-EE" dirty="0"/>
              <a:t>or rolling in the snow </a:t>
            </a:r>
            <a:endParaRPr lang="et-EE" dirty="0" smtClean="0"/>
          </a:p>
          <a:p>
            <a:pPr marL="109728" indent="0">
              <a:buNone/>
            </a:pPr>
            <a:r>
              <a:rPr lang="et-EE" dirty="0"/>
              <a:t> </a:t>
            </a:r>
            <a:r>
              <a:rPr lang="et-EE" dirty="0" smtClean="0"/>
              <a:t> during </a:t>
            </a:r>
            <a:r>
              <a:rPr lang="et-EE" dirty="0"/>
              <a:t>winter, to cool </a:t>
            </a:r>
            <a:r>
              <a:rPr lang="et-EE" dirty="0" smtClean="0"/>
              <a:t>down,</a:t>
            </a:r>
          </a:p>
          <a:p>
            <a:pPr marL="109728" indent="0">
              <a:buNone/>
            </a:pPr>
            <a:r>
              <a:rPr lang="et-EE" dirty="0"/>
              <a:t> </a:t>
            </a:r>
            <a:r>
              <a:rPr lang="et-EE" dirty="0" smtClean="0"/>
              <a:t> are </a:t>
            </a:r>
            <a:r>
              <a:rPr lang="et-EE" dirty="0"/>
              <a:t>an important part of </a:t>
            </a:r>
            <a:r>
              <a:rPr lang="et-EE" dirty="0" smtClean="0"/>
              <a:t>our</a:t>
            </a:r>
          </a:p>
          <a:p>
            <a:pPr marL="109728" indent="0">
              <a:buNone/>
            </a:pPr>
            <a:r>
              <a:rPr lang="et-EE" dirty="0"/>
              <a:t> </a:t>
            </a:r>
            <a:r>
              <a:rPr lang="et-EE" dirty="0" smtClean="0"/>
              <a:t> bonding </a:t>
            </a:r>
            <a:r>
              <a:rPr lang="et-EE" dirty="0"/>
              <a:t>and </a:t>
            </a:r>
            <a:r>
              <a:rPr lang="et-EE" dirty="0" smtClean="0"/>
              <a:t>cleaning rituals.</a:t>
            </a:r>
          </a:p>
          <a:p>
            <a:r>
              <a:rPr lang="et-EE" dirty="0" smtClean="0"/>
              <a:t>But </a:t>
            </a:r>
            <a:r>
              <a:rPr lang="et-EE" dirty="0"/>
              <a:t>prepare yourself if you </a:t>
            </a:r>
            <a:r>
              <a:rPr lang="et-EE" dirty="0" smtClean="0"/>
              <a:t>plan</a:t>
            </a:r>
          </a:p>
          <a:p>
            <a:pPr marL="109728" indent="0">
              <a:buNone/>
            </a:pPr>
            <a:r>
              <a:rPr lang="et-EE" dirty="0"/>
              <a:t> </a:t>
            </a:r>
            <a:r>
              <a:rPr lang="et-EE" dirty="0" smtClean="0"/>
              <a:t> to </a:t>
            </a:r>
            <a:r>
              <a:rPr lang="et-EE" dirty="0"/>
              <a:t>join in: heat is high (80° </a:t>
            </a:r>
            <a:r>
              <a:rPr lang="et-EE" dirty="0" smtClean="0"/>
              <a:t>C</a:t>
            </a:r>
          </a:p>
          <a:p>
            <a:pPr marL="109728" indent="0">
              <a:buNone/>
            </a:pPr>
            <a:r>
              <a:rPr lang="et-EE" dirty="0"/>
              <a:t> </a:t>
            </a:r>
            <a:r>
              <a:rPr lang="et-EE" dirty="0" smtClean="0"/>
              <a:t> is </a:t>
            </a:r>
            <a:r>
              <a:rPr lang="et-EE" dirty="0"/>
              <a:t>considered to be “warm”) </a:t>
            </a:r>
            <a:r>
              <a:rPr lang="et-EE" dirty="0" smtClean="0"/>
              <a:t>and</a:t>
            </a:r>
          </a:p>
          <a:p>
            <a:pPr marL="109728" indent="0">
              <a:buNone/>
            </a:pPr>
            <a:r>
              <a:rPr lang="et-EE" dirty="0"/>
              <a:t> </a:t>
            </a:r>
            <a:r>
              <a:rPr lang="et-EE" dirty="0" smtClean="0"/>
              <a:t> nudity </a:t>
            </a:r>
            <a:r>
              <a:rPr lang="et-EE" dirty="0"/>
              <a:t>is normal.</a:t>
            </a:r>
          </a:p>
          <a:p>
            <a:endParaRPr lang="et-EE" dirty="0"/>
          </a:p>
        </p:txBody>
      </p:sp>
      <p:sp>
        <p:nvSpPr>
          <p:cNvPr id="3" name="Title 2"/>
          <p:cNvSpPr>
            <a:spLocks noGrp="1"/>
          </p:cNvSpPr>
          <p:nvPr>
            <p:ph type="title"/>
          </p:nvPr>
        </p:nvSpPr>
        <p:spPr/>
        <p:txBody>
          <a:bodyPr/>
          <a:lstStyle/>
          <a:p>
            <a:r>
              <a:rPr lang="et-EE" dirty="0"/>
              <a:t>What </a:t>
            </a:r>
            <a:r>
              <a:rPr lang="et-EE" u="sng" dirty="0">
                <a:solidFill>
                  <a:srgbClr val="FF0000"/>
                </a:solidFill>
              </a:rPr>
              <a:t>we</a:t>
            </a:r>
            <a:r>
              <a:rPr lang="et-EE" dirty="0"/>
              <a:t> belive, we are like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300191" y="2060755"/>
            <a:ext cx="2822873" cy="4762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560139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Estonians love nature and feel part of it: weekends are often spent hiking, camping or just walking in the forests or by the sea – both have played an important role throughout history and Estonians are proud of the wild, clean nature rich in varied, and even rare, flora and fauna. Fishing and sailing are popular here and during winter, cross-country skiing captures the mind of most Estonians.</a:t>
            </a:r>
            <a:endParaRPr lang="et-EE" dirty="0"/>
          </a:p>
        </p:txBody>
      </p:sp>
      <p:sp>
        <p:nvSpPr>
          <p:cNvPr id="3" name="Title 2"/>
          <p:cNvSpPr>
            <a:spLocks noGrp="1"/>
          </p:cNvSpPr>
          <p:nvPr>
            <p:ph type="title"/>
          </p:nvPr>
        </p:nvSpPr>
        <p:spPr/>
        <p:txBody>
          <a:bodyPr/>
          <a:lstStyle/>
          <a:p>
            <a:r>
              <a:rPr lang="et-EE" dirty="0"/>
              <a:t>What </a:t>
            </a:r>
            <a:r>
              <a:rPr lang="et-EE" u="sng" dirty="0">
                <a:solidFill>
                  <a:srgbClr val="FF0000"/>
                </a:solidFill>
              </a:rPr>
              <a:t>we</a:t>
            </a:r>
            <a:r>
              <a:rPr lang="et-EE" dirty="0"/>
              <a:t> belive, we are like</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88024" y="5270957"/>
            <a:ext cx="2016224" cy="15567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020272" y="5243279"/>
            <a:ext cx="1944216" cy="15121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490126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0768"/>
            <a:ext cx="8229600" cy="4824536"/>
          </a:xfrm>
        </p:spPr>
        <p:txBody>
          <a:bodyPr>
            <a:normAutofit/>
          </a:bodyPr>
          <a:lstStyle/>
          <a:p>
            <a:r>
              <a:rPr lang="en-US" dirty="0"/>
              <a:t>Besides nature, sauna and grilling, photography is probably the most common hobby in </a:t>
            </a:r>
            <a:r>
              <a:rPr lang="en-US" dirty="0" smtClean="0"/>
              <a:t>Estonia.</a:t>
            </a:r>
            <a:endParaRPr lang="et-EE" dirty="0" smtClean="0"/>
          </a:p>
          <a:p>
            <a:r>
              <a:rPr lang="en-US" dirty="0" smtClean="0"/>
              <a:t>Another </a:t>
            </a:r>
            <a:r>
              <a:rPr lang="en-US" dirty="0"/>
              <a:t>“big thing” are the cars and new technical widgets and gadgets. The number of Hummers per person is the highest in the world and you will probably never meet young Estonian without a mobile phone, laptop (with internet access, of course) and a blog, twitter page or a personal account in </a:t>
            </a:r>
            <a:r>
              <a:rPr lang="en-US" dirty="0" smtClean="0"/>
              <a:t>the </a:t>
            </a:r>
            <a:r>
              <a:rPr lang="en-US" dirty="0"/>
              <a:t>popular online social </a:t>
            </a:r>
            <a:r>
              <a:rPr lang="en-US" dirty="0" smtClean="0"/>
              <a:t>networks</a:t>
            </a:r>
            <a:r>
              <a:rPr lang="et-EE" dirty="0" smtClean="0"/>
              <a:t>.</a:t>
            </a:r>
            <a:endParaRPr lang="et-EE" dirty="0"/>
          </a:p>
        </p:txBody>
      </p:sp>
      <p:sp>
        <p:nvSpPr>
          <p:cNvPr id="3" name="Title 2"/>
          <p:cNvSpPr>
            <a:spLocks noGrp="1"/>
          </p:cNvSpPr>
          <p:nvPr>
            <p:ph type="title"/>
          </p:nvPr>
        </p:nvSpPr>
        <p:spPr/>
        <p:txBody>
          <a:bodyPr/>
          <a:lstStyle/>
          <a:p>
            <a:r>
              <a:rPr lang="et-EE" dirty="0"/>
              <a:t>What </a:t>
            </a:r>
            <a:r>
              <a:rPr lang="et-EE" u="sng" dirty="0">
                <a:solidFill>
                  <a:srgbClr val="FF0000"/>
                </a:solidFill>
              </a:rPr>
              <a:t>we</a:t>
            </a:r>
            <a:r>
              <a:rPr lang="et-EE" dirty="0"/>
              <a:t> belive, we are like</a:t>
            </a:r>
          </a:p>
        </p:txBody>
      </p:sp>
    </p:spTree>
    <p:extLst>
      <p:ext uri="{BB962C8B-B14F-4D97-AF65-F5344CB8AC3E}">
        <p14:creationId xmlns:p14="http://schemas.microsoft.com/office/powerpoint/2010/main" xmlns="" val="29615569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mtClean="0"/>
              <a:t>Estonians </a:t>
            </a:r>
            <a:r>
              <a:rPr lang="en-US" dirty="0"/>
              <a:t>are the ones behind </a:t>
            </a:r>
            <a:r>
              <a:rPr lang="en-US" b="1" dirty="0"/>
              <a:t>Skype</a:t>
            </a:r>
            <a:r>
              <a:rPr lang="en-US" dirty="0"/>
              <a:t>, mobile parking, e-elections and many of the innovative technologies and solutions. </a:t>
            </a:r>
            <a:endParaRPr lang="et-EE" dirty="0" smtClean="0"/>
          </a:p>
          <a:p>
            <a:r>
              <a:rPr lang="en-US" dirty="0" smtClean="0"/>
              <a:t>Various </a:t>
            </a:r>
            <a:r>
              <a:rPr lang="en-US" dirty="0"/>
              <a:t>e-services like e-banking, online medical and document registries; digital tickets; full wireless connectivity and excellent mobile coverage are considered to be as elementary as air and water by most modern Estonians.</a:t>
            </a:r>
            <a:endParaRPr lang="et-EE" dirty="0"/>
          </a:p>
        </p:txBody>
      </p:sp>
      <p:sp>
        <p:nvSpPr>
          <p:cNvPr id="3" name="Title 2"/>
          <p:cNvSpPr>
            <a:spLocks noGrp="1"/>
          </p:cNvSpPr>
          <p:nvPr>
            <p:ph type="title"/>
          </p:nvPr>
        </p:nvSpPr>
        <p:spPr/>
        <p:txBody>
          <a:bodyPr/>
          <a:lstStyle/>
          <a:p>
            <a:r>
              <a:rPr lang="et-EE" dirty="0"/>
              <a:t>What </a:t>
            </a:r>
            <a:r>
              <a:rPr lang="et-EE" u="sng" dirty="0">
                <a:solidFill>
                  <a:srgbClr val="FF0000"/>
                </a:solidFill>
              </a:rPr>
              <a:t>we</a:t>
            </a:r>
            <a:r>
              <a:rPr lang="et-EE" dirty="0"/>
              <a:t> belive, we are like</a:t>
            </a:r>
          </a:p>
        </p:txBody>
      </p:sp>
      <p:pic>
        <p:nvPicPr>
          <p:cNvPr id="2050" name="Picture 2" descr="SKYPE">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948264" y="5229200"/>
            <a:ext cx="1656184" cy="11521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308376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90944"/>
          </a:xfrm>
        </p:spPr>
        <p:txBody>
          <a:bodyPr>
            <a:normAutofit/>
          </a:bodyPr>
          <a:lstStyle/>
          <a:p>
            <a:r>
              <a:rPr lang="en-GB" sz="3200" dirty="0" smtClean="0"/>
              <a:t>We are sure that Czech beer is good</a:t>
            </a:r>
            <a:endParaRPr lang="et-EE" sz="3200" dirty="0" smtClean="0"/>
          </a:p>
          <a:p>
            <a:r>
              <a:rPr lang="et-EE" sz="3200" dirty="0" smtClean="0"/>
              <a:t>We </a:t>
            </a:r>
            <a:r>
              <a:rPr lang="en-GB" sz="3200" dirty="0" smtClean="0"/>
              <a:t>love (Czech) Bohemia crystal</a:t>
            </a:r>
          </a:p>
          <a:p>
            <a:r>
              <a:rPr lang="en-GB" sz="3200" dirty="0" smtClean="0"/>
              <a:t>Most people have read “</a:t>
            </a:r>
            <a:r>
              <a:rPr lang="en-US" sz="3200" dirty="0" smtClean="0"/>
              <a:t>The Good Soldier </a:t>
            </a:r>
            <a:r>
              <a:rPr lang="en-US" sz="3200" dirty="0" err="1" smtClean="0"/>
              <a:t>Švejk</a:t>
            </a:r>
            <a:r>
              <a:rPr lang="en-US" sz="3200" dirty="0" smtClean="0"/>
              <a:t>” and "</a:t>
            </a:r>
            <a:r>
              <a:rPr lang="en-US" sz="3200" dirty="0" err="1" smtClean="0"/>
              <a:t>Rumcajs</a:t>
            </a:r>
            <a:r>
              <a:rPr lang="en-US" sz="3200" dirty="0" smtClean="0"/>
              <a:t>”.</a:t>
            </a:r>
          </a:p>
          <a:p>
            <a:r>
              <a:rPr lang="en-GB" sz="3200" dirty="0" smtClean="0"/>
              <a:t>We know athletes (</a:t>
            </a:r>
            <a:r>
              <a:rPr lang="en-US" sz="3200" dirty="0" err="1" smtClean="0"/>
              <a:t>Železný</a:t>
            </a:r>
            <a:r>
              <a:rPr lang="en-US" sz="3200" dirty="0" smtClean="0"/>
              <a:t>, </a:t>
            </a:r>
            <a:r>
              <a:rPr lang="en-US" sz="3200" dirty="0" err="1" smtClean="0"/>
              <a:t>Dvořák</a:t>
            </a:r>
            <a:r>
              <a:rPr lang="en-US" sz="3200" dirty="0" smtClean="0"/>
              <a:t>, </a:t>
            </a:r>
            <a:r>
              <a:rPr lang="en-US" sz="3200" dirty="0" err="1" smtClean="0"/>
              <a:t>Šebrle</a:t>
            </a:r>
            <a:r>
              <a:rPr lang="en-US" sz="3200" dirty="0" smtClean="0"/>
              <a:t>, Bauer, </a:t>
            </a:r>
            <a:r>
              <a:rPr lang="en-US" sz="3200" dirty="0" err="1" smtClean="0"/>
              <a:t>Neumannová</a:t>
            </a:r>
            <a:r>
              <a:rPr lang="en-US" sz="3200" dirty="0" smtClean="0"/>
              <a:t>, </a:t>
            </a:r>
            <a:r>
              <a:rPr lang="en-US" sz="3200" dirty="0" err="1" smtClean="0"/>
              <a:t>Kvitová</a:t>
            </a:r>
            <a:r>
              <a:rPr lang="en-US" sz="3200" dirty="0" smtClean="0"/>
              <a:t> etc…</a:t>
            </a:r>
          </a:p>
          <a:p>
            <a:r>
              <a:rPr lang="en-GB" sz="3200" dirty="0" smtClean="0"/>
              <a:t>Prague is very beautiful</a:t>
            </a:r>
          </a:p>
          <a:p>
            <a:pPr>
              <a:buNone/>
            </a:pPr>
            <a:r>
              <a:rPr lang="en-GB" sz="3200" dirty="0" smtClean="0"/>
              <a:t>	city</a:t>
            </a:r>
            <a:endParaRPr lang="en-US" sz="3200" dirty="0" smtClean="0"/>
          </a:p>
          <a:p>
            <a:endParaRPr lang="en-US" sz="3200" dirty="0" smtClean="0"/>
          </a:p>
          <a:p>
            <a:endParaRPr lang="en-US" sz="3200" dirty="0" smtClean="0"/>
          </a:p>
          <a:p>
            <a:pPr>
              <a:buNone/>
            </a:pPr>
            <a:endParaRPr lang="et-EE" dirty="0" smtClean="0"/>
          </a:p>
        </p:txBody>
      </p:sp>
      <p:sp>
        <p:nvSpPr>
          <p:cNvPr id="3" name="Title 2"/>
          <p:cNvSpPr>
            <a:spLocks noGrp="1"/>
          </p:cNvSpPr>
          <p:nvPr>
            <p:ph type="title"/>
          </p:nvPr>
        </p:nvSpPr>
        <p:spPr/>
        <p:txBody>
          <a:bodyPr>
            <a:normAutofit fontScale="90000"/>
          </a:bodyPr>
          <a:lstStyle/>
          <a:p>
            <a:r>
              <a:rPr lang="et-EE" dirty="0" smtClean="0"/>
              <a:t>What </a:t>
            </a:r>
            <a:r>
              <a:rPr lang="et-EE" u="sng" dirty="0" smtClean="0">
                <a:solidFill>
                  <a:srgbClr val="FF0000"/>
                </a:solidFill>
              </a:rPr>
              <a:t>we</a:t>
            </a:r>
            <a:r>
              <a:rPr lang="et-EE" dirty="0" smtClean="0"/>
              <a:t> know about </a:t>
            </a:r>
            <a:r>
              <a:rPr lang="en-GB" dirty="0" smtClean="0"/>
              <a:t>Czech Republic?</a:t>
            </a:r>
            <a:endParaRPr lang="et-EE" dirty="0"/>
          </a:p>
        </p:txBody>
      </p:sp>
      <p:sp>
        <p:nvSpPr>
          <p:cNvPr id="20482" name="AutoShape 2" descr="Image result for röövel rumcaj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4" name="AutoShape 4" descr="Image result for röövel rumcaj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6" name="AutoShape 6" descr="Image result for röövel rumcaj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8" name="AutoShape 8" descr="Image result for röövel rumcaj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90" name="AutoShape 10" descr="Image result for röövel rumcaj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92" name="AutoShape 12" descr="Image result for röövel rumcaj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94" name="AutoShape 14" descr="Image result for röövel rumcaj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96" name="AutoShape 16" descr="Image result for röövel rumcaj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98" name="AutoShape 18" descr="Image result for röövel rumcaj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00" name="AutoShape 20" descr="Image result for röövel rumcaj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02" name="AutoShape 22" descr="Image result for röövel rumcaj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04" name="AutoShape 24" descr="Image result for röövel rumcaj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06" name="Picture 26" descr="Image result for röövel rumcajs"/>
          <p:cNvPicPr>
            <a:picLocks noChangeAspect="1" noChangeArrowheads="1"/>
          </p:cNvPicPr>
          <p:nvPr/>
        </p:nvPicPr>
        <p:blipFill>
          <a:blip r:embed="rId2"/>
          <a:srcRect l="9375" t="4688" r="9374" b="6249"/>
          <a:stretch>
            <a:fillRect/>
          </a:stretch>
        </p:blipFill>
        <p:spPr bwMode="auto">
          <a:xfrm>
            <a:off x="7500958" y="4572008"/>
            <a:ext cx="1643042" cy="2285992"/>
          </a:xfrm>
          <a:prstGeom prst="rect">
            <a:avLst/>
          </a:prstGeom>
          <a:noFill/>
        </p:spPr>
      </p:pic>
      <p:pic>
        <p:nvPicPr>
          <p:cNvPr id="20508" name="Picture 28" descr="Image result for vahva sõdur svejk"/>
          <p:cNvPicPr>
            <a:picLocks noChangeAspect="1" noChangeArrowheads="1"/>
          </p:cNvPicPr>
          <p:nvPr/>
        </p:nvPicPr>
        <p:blipFill>
          <a:blip r:embed="rId3"/>
          <a:srcRect/>
          <a:stretch>
            <a:fillRect/>
          </a:stretch>
        </p:blipFill>
        <p:spPr bwMode="auto">
          <a:xfrm>
            <a:off x="5715008" y="4643446"/>
            <a:ext cx="1643074" cy="2214554"/>
          </a:xfrm>
          <a:prstGeom prst="rect">
            <a:avLst/>
          </a:prstGeom>
          <a:noFill/>
        </p:spPr>
      </p:pic>
    </p:spTree>
    <p:extLst>
      <p:ext uri="{BB962C8B-B14F-4D97-AF65-F5344CB8AC3E}">
        <p14:creationId xmlns:p14="http://schemas.microsoft.com/office/powerpoint/2010/main" xmlns="" val="8020437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547032"/>
            <a:ext cx="8229600" cy="4525963"/>
          </a:xfrm>
        </p:spPr>
        <p:txBody>
          <a:bodyPr>
            <a:normAutofit/>
          </a:bodyPr>
          <a:lstStyle/>
          <a:p>
            <a:pPr marL="109728" indent="0">
              <a:buNone/>
            </a:pPr>
            <a:endParaRPr lang="et-EE" sz="8000" dirty="0" smtClean="0"/>
          </a:p>
          <a:p>
            <a:pPr marL="109728" indent="0" algn="ctr">
              <a:buNone/>
            </a:pPr>
            <a:r>
              <a:rPr lang="et-EE" sz="8000" dirty="0" smtClean="0"/>
              <a:t>EESTI  KEEL</a:t>
            </a:r>
            <a:endParaRPr lang="en-GB" sz="8000" dirty="0" smtClean="0"/>
          </a:p>
          <a:p>
            <a:pPr marL="109728" indent="0" algn="ctr">
              <a:buNone/>
            </a:pPr>
            <a:r>
              <a:rPr lang="en-GB" sz="4800" dirty="0" smtClean="0"/>
              <a:t>Estonian language</a:t>
            </a:r>
            <a:endParaRPr lang="et-EE" sz="4800" dirty="0"/>
          </a:p>
        </p:txBody>
      </p:sp>
      <p:sp>
        <p:nvSpPr>
          <p:cNvPr id="3" name="Title 2"/>
          <p:cNvSpPr>
            <a:spLocks noGrp="1"/>
          </p:cNvSpPr>
          <p:nvPr>
            <p:ph type="title"/>
          </p:nvPr>
        </p:nvSpPr>
        <p:spPr/>
        <p:txBody>
          <a:bodyPr/>
          <a:lstStyle/>
          <a:p>
            <a:endParaRPr lang="et-EE"/>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900852" y="5229200"/>
            <a:ext cx="3103563" cy="1474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56465" y="7212"/>
            <a:ext cx="2647950" cy="19816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434" name="AutoShape 2" descr="Image result for röövel rumcaj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21405147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0768"/>
            <a:ext cx="8229600" cy="5040560"/>
          </a:xfrm>
        </p:spPr>
        <p:txBody>
          <a:bodyPr>
            <a:normAutofit/>
          </a:bodyPr>
          <a:lstStyle/>
          <a:p>
            <a:r>
              <a:rPr lang="et-EE" sz="3200" dirty="0" smtClean="0"/>
              <a:t>Some say: </a:t>
            </a:r>
            <a:r>
              <a:rPr lang="et-EE" sz="3200" dirty="0"/>
              <a:t>t</a:t>
            </a:r>
            <a:r>
              <a:rPr lang="en-US" sz="3200" dirty="0" smtClean="0"/>
              <a:t>he </a:t>
            </a:r>
            <a:r>
              <a:rPr lang="en-US" sz="3200" dirty="0"/>
              <a:t>Estonian language is a nightmare to learn. </a:t>
            </a:r>
            <a:endParaRPr lang="et-EE" sz="3200" dirty="0" smtClean="0"/>
          </a:p>
          <a:p>
            <a:r>
              <a:rPr lang="et-EE" sz="3200" dirty="0" smtClean="0"/>
              <a:t>Estonian is different from most spoken languages in Europe, </a:t>
            </a:r>
            <a:r>
              <a:rPr lang="en-GB" sz="3200" dirty="0" smtClean="0"/>
              <a:t>and </a:t>
            </a:r>
            <a:r>
              <a:rPr lang="et-EE" sz="3200" dirty="0" smtClean="0"/>
              <a:t>does not belong to the Indo-European group</a:t>
            </a:r>
          </a:p>
          <a:p>
            <a:r>
              <a:rPr lang="et-EE" sz="3200" dirty="0" smtClean="0"/>
              <a:t>Estonian belongs to the Finno-Ugric language family, which also includes Finnish and Hungarian.</a:t>
            </a:r>
          </a:p>
        </p:txBody>
      </p:sp>
      <p:sp>
        <p:nvSpPr>
          <p:cNvPr id="3" name="Title 2"/>
          <p:cNvSpPr>
            <a:spLocks noGrp="1"/>
          </p:cNvSpPr>
          <p:nvPr>
            <p:ph type="title"/>
          </p:nvPr>
        </p:nvSpPr>
        <p:spPr/>
        <p:txBody>
          <a:bodyPr/>
          <a:lstStyle/>
          <a:p>
            <a:r>
              <a:rPr lang="et-EE" dirty="0" smtClean="0"/>
              <a:t>Estonian language - eesti keel</a:t>
            </a:r>
            <a:endParaRPr lang="et-EE"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40437" y="5383213"/>
            <a:ext cx="3103563" cy="1474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274766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00000"/>
          </a:xfrm>
        </p:spPr>
        <p:txBody>
          <a:bodyPr>
            <a:normAutofit fontScale="92500" lnSpcReduction="20000"/>
          </a:bodyPr>
          <a:lstStyle/>
          <a:p>
            <a:r>
              <a:rPr lang="en-US" sz="3200" dirty="0"/>
              <a:t>Estonian (</a:t>
            </a:r>
            <a:r>
              <a:rPr lang="en-US" sz="3200" dirty="0" err="1"/>
              <a:t>eesti</a:t>
            </a:r>
            <a:r>
              <a:rPr lang="en-US" sz="3200" dirty="0"/>
              <a:t> keel; pronounced [ˈ</a:t>
            </a:r>
            <a:r>
              <a:rPr lang="en-US" sz="3200" dirty="0" err="1"/>
              <a:t>eːsti</a:t>
            </a:r>
            <a:r>
              <a:rPr lang="en-US" sz="3200" dirty="0"/>
              <a:t> ˈ</a:t>
            </a:r>
            <a:r>
              <a:rPr lang="en-US" sz="3200" dirty="0" err="1"/>
              <a:t>keːl</a:t>
            </a:r>
            <a:r>
              <a:rPr lang="en-US" sz="3200" dirty="0"/>
              <a:t>] </a:t>
            </a:r>
            <a:r>
              <a:rPr lang="en-US" sz="3200" dirty="0" smtClean="0"/>
              <a:t>is </a:t>
            </a:r>
            <a:r>
              <a:rPr lang="en-US" sz="3200" dirty="0"/>
              <a:t>the official language of Estonia, spoken by about 1.1 million people in Estonia and tens of thousands in various émigré communities</a:t>
            </a:r>
            <a:r>
              <a:rPr lang="en-US" sz="3200" dirty="0" smtClean="0"/>
              <a:t>.</a:t>
            </a:r>
            <a:endParaRPr lang="et-EE" sz="3200" dirty="0" smtClean="0"/>
          </a:p>
          <a:p>
            <a:r>
              <a:rPr lang="en-US" sz="3200" dirty="0"/>
              <a:t>One distinctive feature that has caused a great amount of interest in linguists is what is traditionally seen as three degrees of phoneme length: short, long, and "overlong", </a:t>
            </a:r>
            <a:r>
              <a:rPr lang="en-US" sz="3200" dirty="0" smtClean="0"/>
              <a:t>In </a:t>
            </a:r>
            <a:r>
              <a:rPr lang="en-US" sz="3200" dirty="0"/>
              <a:t>actuality, the distinction is not purely in the phoneme length, and the underlying phonological mechanism is still disputed</a:t>
            </a:r>
            <a:r>
              <a:rPr lang="en-US" sz="3200" dirty="0" smtClean="0"/>
              <a:t>.</a:t>
            </a:r>
            <a:endParaRPr lang="et-EE" i="1" dirty="0" smtClean="0"/>
          </a:p>
          <a:p>
            <a:endParaRPr lang="et-EE" i="1" dirty="0"/>
          </a:p>
          <a:p>
            <a:endParaRPr lang="et-EE" i="1" dirty="0" smtClean="0"/>
          </a:p>
          <a:p>
            <a:endParaRPr lang="et-EE" i="1" dirty="0"/>
          </a:p>
          <a:p>
            <a:endParaRPr lang="et-EE" i="1" dirty="0" smtClean="0"/>
          </a:p>
          <a:p>
            <a:endParaRPr lang="et-EE" i="1" dirty="0"/>
          </a:p>
          <a:p>
            <a:endParaRPr lang="et-EE" i="1" dirty="0" smtClean="0"/>
          </a:p>
          <a:p>
            <a:endParaRPr lang="et-EE" dirty="0"/>
          </a:p>
        </p:txBody>
      </p:sp>
      <p:sp>
        <p:nvSpPr>
          <p:cNvPr id="3" name="Title 2"/>
          <p:cNvSpPr>
            <a:spLocks noGrp="1"/>
          </p:cNvSpPr>
          <p:nvPr>
            <p:ph type="title"/>
          </p:nvPr>
        </p:nvSpPr>
        <p:spPr/>
        <p:txBody>
          <a:bodyPr/>
          <a:lstStyle/>
          <a:p>
            <a:r>
              <a:rPr lang="et-EE" dirty="0" smtClean="0"/>
              <a:t>Eesti keel</a:t>
            </a:r>
            <a:endParaRPr lang="et-E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40437" y="1"/>
            <a:ext cx="3103563" cy="11967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068586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2"/>
            <a:ext cx="8229600" cy="5400600"/>
          </a:xfrm>
        </p:spPr>
        <p:txBody>
          <a:bodyPr>
            <a:normAutofit lnSpcReduction="10000"/>
          </a:bodyPr>
          <a:lstStyle/>
          <a:p>
            <a:r>
              <a:rPr lang="en-US" dirty="0"/>
              <a:t>Estonian has been influenced by Swedish, German (initially Middle Low German, later also standard German), and Russian, though it is not related to them genetically</a:t>
            </a:r>
            <a:r>
              <a:rPr lang="en-US" dirty="0" smtClean="0"/>
              <a:t>.</a:t>
            </a:r>
            <a:endParaRPr lang="et-EE" dirty="0" smtClean="0"/>
          </a:p>
          <a:p>
            <a:r>
              <a:rPr lang="en-US" dirty="0"/>
              <a:t>Like Finnish and Hungarian, Estonian is a </a:t>
            </a:r>
            <a:r>
              <a:rPr lang="en-US" b="1" dirty="0" smtClean="0"/>
              <a:t>agglutinative </a:t>
            </a:r>
            <a:r>
              <a:rPr lang="en-US" b="1" dirty="0"/>
              <a:t>language</a:t>
            </a:r>
            <a:r>
              <a:rPr lang="en-US" dirty="0"/>
              <a:t>, but unlike them, it has lost the vowel </a:t>
            </a:r>
            <a:r>
              <a:rPr lang="en-US" dirty="0" smtClean="0"/>
              <a:t>harmony, </a:t>
            </a:r>
            <a:r>
              <a:rPr lang="en-US" dirty="0"/>
              <a:t>although in older texts the vowel harmony can still be recognized. Furthermore, the </a:t>
            </a:r>
            <a:r>
              <a:rPr lang="en-US" dirty="0" err="1"/>
              <a:t>apocope</a:t>
            </a:r>
            <a:r>
              <a:rPr lang="en-US" dirty="0"/>
              <a:t> of word-final sounds is extensive and has contributed to a shift from a purely agglutinative to a </a:t>
            </a:r>
            <a:r>
              <a:rPr lang="en-US" dirty="0" err="1"/>
              <a:t>fusional</a:t>
            </a:r>
            <a:r>
              <a:rPr lang="en-US" dirty="0"/>
              <a:t> </a:t>
            </a:r>
            <a:r>
              <a:rPr lang="en-US" dirty="0" smtClean="0"/>
              <a:t>language.</a:t>
            </a:r>
            <a:r>
              <a:rPr lang="et-EE" dirty="0" smtClean="0"/>
              <a:t> </a:t>
            </a:r>
            <a:r>
              <a:rPr lang="en-US" dirty="0" smtClean="0"/>
              <a:t>The </a:t>
            </a:r>
            <a:r>
              <a:rPr lang="en-US" dirty="0"/>
              <a:t>basic word order is </a:t>
            </a:r>
            <a:r>
              <a:rPr lang="en-US" b="1" dirty="0"/>
              <a:t>subject–verb–object</a:t>
            </a:r>
            <a:r>
              <a:rPr lang="en-US" dirty="0"/>
              <a:t>.</a:t>
            </a:r>
            <a:endParaRPr lang="et-EE" dirty="0"/>
          </a:p>
        </p:txBody>
      </p:sp>
      <p:sp>
        <p:nvSpPr>
          <p:cNvPr id="3" name="Title 2"/>
          <p:cNvSpPr>
            <a:spLocks noGrp="1"/>
          </p:cNvSpPr>
          <p:nvPr>
            <p:ph type="title"/>
          </p:nvPr>
        </p:nvSpPr>
        <p:spPr/>
        <p:txBody>
          <a:bodyPr/>
          <a:lstStyle/>
          <a:p>
            <a:r>
              <a:rPr lang="et-EE" dirty="0" smtClean="0"/>
              <a:t>Eesti keel</a:t>
            </a:r>
            <a:endParaRPr lang="et-EE"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67861" y="-315416"/>
            <a:ext cx="3103563" cy="1474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889264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57232"/>
            <a:ext cx="8507288" cy="6000768"/>
          </a:xfrm>
        </p:spPr>
        <p:txBody>
          <a:bodyPr>
            <a:normAutofit fontScale="92500" lnSpcReduction="10000"/>
          </a:bodyPr>
          <a:lstStyle/>
          <a:p>
            <a:r>
              <a:rPr lang="en-US" dirty="0"/>
              <a:t>The Estonian dialects are divided into two groups – the northern and southern dialects, usually associated with the cities of Tallinn in the north and Tartu in the </a:t>
            </a:r>
            <a:r>
              <a:rPr lang="en-US" dirty="0" smtClean="0"/>
              <a:t>south</a:t>
            </a:r>
            <a:r>
              <a:rPr lang="et-EE" dirty="0" smtClean="0"/>
              <a:t>.</a:t>
            </a:r>
          </a:p>
          <a:p>
            <a:r>
              <a:rPr lang="en-US" dirty="0" smtClean="0"/>
              <a:t>The </a:t>
            </a:r>
            <a:r>
              <a:rPr lang="en-US" dirty="0"/>
              <a:t>northern group consists of the </a:t>
            </a:r>
            <a:r>
              <a:rPr lang="en-US" dirty="0" err="1"/>
              <a:t>keskmurre</a:t>
            </a:r>
            <a:r>
              <a:rPr lang="en-US" dirty="0"/>
              <a:t> or middle dialect that is also the basis for the standard language, the </a:t>
            </a:r>
            <a:r>
              <a:rPr lang="en-US" dirty="0" err="1"/>
              <a:t>läänemurre</a:t>
            </a:r>
            <a:r>
              <a:rPr lang="en-US" dirty="0"/>
              <a:t> or western </a:t>
            </a:r>
            <a:r>
              <a:rPr lang="en-US" dirty="0" smtClean="0"/>
              <a:t>dialect,</a:t>
            </a:r>
            <a:r>
              <a:rPr lang="et-EE" dirty="0" smtClean="0"/>
              <a:t> </a:t>
            </a:r>
            <a:r>
              <a:rPr lang="en-US" dirty="0" smtClean="0"/>
              <a:t>the </a:t>
            </a:r>
            <a:r>
              <a:rPr lang="en-US" dirty="0" err="1"/>
              <a:t>saarte</a:t>
            </a:r>
            <a:r>
              <a:rPr lang="en-US" dirty="0"/>
              <a:t> </a:t>
            </a:r>
            <a:r>
              <a:rPr lang="en-US" dirty="0" err="1"/>
              <a:t>murre</a:t>
            </a:r>
            <a:r>
              <a:rPr lang="en-US" dirty="0"/>
              <a:t> (islands') dialect of Saaremaa and </a:t>
            </a:r>
            <a:r>
              <a:rPr lang="en-US" dirty="0" err="1"/>
              <a:t>Hiiumaa</a:t>
            </a:r>
            <a:r>
              <a:rPr lang="en-US" dirty="0"/>
              <a:t> and the </a:t>
            </a:r>
            <a:r>
              <a:rPr lang="en-US" dirty="0" err="1"/>
              <a:t>idamurre</a:t>
            </a:r>
            <a:r>
              <a:rPr lang="en-US" dirty="0"/>
              <a:t> or eastern dialect on the northwestern shore of Lake </a:t>
            </a:r>
            <a:r>
              <a:rPr lang="en-US" dirty="0" err="1"/>
              <a:t>Peipsi</a:t>
            </a:r>
            <a:r>
              <a:rPr lang="en-US" dirty="0"/>
              <a:t>.</a:t>
            </a:r>
          </a:p>
          <a:p>
            <a:r>
              <a:rPr lang="en-US" dirty="0"/>
              <a:t>The southern group consists of the Tartu, </a:t>
            </a:r>
            <a:r>
              <a:rPr lang="en-US" dirty="0" err="1"/>
              <a:t>Mulgi</a:t>
            </a:r>
            <a:r>
              <a:rPr lang="en-US" dirty="0"/>
              <a:t>, </a:t>
            </a:r>
            <a:r>
              <a:rPr lang="en-US" dirty="0" err="1"/>
              <a:t>Võru</a:t>
            </a:r>
            <a:r>
              <a:rPr lang="en-US" dirty="0"/>
              <a:t> (</a:t>
            </a:r>
            <a:r>
              <a:rPr lang="en-US" dirty="0" err="1"/>
              <a:t>Võro</a:t>
            </a:r>
            <a:r>
              <a:rPr lang="en-US" dirty="0"/>
              <a:t>) and </a:t>
            </a:r>
            <a:r>
              <a:rPr lang="en-US" dirty="0" err="1"/>
              <a:t>Setu</a:t>
            </a:r>
            <a:r>
              <a:rPr lang="en-US" dirty="0"/>
              <a:t> (</a:t>
            </a:r>
            <a:r>
              <a:rPr lang="en-US" dirty="0" err="1"/>
              <a:t>Seto</a:t>
            </a:r>
            <a:r>
              <a:rPr lang="en-US" dirty="0"/>
              <a:t>) dialects. These are sometimes considered either variants of a South Estonian language, or separate languages </a:t>
            </a:r>
            <a:r>
              <a:rPr lang="en-US" dirty="0" smtClean="0"/>
              <a:t>altogether.</a:t>
            </a:r>
            <a:r>
              <a:rPr lang="et-EE" dirty="0" smtClean="0"/>
              <a:t> </a:t>
            </a:r>
            <a:r>
              <a:rPr lang="en-US" dirty="0" smtClean="0"/>
              <a:t>Also</a:t>
            </a:r>
            <a:r>
              <a:rPr lang="en-US" dirty="0"/>
              <a:t>, </a:t>
            </a:r>
            <a:r>
              <a:rPr lang="en-US" dirty="0" err="1"/>
              <a:t>Seto</a:t>
            </a:r>
            <a:r>
              <a:rPr lang="en-US" dirty="0"/>
              <a:t> is not usually considered a dialect of Estonian, but rather a variant of </a:t>
            </a:r>
            <a:r>
              <a:rPr lang="en-US" dirty="0" err="1" smtClean="0"/>
              <a:t>Võ</a:t>
            </a:r>
            <a:r>
              <a:rPr lang="et-EE" dirty="0" smtClean="0"/>
              <a:t>ru</a:t>
            </a:r>
            <a:r>
              <a:rPr lang="et-EE" dirty="0" smtClean="0"/>
              <a:t>.</a:t>
            </a:r>
            <a:endParaRPr lang="en-GB" dirty="0" smtClean="0"/>
          </a:p>
          <a:p>
            <a:r>
              <a:rPr lang="en-US" sz="1100" dirty="0" smtClean="0">
                <a:hlinkClick r:id="rId2"/>
              </a:rPr>
              <a:t>https://</a:t>
            </a:r>
            <a:r>
              <a:rPr lang="en-US" sz="1100" dirty="0" smtClean="0">
                <a:hlinkClick r:id="rId2"/>
              </a:rPr>
              <a:t>www.youtube.com/watch?v=ow9zh0N-sQY</a:t>
            </a:r>
            <a:endParaRPr lang="en-US" sz="1100" dirty="0" smtClean="0"/>
          </a:p>
          <a:p>
            <a:endParaRPr lang="en-US" sz="1100" dirty="0"/>
          </a:p>
          <a:p>
            <a:endParaRPr lang="et-EE" dirty="0"/>
          </a:p>
        </p:txBody>
      </p:sp>
      <p:sp>
        <p:nvSpPr>
          <p:cNvPr id="3" name="Title 2"/>
          <p:cNvSpPr>
            <a:spLocks noGrp="1"/>
          </p:cNvSpPr>
          <p:nvPr>
            <p:ph type="title"/>
          </p:nvPr>
        </p:nvSpPr>
        <p:spPr>
          <a:xfrm>
            <a:off x="457200" y="274638"/>
            <a:ext cx="8229600" cy="850106"/>
          </a:xfrm>
        </p:spPr>
        <p:txBody>
          <a:bodyPr/>
          <a:lstStyle/>
          <a:p>
            <a:r>
              <a:rPr lang="et-EE" dirty="0" smtClean="0"/>
              <a:t>Eesti keel</a:t>
            </a:r>
            <a:endParaRPr lang="et-EE" dirty="0"/>
          </a:p>
        </p:txBody>
      </p:sp>
    </p:spTree>
    <p:extLst>
      <p:ext uri="{BB962C8B-B14F-4D97-AF65-F5344CB8AC3E}">
        <p14:creationId xmlns:p14="http://schemas.microsoft.com/office/powerpoint/2010/main" xmlns="" val="21296519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481328"/>
            <a:ext cx="9073008" cy="5044016"/>
          </a:xfrm>
        </p:spPr>
        <p:txBody>
          <a:bodyPr>
            <a:normAutofit/>
          </a:bodyPr>
          <a:lstStyle/>
          <a:p>
            <a:pPr marL="109728" indent="0">
              <a:buNone/>
            </a:pPr>
            <a:endParaRPr lang="et-EE" dirty="0" smtClean="0"/>
          </a:p>
          <a:p>
            <a:pPr marL="109728" indent="0">
              <a:buNone/>
            </a:pPr>
            <a:endParaRPr lang="et-EE" dirty="0"/>
          </a:p>
          <a:p>
            <a:pPr marL="109728" indent="0">
              <a:buNone/>
            </a:pPr>
            <a:endParaRPr lang="et-EE" dirty="0" smtClean="0"/>
          </a:p>
          <a:p>
            <a:pPr marL="109728" indent="0">
              <a:buNone/>
            </a:pPr>
            <a:endParaRPr lang="et-EE" dirty="0"/>
          </a:p>
          <a:p>
            <a:pPr marL="109728" indent="0">
              <a:buNone/>
            </a:pPr>
            <a:endParaRPr lang="et-EE" dirty="0" smtClean="0"/>
          </a:p>
          <a:p>
            <a:pPr marL="109728" indent="0">
              <a:buNone/>
            </a:pPr>
            <a:endParaRPr lang="et-EE" dirty="0" smtClean="0"/>
          </a:p>
          <a:p>
            <a:pPr marL="109728" indent="0">
              <a:buNone/>
            </a:pPr>
            <a:r>
              <a:rPr lang="et-EE" dirty="0" smtClean="0"/>
              <a:t>Rahvuslill – rukkilill	    Rahvuslind –</a:t>
            </a:r>
            <a:r>
              <a:rPr lang="en-GB" dirty="0" smtClean="0"/>
              <a:t> </a:t>
            </a:r>
            <a:r>
              <a:rPr lang="et-EE" dirty="0" smtClean="0"/>
              <a:t>suitsupääsuke</a:t>
            </a:r>
          </a:p>
          <a:p>
            <a:pPr marL="109728" indent="0">
              <a:buNone/>
            </a:pPr>
            <a:r>
              <a:rPr lang="et-EE" dirty="0" smtClean="0"/>
              <a:t>National flower- 	    National bird – barn </a:t>
            </a:r>
          </a:p>
          <a:p>
            <a:pPr marL="109728" indent="0">
              <a:buNone/>
            </a:pPr>
            <a:r>
              <a:rPr lang="et-EE" dirty="0" smtClean="0"/>
              <a:t>Cornflower		    swallow</a:t>
            </a:r>
          </a:p>
        </p:txBody>
      </p:sp>
      <p:sp>
        <p:nvSpPr>
          <p:cNvPr id="3" name="Title 2"/>
          <p:cNvSpPr>
            <a:spLocks noGrp="1"/>
          </p:cNvSpPr>
          <p:nvPr>
            <p:ph type="title"/>
          </p:nvPr>
        </p:nvSpPr>
        <p:spPr>
          <a:xfrm>
            <a:off x="323528" y="274638"/>
            <a:ext cx="8568952" cy="1143000"/>
          </a:xfrm>
        </p:spPr>
        <p:txBody>
          <a:bodyPr>
            <a:normAutofit fontScale="90000"/>
          </a:bodyPr>
          <a:lstStyle/>
          <a:p>
            <a:r>
              <a:rPr lang="et-EE" dirty="0"/>
              <a:t>Symbols of Estonia – Eesti sümbolid</a:t>
            </a:r>
          </a:p>
        </p:txBody>
      </p:sp>
      <p:pic>
        <p:nvPicPr>
          <p:cNvPr id="3074" name="Picture 2" descr="http://upload.wikimedia.org/wikipedia/commons/thumb/3/39/Bachelor%27s_button%2C_Basket_flower%2C_Boutonniere_flower%2C_Cornflower_-_3.jpg/120px-Bachelor%27s_button%2C_Basket_flower%2C_Boutonniere_flower%2C_Cornflower_-_3.jpg">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5576" y="1587842"/>
            <a:ext cx="2592288" cy="2232248"/>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860032" y="1484785"/>
            <a:ext cx="3312368" cy="23353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908725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GB" dirty="0" smtClean="0"/>
              <a:t>Estonian dialects</a:t>
            </a:r>
            <a:endParaRPr lang="en-US" dirty="0"/>
          </a:p>
        </p:txBody>
      </p:sp>
      <p:pic>
        <p:nvPicPr>
          <p:cNvPr id="1026" name="Picture 2" descr="https://www.eki.ee/murded/fonoteek/img.php?map=alad.JPG&amp;khk="/>
          <p:cNvPicPr>
            <a:picLocks noChangeAspect="1" noChangeArrowheads="1"/>
          </p:cNvPicPr>
          <p:nvPr/>
        </p:nvPicPr>
        <p:blipFill>
          <a:blip r:embed="rId2"/>
          <a:srcRect/>
          <a:stretch>
            <a:fillRect/>
          </a:stretch>
        </p:blipFill>
        <p:spPr bwMode="auto">
          <a:xfrm>
            <a:off x="0" y="1142984"/>
            <a:ext cx="9144000" cy="5715016"/>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2"/>
            <a:ext cx="8229600" cy="5256584"/>
          </a:xfrm>
        </p:spPr>
        <p:txBody>
          <a:bodyPr>
            <a:normAutofit/>
          </a:bodyPr>
          <a:lstStyle/>
          <a:p>
            <a:r>
              <a:rPr lang="en-US" dirty="0"/>
              <a:t>The Estonian alphabet is used for writing the Estonian language and is based on the Latin alphabet, </a:t>
            </a:r>
            <a:r>
              <a:rPr lang="en-US" dirty="0" smtClean="0"/>
              <a:t>with </a:t>
            </a:r>
            <a:r>
              <a:rPr lang="en-US" dirty="0"/>
              <a:t>German </a:t>
            </a:r>
            <a:r>
              <a:rPr lang="en-US" dirty="0" smtClean="0"/>
              <a:t>influence</a:t>
            </a:r>
            <a:endParaRPr lang="et-EE" dirty="0" smtClean="0"/>
          </a:p>
          <a:p>
            <a:r>
              <a:rPr lang="et-EE" dirty="0"/>
              <a:t>The official Estonian alphabet has 27 letters</a:t>
            </a:r>
            <a:r>
              <a:rPr lang="et-EE" dirty="0" smtClean="0"/>
              <a:t>:</a:t>
            </a:r>
          </a:p>
          <a:p>
            <a:pPr marL="109728" indent="0">
              <a:buNone/>
            </a:pPr>
            <a:endParaRPr lang="et-EE" dirty="0"/>
          </a:p>
          <a:p>
            <a:pPr marL="109728" indent="0">
              <a:buNone/>
            </a:pPr>
            <a:r>
              <a:rPr lang="et-EE" sz="4000" dirty="0" smtClean="0"/>
              <a:t>A</a:t>
            </a:r>
            <a:r>
              <a:rPr lang="et-EE" sz="4000" dirty="0"/>
              <a:t>, B, D, E, F, G, H, I, J, K, L, M, N, O, P, R, S, Š, </a:t>
            </a:r>
            <a:r>
              <a:rPr lang="et-EE" sz="4000" dirty="0" smtClean="0"/>
              <a:t>Z</a:t>
            </a:r>
            <a:r>
              <a:rPr lang="et-EE" sz="4000" dirty="0"/>
              <a:t>, Ž, T, U, V, </a:t>
            </a:r>
            <a:endParaRPr lang="et-EE" sz="4000" dirty="0" smtClean="0"/>
          </a:p>
          <a:p>
            <a:pPr marL="109728" indent="0">
              <a:buNone/>
            </a:pPr>
            <a:r>
              <a:rPr lang="et-EE" sz="4000" dirty="0" smtClean="0"/>
              <a:t>Õ</a:t>
            </a:r>
            <a:r>
              <a:rPr lang="et-EE" sz="4000" dirty="0"/>
              <a:t>, Ä, Ö, </a:t>
            </a:r>
            <a:r>
              <a:rPr lang="et-EE" sz="4000" dirty="0" smtClean="0"/>
              <a:t>Ü</a:t>
            </a:r>
            <a:endParaRPr lang="en-US" sz="4000" dirty="0" smtClean="0"/>
          </a:p>
          <a:p>
            <a:pPr marL="109728" indent="0">
              <a:buNone/>
            </a:pPr>
            <a:r>
              <a:rPr lang="et-EE" sz="1000" dirty="0" smtClean="0">
                <a:hlinkClick r:id="rId2"/>
              </a:rPr>
              <a:t>https://www.youtube.com/watch?v=3VSQp0hNMaE</a:t>
            </a:r>
            <a:endParaRPr lang="en-US" sz="1000" smtClean="0"/>
          </a:p>
          <a:p>
            <a:pPr marL="109728" indent="0">
              <a:buNone/>
            </a:pPr>
            <a:endParaRPr lang="et-EE" sz="1000" dirty="0" smtClean="0"/>
          </a:p>
          <a:p>
            <a:pPr marL="109728" indent="0">
              <a:buNone/>
            </a:pPr>
            <a:endParaRPr lang="et-EE" dirty="0" smtClean="0"/>
          </a:p>
          <a:p>
            <a:endParaRPr lang="et-EE" dirty="0"/>
          </a:p>
        </p:txBody>
      </p:sp>
      <p:sp>
        <p:nvSpPr>
          <p:cNvPr id="3" name="Title 2"/>
          <p:cNvSpPr>
            <a:spLocks noGrp="1"/>
          </p:cNvSpPr>
          <p:nvPr>
            <p:ph type="title"/>
          </p:nvPr>
        </p:nvSpPr>
        <p:spPr/>
        <p:txBody>
          <a:bodyPr>
            <a:normAutofit/>
          </a:bodyPr>
          <a:lstStyle/>
          <a:p>
            <a:r>
              <a:rPr lang="et-EE" dirty="0" smtClean="0"/>
              <a:t>Eesti keel (tähestik – alphabet)</a:t>
            </a:r>
            <a:endParaRPr lang="et-EE"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12259" y="5353942"/>
            <a:ext cx="3103563" cy="1474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580014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44016"/>
          </a:xfrm>
        </p:spPr>
        <p:txBody>
          <a:bodyPr>
            <a:normAutofit/>
          </a:bodyPr>
          <a:lstStyle/>
          <a:p>
            <a:r>
              <a:rPr lang="en-US" dirty="0"/>
              <a:t>The oblique letters are so-called "foreign letters" (</a:t>
            </a:r>
            <a:r>
              <a:rPr lang="en-US" dirty="0" err="1"/>
              <a:t>võõrtähed</a:t>
            </a:r>
            <a:r>
              <a:rPr lang="en-US" dirty="0"/>
              <a:t>). F, Š, Z and Ž occur only in loanwords and foreign proper names. C, Q, W, X and Y do not occur in Estonian words, but are used in writing </a:t>
            </a:r>
            <a:r>
              <a:rPr lang="en-US" dirty="0" smtClean="0"/>
              <a:t>foreign </a:t>
            </a:r>
            <a:r>
              <a:rPr lang="en-US" dirty="0"/>
              <a:t>names</a:t>
            </a:r>
            <a:r>
              <a:rPr lang="en-US" dirty="0" smtClean="0"/>
              <a:t>.</a:t>
            </a:r>
            <a:endParaRPr lang="en-US" dirty="0"/>
          </a:p>
          <a:p>
            <a:r>
              <a:rPr lang="en-US" dirty="0"/>
              <a:t>Including also the "foreign letters", alphabet consists of the following 32 letters:</a:t>
            </a:r>
          </a:p>
          <a:p>
            <a:pPr marL="109728" indent="0">
              <a:buNone/>
            </a:pPr>
            <a:r>
              <a:rPr lang="et-EE" dirty="0" smtClean="0"/>
              <a:t>	</a:t>
            </a:r>
            <a:r>
              <a:rPr lang="en-US" sz="3600" dirty="0" smtClean="0"/>
              <a:t>A</a:t>
            </a:r>
            <a:r>
              <a:rPr lang="en-US" sz="3600" dirty="0"/>
              <a:t>, B, C, D, E, F, G, H, I, J, K, L, </a:t>
            </a:r>
            <a:r>
              <a:rPr lang="et-EE" sz="3600" dirty="0" smtClean="0"/>
              <a:t>	</a:t>
            </a:r>
            <a:r>
              <a:rPr lang="en-US" sz="3600" dirty="0" smtClean="0"/>
              <a:t>M</a:t>
            </a:r>
            <a:r>
              <a:rPr lang="en-US" sz="3600" dirty="0"/>
              <a:t>, N, O, P, Q, R, S, Š, Z, Ž, T, U, </a:t>
            </a:r>
            <a:r>
              <a:rPr lang="et-EE" sz="3600" dirty="0" smtClean="0"/>
              <a:t>	</a:t>
            </a:r>
            <a:r>
              <a:rPr lang="en-US" sz="3600" dirty="0" smtClean="0"/>
              <a:t>V</a:t>
            </a:r>
            <a:r>
              <a:rPr lang="en-US" sz="3600" dirty="0"/>
              <a:t>, W, Õ, Ä, Ö, Ü, X, Y</a:t>
            </a:r>
          </a:p>
          <a:p>
            <a:endParaRPr lang="et-EE" dirty="0"/>
          </a:p>
        </p:txBody>
      </p:sp>
      <p:sp>
        <p:nvSpPr>
          <p:cNvPr id="3" name="Title 2"/>
          <p:cNvSpPr>
            <a:spLocks noGrp="1"/>
          </p:cNvSpPr>
          <p:nvPr>
            <p:ph type="title"/>
          </p:nvPr>
        </p:nvSpPr>
        <p:spPr/>
        <p:txBody>
          <a:bodyPr/>
          <a:lstStyle/>
          <a:p>
            <a:r>
              <a:rPr lang="et-EE" dirty="0"/>
              <a:t>Eesti keel (tähestik – alphabet)</a:t>
            </a:r>
          </a:p>
        </p:txBody>
      </p:sp>
    </p:spTree>
    <p:extLst>
      <p:ext uri="{BB962C8B-B14F-4D97-AF65-F5344CB8AC3E}">
        <p14:creationId xmlns:p14="http://schemas.microsoft.com/office/powerpoint/2010/main" xmlns="" val="11289860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00000"/>
          </a:xfrm>
        </p:spPr>
        <p:txBody>
          <a:bodyPr>
            <a:normAutofit fontScale="92500"/>
          </a:bodyPr>
          <a:lstStyle/>
          <a:p>
            <a:r>
              <a:rPr lang="en-US" dirty="0"/>
              <a:t>Although the Estonian orthography is generally guided by phonemic principles, with each grapheme corresponding to one phoneme, there are some historical and morphological deviations from this: for example the initial letter 'h' in words, preservation of the morpheme in declension of the word (writing b, g, d in places where p, k, t is pronounced) and in the use of 'i' and 'j'. Where it is very impractical or impossible to type š and ž, they are substituted with </a:t>
            </a:r>
            <a:r>
              <a:rPr lang="en-US" dirty="0" err="1"/>
              <a:t>sh</a:t>
            </a:r>
            <a:r>
              <a:rPr lang="en-US" dirty="0"/>
              <a:t> and </a:t>
            </a:r>
            <a:r>
              <a:rPr lang="en-US" dirty="0" err="1"/>
              <a:t>zh</a:t>
            </a:r>
            <a:r>
              <a:rPr lang="en-US" dirty="0"/>
              <a:t> in some written texts, although this is considered incorrect.</a:t>
            </a:r>
            <a:endParaRPr lang="et-EE" dirty="0"/>
          </a:p>
        </p:txBody>
      </p:sp>
      <p:sp>
        <p:nvSpPr>
          <p:cNvPr id="3" name="Title 2"/>
          <p:cNvSpPr>
            <a:spLocks noGrp="1"/>
          </p:cNvSpPr>
          <p:nvPr>
            <p:ph type="title"/>
          </p:nvPr>
        </p:nvSpPr>
        <p:spPr/>
        <p:txBody>
          <a:bodyPr/>
          <a:lstStyle/>
          <a:p>
            <a:r>
              <a:rPr lang="et-EE" dirty="0" smtClean="0">
                <a:effectLst/>
              </a:rPr>
              <a:t>Õigekiri - orthography</a:t>
            </a:r>
            <a:endParaRPr lang="et-EE" dirty="0"/>
          </a:p>
        </p:txBody>
      </p:sp>
    </p:spTree>
    <p:extLst>
      <p:ext uri="{BB962C8B-B14F-4D97-AF65-F5344CB8AC3E}">
        <p14:creationId xmlns:p14="http://schemas.microsoft.com/office/powerpoint/2010/main" xmlns="" val="39007730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t-EE" dirty="0"/>
              <a:t>Estonian vowel </a:t>
            </a:r>
            <a:r>
              <a:rPr lang="et-EE" dirty="0" smtClean="0"/>
              <a:t>phonemes:</a:t>
            </a:r>
          </a:p>
          <a:p>
            <a:pPr marL="109728" indent="0">
              <a:buNone/>
            </a:pPr>
            <a:endParaRPr lang="et-EE" dirty="0" smtClean="0"/>
          </a:p>
          <a:p>
            <a:pPr marL="109728" indent="0">
              <a:buNone/>
            </a:pPr>
            <a:r>
              <a:rPr lang="et-EE" sz="4000" dirty="0" smtClean="0"/>
              <a:t>	</a:t>
            </a:r>
            <a:r>
              <a:rPr lang="en-US" sz="4000" dirty="0" smtClean="0"/>
              <a:t>A, </a:t>
            </a:r>
            <a:r>
              <a:rPr lang="en-US" sz="4000" dirty="0"/>
              <a:t>E, </a:t>
            </a:r>
            <a:r>
              <a:rPr lang="et-EE" sz="4000" dirty="0" smtClean="0"/>
              <a:t> </a:t>
            </a:r>
            <a:r>
              <a:rPr lang="en-US" sz="4000" dirty="0" smtClean="0"/>
              <a:t>I, </a:t>
            </a:r>
            <a:r>
              <a:rPr lang="en-US" sz="4000" dirty="0"/>
              <a:t>O, </a:t>
            </a:r>
            <a:r>
              <a:rPr lang="en-US" sz="4000" dirty="0" smtClean="0"/>
              <a:t>U</a:t>
            </a:r>
            <a:r>
              <a:rPr lang="en-US" sz="4000" dirty="0"/>
              <a:t>, </a:t>
            </a:r>
            <a:r>
              <a:rPr lang="en-US" sz="4000" dirty="0" smtClean="0"/>
              <a:t>Õ</a:t>
            </a:r>
            <a:r>
              <a:rPr lang="en-US" sz="4000" dirty="0"/>
              <a:t>, Ä, Ö, </a:t>
            </a:r>
            <a:r>
              <a:rPr lang="en-US" sz="4000" dirty="0" smtClean="0"/>
              <a:t>Ü</a:t>
            </a:r>
            <a:endParaRPr lang="en-US" sz="4000" dirty="0"/>
          </a:p>
          <a:p>
            <a:pPr marL="109728" indent="0">
              <a:buNone/>
            </a:pPr>
            <a:r>
              <a:rPr lang="et-EE" dirty="0"/>
              <a:t>short </a:t>
            </a:r>
            <a:r>
              <a:rPr lang="et-EE" dirty="0" smtClean="0"/>
              <a:t>vowels</a:t>
            </a:r>
          </a:p>
          <a:p>
            <a:pPr marL="109728" indent="0">
              <a:buNone/>
            </a:pPr>
            <a:endParaRPr lang="et-EE" sz="4000" dirty="0"/>
          </a:p>
          <a:p>
            <a:pPr marL="109728" indent="0">
              <a:buNone/>
            </a:pPr>
            <a:r>
              <a:rPr lang="en-US" sz="4000" dirty="0" smtClean="0"/>
              <a:t>A</a:t>
            </a:r>
            <a:r>
              <a:rPr lang="et-EE" sz="4000" dirty="0" smtClean="0"/>
              <a:t>A</a:t>
            </a:r>
            <a:r>
              <a:rPr lang="en-US" sz="4000" dirty="0" smtClean="0"/>
              <a:t>, </a:t>
            </a:r>
            <a:r>
              <a:rPr lang="et-EE" sz="4000" dirty="0" smtClean="0"/>
              <a:t>E</a:t>
            </a:r>
            <a:r>
              <a:rPr lang="en-US" sz="4000" dirty="0" smtClean="0"/>
              <a:t>E</a:t>
            </a:r>
            <a:r>
              <a:rPr lang="en-US" sz="4000" dirty="0"/>
              <a:t>, </a:t>
            </a:r>
            <a:r>
              <a:rPr lang="et-EE" sz="4000" dirty="0"/>
              <a:t> </a:t>
            </a:r>
            <a:r>
              <a:rPr lang="et-EE" sz="4000" dirty="0" smtClean="0"/>
              <a:t>I</a:t>
            </a:r>
            <a:r>
              <a:rPr lang="en-US" sz="4000" dirty="0" smtClean="0"/>
              <a:t>I</a:t>
            </a:r>
            <a:r>
              <a:rPr lang="en-US" sz="4000" dirty="0"/>
              <a:t>, </a:t>
            </a:r>
            <a:r>
              <a:rPr lang="et-EE" sz="4000" dirty="0"/>
              <a:t>O</a:t>
            </a:r>
            <a:r>
              <a:rPr lang="en-US" sz="4000" dirty="0" smtClean="0"/>
              <a:t>O</a:t>
            </a:r>
            <a:r>
              <a:rPr lang="en-US" sz="4000" dirty="0"/>
              <a:t>, </a:t>
            </a:r>
            <a:r>
              <a:rPr lang="et-EE" sz="4000" dirty="0" smtClean="0"/>
              <a:t>U</a:t>
            </a:r>
            <a:r>
              <a:rPr lang="en-US" sz="4000" dirty="0" smtClean="0"/>
              <a:t>U</a:t>
            </a:r>
            <a:r>
              <a:rPr lang="en-US" sz="4000" dirty="0"/>
              <a:t>, </a:t>
            </a:r>
            <a:r>
              <a:rPr lang="et-EE" sz="4000" dirty="0" smtClean="0"/>
              <a:t>Õ</a:t>
            </a:r>
            <a:r>
              <a:rPr lang="en-US" sz="4000" dirty="0" smtClean="0"/>
              <a:t>Õ</a:t>
            </a:r>
            <a:r>
              <a:rPr lang="en-US" sz="4000" dirty="0"/>
              <a:t>, </a:t>
            </a:r>
            <a:r>
              <a:rPr lang="et-EE" sz="4000" dirty="0" smtClean="0"/>
              <a:t>Ä</a:t>
            </a:r>
            <a:r>
              <a:rPr lang="en-US" sz="4000" dirty="0" smtClean="0"/>
              <a:t>Ä</a:t>
            </a:r>
            <a:r>
              <a:rPr lang="en-US" sz="4000" dirty="0"/>
              <a:t>, </a:t>
            </a:r>
            <a:r>
              <a:rPr lang="et-EE" sz="4000" dirty="0"/>
              <a:t>Ö</a:t>
            </a:r>
            <a:r>
              <a:rPr lang="en-US" sz="4000" dirty="0" smtClean="0"/>
              <a:t>Ö</a:t>
            </a:r>
            <a:r>
              <a:rPr lang="en-US" sz="4000" dirty="0"/>
              <a:t>, </a:t>
            </a:r>
            <a:r>
              <a:rPr lang="en-US" sz="4000" dirty="0" smtClean="0"/>
              <a:t>Ü</a:t>
            </a:r>
            <a:r>
              <a:rPr lang="et-EE" sz="4000" dirty="0" smtClean="0"/>
              <a:t>Ü</a:t>
            </a:r>
          </a:p>
          <a:p>
            <a:pPr marL="109728" indent="0">
              <a:buNone/>
            </a:pPr>
            <a:r>
              <a:rPr lang="et-EE" dirty="0"/>
              <a:t>l</a:t>
            </a:r>
            <a:r>
              <a:rPr lang="et-EE" dirty="0" smtClean="0"/>
              <a:t>ong vowels</a:t>
            </a:r>
            <a:endParaRPr lang="et-EE" dirty="0"/>
          </a:p>
        </p:txBody>
      </p:sp>
      <p:sp>
        <p:nvSpPr>
          <p:cNvPr id="3" name="Title 2"/>
          <p:cNvSpPr>
            <a:spLocks noGrp="1"/>
          </p:cNvSpPr>
          <p:nvPr>
            <p:ph type="title"/>
          </p:nvPr>
        </p:nvSpPr>
        <p:spPr/>
        <p:txBody>
          <a:bodyPr/>
          <a:lstStyle/>
          <a:p>
            <a:r>
              <a:rPr lang="et-EE" dirty="0" smtClean="0"/>
              <a:t>Täishäälikud - </a:t>
            </a:r>
            <a:r>
              <a:rPr lang="et-EE" dirty="0">
                <a:effectLst/>
              </a:rPr>
              <a:t>v</a:t>
            </a:r>
            <a:r>
              <a:rPr lang="et-EE" dirty="0" smtClean="0">
                <a:effectLst/>
              </a:rPr>
              <a:t>owels</a:t>
            </a:r>
            <a:endParaRPr lang="et-EE"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48742" y="5383213"/>
            <a:ext cx="3103563" cy="1474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994386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a:t>There are </a:t>
            </a:r>
            <a:r>
              <a:rPr lang="en-US" sz="3200" b="1" dirty="0"/>
              <a:t>36</a:t>
            </a:r>
            <a:r>
              <a:rPr lang="en-US" sz="3200" dirty="0"/>
              <a:t> diphthongs (26 of which are native to </a:t>
            </a:r>
            <a:r>
              <a:rPr lang="en-US" sz="3200" dirty="0" smtClean="0"/>
              <a:t>Estonian); </a:t>
            </a:r>
            <a:r>
              <a:rPr lang="en-US" sz="3200" dirty="0"/>
              <a:t>all nine vowels can appear as the first component of a diphthong, but only [ɑ e i o u] occur as the second component.</a:t>
            </a:r>
            <a:endParaRPr lang="et-EE" sz="3200" dirty="0"/>
          </a:p>
        </p:txBody>
      </p:sp>
      <p:sp>
        <p:nvSpPr>
          <p:cNvPr id="3" name="Title 2"/>
          <p:cNvSpPr>
            <a:spLocks noGrp="1"/>
          </p:cNvSpPr>
          <p:nvPr>
            <p:ph type="title"/>
          </p:nvPr>
        </p:nvSpPr>
        <p:spPr/>
        <p:txBody>
          <a:bodyPr/>
          <a:lstStyle/>
          <a:p>
            <a:r>
              <a:rPr lang="et-EE" dirty="0" smtClean="0"/>
              <a:t>Täishäälikuühendid - diftongs</a:t>
            </a:r>
            <a:endParaRPr lang="et-EE"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40437" y="5363247"/>
            <a:ext cx="3103563" cy="1474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777075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116024"/>
          </a:xfrm>
        </p:spPr>
        <p:txBody>
          <a:bodyPr>
            <a:normAutofit lnSpcReduction="10000"/>
          </a:bodyPr>
          <a:lstStyle/>
          <a:p>
            <a:r>
              <a:rPr lang="en-US" dirty="0"/>
              <a:t>Typologically, Estonian represents a transitional form from an agglutinating language to a </a:t>
            </a:r>
            <a:r>
              <a:rPr lang="en-US" dirty="0" err="1"/>
              <a:t>fusional</a:t>
            </a:r>
            <a:r>
              <a:rPr lang="en-US" dirty="0"/>
              <a:t> </a:t>
            </a:r>
            <a:r>
              <a:rPr lang="en-US" dirty="0" smtClean="0"/>
              <a:t>language.</a:t>
            </a:r>
            <a:endParaRPr lang="et-EE" dirty="0" smtClean="0"/>
          </a:p>
          <a:p>
            <a:r>
              <a:rPr lang="en-US" dirty="0" smtClean="0"/>
              <a:t>The </a:t>
            </a:r>
            <a:r>
              <a:rPr lang="en-US" dirty="0"/>
              <a:t>canonical word order is SVO (subject–verb–object</a:t>
            </a:r>
            <a:r>
              <a:rPr lang="en-US" dirty="0" smtClean="0"/>
              <a:t>).</a:t>
            </a:r>
            <a:endParaRPr lang="et-EE" dirty="0" smtClean="0"/>
          </a:p>
          <a:p>
            <a:r>
              <a:rPr lang="en-US" dirty="0"/>
              <a:t>In Estonian nouns and pronouns do not have grammatical </a:t>
            </a:r>
            <a:r>
              <a:rPr lang="en-US" dirty="0" smtClean="0"/>
              <a:t>gender</a:t>
            </a:r>
            <a:endParaRPr lang="et-EE" dirty="0" smtClean="0"/>
          </a:p>
          <a:p>
            <a:r>
              <a:rPr lang="et-EE" dirty="0"/>
              <a:t>N</a:t>
            </a:r>
            <a:r>
              <a:rPr lang="en-US" dirty="0" err="1" smtClean="0"/>
              <a:t>ouns</a:t>
            </a:r>
            <a:r>
              <a:rPr lang="en-US" dirty="0" smtClean="0"/>
              <a:t> </a:t>
            </a:r>
            <a:r>
              <a:rPr lang="en-US" dirty="0"/>
              <a:t>and adjectives decline in fourteen cases: nominative, genitive, </a:t>
            </a:r>
            <a:r>
              <a:rPr lang="en-US" dirty="0" err="1"/>
              <a:t>partitive</a:t>
            </a:r>
            <a:r>
              <a:rPr lang="en-US" dirty="0"/>
              <a:t>, illative, </a:t>
            </a:r>
            <a:r>
              <a:rPr lang="en-US" dirty="0" err="1"/>
              <a:t>inessive</a:t>
            </a:r>
            <a:r>
              <a:rPr lang="en-US" dirty="0"/>
              <a:t>, elative, </a:t>
            </a:r>
            <a:r>
              <a:rPr lang="en-US" dirty="0" err="1"/>
              <a:t>allative</a:t>
            </a:r>
            <a:r>
              <a:rPr lang="en-US" dirty="0"/>
              <a:t>, </a:t>
            </a:r>
            <a:r>
              <a:rPr lang="en-US" dirty="0" err="1"/>
              <a:t>adessive</a:t>
            </a:r>
            <a:r>
              <a:rPr lang="en-US" dirty="0"/>
              <a:t>, ablative, </a:t>
            </a:r>
            <a:r>
              <a:rPr lang="en-US" dirty="0" err="1"/>
              <a:t>translative</a:t>
            </a:r>
            <a:r>
              <a:rPr lang="en-US" dirty="0"/>
              <a:t>, terminative, </a:t>
            </a:r>
            <a:r>
              <a:rPr lang="en-US" dirty="0" err="1"/>
              <a:t>essive</a:t>
            </a:r>
            <a:r>
              <a:rPr lang="en-US" dirty="0"/>
              <a:t>, </a:t>
            </a:r>
            <a:r>
              <a:rPr lang="en-US" dirty="0" err="1"/>
              <a:t>abessive</a:t>
            </a:r>
            <a:r>
              <a:rPr lang="en-US" dirty="0"/>
              <a:t>, and </a:t>
            </a:r>
            <a:r>
              <a:rPr lang="en-US" dirty="0" err="1"/>
              <a:t>comitative</a:t>
            </a:r>
            <a:r>
              <a:rPr lang="en-US" dirty="0"/>
              <a:t>, </a:t>
            </a:r>
            <a:endParaRPr lang="et-EE" dirty="0"/>
          </a:p>
        </p:txBody>
      </p:sp>
      <p:sp>
        <p:nvSpPr>
          <p:cNvPr id="3" name="Title 2"/>
          <p:cNvSpPr>
            <a:spLocks noGrp="1"/>
          </p:cNvSpPr>
          <p:nvPr>
            <p:ph type="title"/>
          </p:nvPr>
        </p:nvSpPr>
        <p:spPr/>
        <p:txBody>
          <a:bodyPr/>
          <a:lstStyle/>
          <a:p>
            <a:r>
              <a:rPr lang="et-EE" dirty="0" smtClean="0"/>
              <a:t>Grammatika - grammar</a:t>
            </a:r>
            <a:endParaRPr lang="et-EE" dirty="0"/>
          </a:p>
        </p:txBody>
      </p:sp>
    </p:spTree>
    <p:extLst>
      <p:ext uri="{BB962C8B-B14F-4D97-AF65-F5344CB8AC3E}">
        <p14:creationId xmlns:p14="http://schemas.microsoft.com/office/powerpoint/2010/main" xmlns="" val="32794478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20688"/>
            <a:ext cx="8229600" cy="5386603"/>
          </a:xfrm>
        </p:spPr>
        <p:txBody>
          <a:bodyPr>
            <a:normAutofit/>
          </a:bodyPr>
          <a:lstStyle/>
          <a:p>
            <a:pPr marL="109728" indent="0" algn="ctr">
              <a:buNone/>
            </a:pPr>
            <a:r>
              <a:rPr lang="et-EE" sz="4800" dirty="0" smtClean="0"/>
              <a:t>Tere tulemast eesti keele tundi!</a:t>
            </a:r>
          </a:p>
          <a:p>
            <a:pPr marL="109728" indent="0" algn="ctr">
              <a:buNone/>
            </a:pPr>
            <a:r>
              <a:rPr lang="et-EE" sz="2800" dirty="0" smtClean="0"/>
              <a:t>Welcome in the Estonian language class!</a:t>
            </a:r>
          </a:p>
          <a:p>
            <a:pPr marL="109728" indent="0" algn="ctr">
              <a:buNone/>
            </a:pPr>
            <a:endParaRPr lang="et-EE" sz="2800" dirty="0"/>
          </a:p>
          <a:p>
            <a:pPr marL="109728" indent="0" algn="ctr">
              <a:buNone/>
            </a:pPr>
            <a:r>
              <a:rPr lang="et-EE" sz="4400" dirty="0" smtClean="0"/>
              <a:t>Tere hommikust!</a:t>
            </a:r>
          </a:p>
          <a:p>
            <a:pPr marL="109728" indent="0" algn="ctr">
              <a:buNone/>
            </a:pPr>
            <a:r>
              <a:rPr lang="et-EE" sz="2800" dirty="0" smtClean="0"/>
              <a:t>Good morning!</a:t>
            </a:r>
          </a:p>
          <a:p>
            <a:pPr marL="109728" indent="0" algn="ctr">
              <a:buNone/>
            </a:pPr>
            <a:endParaRPr lang="et-EE" sz="28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267788" y="4941168"/>
            <a:ext cx="2647950" cy="17240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055706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t-EE" sz="4000" dirty="0" smtClean="0"/>
              <a:t>Tere!</a:t>
            </a:r>
          </a:p>
          <a:p>
            <a:r>
              <a:rPr lang="et-EE" sz="4000" dirty="0" smtClean="0"/>
              <a:t>Tere!-Tere!</a:t>
            </a:r>
          </a:p>
          <a:p>
            <a:r>
              <a:rPr lang="et-EE" sz="4000" dirty="0" smtClean="0"/>
              <a:t>Tere hommikust!</a:t>
            </a:r>
          </a:p>
          <a:p>
            <a:r>
              <a:rPr lang="et-EE" sz="4000" dirty="0" smtClean="0"/>
              <a:t>Tere päevast!</a:t>
            </a:r>
          </a:p>
          <a:p>
            <a:r>
              <a:rPr lang="et-EE" sz="4000" dirty="0" smtClean="0"/>
              <a:t>Tere õhtust!</a:t>
            </a:r>
          </a:p>
          <a:p>
            <a:r>
              <a:rPr lang="et-EE" sz="4000" dirty="0" smtClean="0"/>
              <a:t>Tšau!</a:t>
            </a:r>
            <a:endParaRPr lang="et-EE" sz="4000" dirty="0"/>
          </a:p>
        </p:txBody>
      </p:sp>
      <p:sp>
        <p:nvSpPr>
          <p:cNvPr id="3" name="Title 2"/>
          <p:cNvSpPr>
            <a:spLocks noGrp="1"/>
          </p:cNvSpPr>
          <p:nvPr>
            <p:ph type="title"/>
          </p:nvPr>
        </p:nvSpPr>
        <p:spPr/>
        <p:txBody>
          <a:bodyPr/>
          <a:lstStyle/>
          <a:p>
            <a:pPr algn="ctr"/>
            <a:r>
              <a:rPr lang="et-EE" dirty="0" smtClean="0"/>
              <a:t>Tere!</a:t>
            </a:r>
            <a:endParaRPr lang="et-EE"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300192" y="5013176"/>
            <a:ext cx="2647950" cy="17240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865971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t-EE" sz="4000" dirty="0" smtClean="0"/>
              <a:t>Head aega!</a:t>
            </a:r>
          </a:p>
          <a:p>
            <a:r>
              <a:rPr lang="et-EE" sz="4000" dirty="0" smtClean="0"/>
              <a:t>Nägemiseni!</a:t>
            </a:r>
          </a:p>
          <a:p>
            <a:pPr marL="109728" indent="0">
              <a:buNone/>
            </a:pPr>
            <a:r>
              <a:rPr lang="et-EE" sz="4000" dirty="0"/>
              <a:t>	</a:t>
            </a:r>
            <a:r>
              <a:rPr lang="et-EE" sz="4000" dirty="0" smtClean="0"/>
              <a:t>- Nägemist!</a:t>
            </a:r>
          </a:p>
          <a:p>
            <a:r>
              <a:rPr lang="et-EE" sz="4000" dirty="0" smtClean="0"/>
              <a:t>Head päeva!</a:t>
            </a:r>
          </a:p>
          <a:p>
            <a:r>
              <a:rPr lang="et-EE" sz="4000" dirty="0" smtClean="0"/>
              <a:t>Head õhtut!</a:t>
            </a:r>
          </a:p>
          <a:p>
            <a:r>
              <a:rPr lang="et-EE" sz="4000" dirty="0" smtClean="0"/>
              <a:t>Head ööd!</a:t>
            </a:r>
          </a:p>
          <a:p>
            <a:r>
              <a:rPr lang="et-EE" sz="4000" dirty="0" smtClean="0"/>
              <a:t>Tšau!</a:t>
            </a:r>
          </a:p>
          <a:p>
            <a:pPr marL="109728" indent="0">
              <a:buNone/>
            </a:pPr>
            <a:endParaRPr lang="et-EE" dirty="0" smtClean="0"/>
          </a:p>
          <a:p>
            <a:pPr marL="109728" indent="0">
              <a:buNone/>
            </a:pPr>
            <a:endParaRPr lang="et-EE" dirty="0" smtClean="0"/>
          </a:p>
          <a:p>
            <a:pPr marL="109728" indent="0">
              <a:buNone/>
            </a:pPr>
            <a:endParaRPr lang="et-EE" dirty="0" smtClean="0"/>
          </a:p>
          <a:p>
            <a:endParaRPr lang="et-EE" dirty="0"/>
          </a:p>
        </p:txBody>
      </p:sp>
      <p:sp>
        <p:nvSpPr>
          <p:cNvPr id="3" name="Title 2"/>
          <p:cNvSpPr>
            <a:spLocks noGrp="1"/>
          </p:cNvSpPr>
          <p:nvPr>
            <p:ph type="title"/>
          </p:nvPr>
        </p:nvSpPr>
        <p:spPr/>
        <p:txBody>
          <a:bodyPr/>
          <a:lstStyle/>
          <a:p>
            <a:pPr algn="ctr"/>
            <a:r>
              <a:rPr lang="et-EE" dirty="0" smtClean="0"/>
              <a:t>Head aega!</a:t>
            </a:r>
            <a:endParaRPr lang="et-EE"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468655" y="5013176"/>
            <a:ext cx="2647950" cy="17240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08075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t-EE" dirty="0"/>
          </a:p>
        </p:txBody>
      </p:sp>
      <p:sp>
        <p:nvSpPr>
          <p:cNvPr id="3" name="Title 2"/>
          <p:cNvSpPr>
            <a:spLocks noGrp="1"/>
          </p:cNvSpPr>
          <p:nvPr>
            <p:ph type="title"/>
          </p:nvPr>
        </p:nvSpPr>
        <p:spPr>
          <a:xfrm>
            <a:off x="179512" y="274638"/>
            <a:ext cx="8856984" cy="1143000"/>
          </a:xfrm>
        </p:spPr>
        <p:txBody>
          <a:bodyPr>
            <a:normAutofit/>
          </a:bodyPr>
          <a:lstStyle/>
          <a:p>
            <a:r>
              <a:rPr lang="et-EE" dirty="0" smtClean="0"/>
              <a:t>Robbie Williams concert in Tallinn</a:t>
            </a:r>
            <a:endParaRPr lang="et-E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03848" y="1353740"/>
            <a:ext cx="5940152" cy="54726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357298"/>
            <a:ext cx="3143240" cy="35118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66566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109728" indent="0">
              <a:buNone/>
            </a:pPr>
            <a:r>
              <a:rPr lang="et-EE" dirty="0" smtClean="0"/>
              <a:t>	</a:t>
            </a:r>
            <a:r>
              <a:rPr lang="et-EE" sz="3600" dirty="0" smtClean="0"/>
              <a:t>Tere, tere, tere, tere hommikust!</a:t>
            </a:r>
          </a:p>
          <a:p>
            <a:pPr marL="109728" indent="0">
              <a:buNone/>
            </a:pPr>
            <a:r>
              <a:rPr lang="et-EE" sz="3600" dirty="0" smtClean="0"/>
              <a:t>	Tere Tiit, tere Mai!</a:t>
            </a:r>
          </a:p>
          <a:p>
            <a:pPr marL="109728" indent="0">
              <a:buNone/>
            </a:pPr>
            <a:r>
              <a:rPr lang="et-EE" sz="3600" dirty="0"/>
              <a:t>	Tere, tere, </a:t>
            </a:r>
            <a:r>
              <a:rPr lang="et-EE" sz="3600" dirty="0" smtClean="0"/>
              <a:t>tere, </a:t>
            </a:r>
            <a:r>
              <a:rPr lang="et-EE" sz="3600" dirty="0"/>
              <a:t>tere hommikust!</a:t>
            </a:r>
          </a:p>
          <a:p>
            <a:pPr marL="109728" indent="0">
              <a:buNone/>
            </a:pPr>
            <a:r>
              <a:rPr lang="et-EE" sz="3600" dirty="0" smtClean="0"/>
              <a:t>	Tere maa ja taevas lai.</a:t>
            </a:r>
          </a:p>
          <a:p>
            <a:pPr marL="109728" indent="0">
              <a:buNone/>
            </a:pPr>
            <a:endParaRPr lang="et-EE" sz="2800" dirty="0" smtClean="0"/>
          </a:p>
          <a:p>
            <a:pPr marL="109728" indent="0">
              <a:buNone/>
            </a:pPr>
            <a:endParaRPr lang="et-EE" sz="2400" dirty="0" smtClean="0"/>
          </a:p>
          <a:p>
            <a:pPr marL="109728" indent="0">
              <a:buNone/>
            </a:pPr>
            <a:r>
              <a:rPr lang="et-EE" sz="2400" dirty="0" smtClean="0"/>
              <a:t>Good morning!</a:t>
            </a:r>
          </a:p>
          <a:p>
            <a:pPr marL="109728" indent="0">
              <a:buNone/>
            </a:pPr>
            <a:r>
              <a:rPr lang="et-EE" sz="2400" dirty="0" smtClean="0"/>
              <a:t>Hello Tiit, hello Mai.</a:t>
            </a:r>
          </a:p>
          <a:p>
            <a:pPr marL="109728" indent="0">
              <a:buNone/>
            </a:pPr>
            <a:r>
              <a:rPr lang="et-EE" sz="2400" dirty="0" smtClean="0"/>
              <a:t>Hello earth and wide sky.</a:t>
            </a:r>
          </a:p>
          <a:p>
            <a:pPr marL="109728" indent="0">
              <a:buNone/>
            </a:pPr>
            <a:endParaRPr lang="et-EE" dirty="0"/>
          </a:p>
        </p:txBody>
      </p:sp>
      <p:sp>
        <p:nvSpPr>
          <p:cNvPr id="3" name="Title 2"/>
          <p:cNvSpPr>
            <a:spLocks noGrp="1"/>
          </p:cNvSpPr>
          <p:nvPr>
            <p:ph type="title"/>
          </p:nvPr>
        </p:nvSpPr>
        <p:spPr/>
        <p:txBody>
          <a:bodyPr>
            <a:normAutofit/>
          </a:bodyPr>
          <a:lstStyle/>
          <a:p>
            <a:pPr algn="ctr"/>
            <a:r>
              <a:rPr lang="et-EE" sz="4000" dirty="0" smtClean="0"/>
              <a:t>Tere hommikust!</a:t>
            </a:r>
            <a:r>
              <a:rPr lang="et-EE" dirty="0" smtClean="0"/>
              <a:t/>
            </a:r>
            <a:br>
              <a:rPr lang="et-EE" dirty="0" smtClean="0"/>
            </a:br>
            <a:r>
              <a:rPr lang="et-EE" sz="2200" dirty="0" smtClean="0"/>
              <a:t>Priit Aimla</a:t>
            </a:r>
            <a:endParaRPr lang="et-EE" sz="22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496050" y="5133974"/>
            <a:ext cx="2647950" cy="17240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2594217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76672"/>
            <a:ext cx="8229600" cy="5530619"/>
          </a:xfrm>
        </p:spPr>
        <p:txBody>
          <a:bodyPr/>
          <a:lstStyle/>
          <a:p>
            <a:endParaRPr lang="et-EE" dirty="0" smtClean="0"/>
          </a:p>
          <a:p>
            <a:pPr marL="109728" indent="0">
              <a:buNone/>
            </a:pPr>
            <a:r>
              <a:rPr lang="et-EE" sz="3600" dirty="0" smtClean="0"/>
              <a:t>Aitäh! = Tänan!   </a:t>
            </a:r>
            <a:r>
              <a:rPr lang="et-EE" sz="4400" dirty="0" smtClean="0"/>
              <a:t>↔</a:t>
            </a:r>
            <a:r>
              <a:rPr lang="et-EE" sz="3600" dirty="0" smtClean="0"/>
              <a:t>	Palun</a:t>
            </a:r>
          </a:p>
          <a:p>
            <a:pPr marL="109728" indent="0">
              <a:buNone/>
            </a:pPr>
            <a:r>
              <a:rPr lang="et-EE" sz="2400" dirty="0" smtClean="0"/>
              <a:t>Thank you			                   You´re welcome</a:t>
            </a:r>
          </a:p>
          <a:p>
            <a:pPr marL="109728" indent="0">
              <a:buNone/>
            </a:pPr>
            <a:endParaRPr lang="et-EE" sz="2400" dirty="0"/>
          </a:p>
          <a:p>
            <a:pPr marL="109728" indent="0">
              <a:buNone/>
            </a:pPr>
            <a:r>
              <a:rPr lang="et-EE" sz="3600" dirty="0" smtClean="0"/>
              <a:t>Palun			 </a:t>
            </a:r>
            <a:r>
              <a:rPr lang="et-EE" sz="4400" dirty="0" smtClean="0"/>
              <a:t>↔	</a:t>
            </a:r>
            <a:r>
              <a:rPr lang="et-EE" sz="3600" dirty="0" smtClean="0"/>
              <a:t>	 Aitäh!</a:t>
            </a:r>
          </a:p>
          <a:p>
            <a:pPr marL="109728" indent="0">
              <a:buNone/>
            </a:pPr>
            <a:r>
              <a:rPr lang="et-EE" sz="2400" dirty="0" smtClean="0"/>
              <a:t>Here you are				</a:t>
            </a:r>
            <a:r>
              <a:rPr lang="et-EE" sz="2400" dirty="0"/>
              <a:t> Thank you </a:t>
            </a:r>
            <a:r>
              <a:rPr lang="et-EE" sz="2400" dirty="0" smtClean="0"/>
              <a:t>	</a:t>
            </a:r>
          </a:p>
          <a:p>
            <a:pPr marL="109728" indent="0">
              <a:buNone/>
            </a:pPr>
            <a:endParaRPr lang="et-EE" sz="2400" dirty="0"/>
          </a:p>
          <a:p>
            <a:pPr marL="109728" indent="0">
              <a:buNone/>
            </a:pPr>
            <a:r>
              <a:rPr lang="et-EE" sz="3600" dirty="0" smtClean="0"/>
              <a:t>Üks kohv, palun!</a:t>
            </a:r>
          </a:p>
          <a:p>
            <a:pPr marL="109728" indent="0">
              <a:buNone/>
            </a:pPr>
            <a:r>
              <a:rPr lang="et-EE" sz="2800" dirty="0" smtClean="0"/>
              <a:t>A (one) coffee please!</a:t>
            </a:r>
            <a:endParaRPr lang="et-EE" sz="28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486280" y="5133975"/>
            <a:ext cx="2647950" cy="17240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945599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r>
              <a:rPr lang="et-EE" sz="4000" dirty="0" smtClean="0"/>
              <a:t>Vabandust!     </a:t>
            </a:r>
            <a:r>
              <a:rPr lang="et-EE" sz="4800" dirty="0" smtClean="0"/>
              <a:t>↔</a:t>
            </a:r>
            <a:r>
              <a:rPr lang="et-EE" sz="4000" dirty="0"/>
              <a:t>	</a:t>
            </a:r>
            <a:r>
              <a:rPr lang="et-EE" sz="4000" dirty="0" smtClean="0"/>
              <a:t>Pole midagi!</a:t>
            </a:r>
            <a:endParaRPr lang="et-EE" sz="4000" dirty="0"/>
          </a:p>
          <a:p>
            <a:pPr marL="109728" indent="0">
              <a:buNone/>
            </a:pPr>
            <a:r>
              <a:rPr lang="et-EE" sz="2800" dirty="0" smtClean="0"/>
              <a:t>I´m sorry</a:t>
            </a:r>
            <a:r>
              <a:rPr lang="et-EE" sz="2800" dirty="0"/>
              <a:t>			          </a:t>
            </a:r>
            <a:r>
              <a:rPr lang="et-EE" sz="2800" dirty="0" smtClean="0"/>
              <a:t>No problem</a:t>
            </a:r>
            <a:endParaRPr lang="et-EE" sz="2800" dirty="0"/>
          </a:p>
          <a:p>
            <a:pPr marL="109728" indent="0">
              <a:buNone/>
            </a:pPr>
            <a:endParaRPr lang="et-EE" sz="2800" dirty="0"/>
          </a:p>
          <a:p>
            <a:pPr marL="109728" indent="0">
              <a:buNone/>
            </a:pPr>
            <a:r>
              <a:rPr lang="et-EE" sz="4000" dirty="0" smtClean="0"/>
              <a:t>Head  isu!</a:t>
            </a:r>
            <a:r>
              <a:rPr lang="et-EE" sz="4000" dirty="0"/>
              <a:t>	</a:t>
            </a:r>
            <a:r>
              <a:rPr lang="et-EE" sz="4000" dirty="0" smtClean="0"/>
              <a:t>    </a:t>
            </a:r>
            <a:r>
              <a:rPr lang="et-EE" sz="4800" dirty="0"/>
              <a:t>↔	</a:t>
            </a:r>
            <a:r>
              <a:rPr lang="et-EE" sz="4000" dirty="0" smtClean="0"/>
              <a:t>Aitäh!</a:t>
            </a:r>
          </a:p>
          <a:p>
            <a:pPr marL="109728" indent="0">
              <a:buNone/>
            </a:pPr>
            <a:r>
              <a:rPr lang="et-EE" sz="2600" dirty="0" smtClean="0"/>
              <a:t>Enjoy yor meal</a:t>
            </a:r>
            <a:r>
              <a:rPr lang="et-EE" sz="2800" dirty="0"/>
              <a:t>			</a:t>
            </a:r>
            <a:r>
              <a:rPr lang="et-EE" sz="2800" dirty="0" smtClean="0"/>
              <a:t>Thanks </a:t>
            </a:r>
            <a:r>
              <a:rPr lang="et-EE" sz="2800" dirty="0"/>
              <a:t>	</a:t>
            </a:r>
          </a:p>
          <a:p>
            <a:pPr marL="109728" indent="0">
              <a:buNone/>
            </a:pPr>
            <a:endParaRPr lang="et-EE" sz="2800" dirty="0"/>
          </a:p>
          <a:p>
            <a:pPr marL="109728" indent="0">
              <a:buNone/>
            </a:pPr>
            <a:r>
              <a:rPr lang="et-EE" sz="4000" dirty="0" smtClean="0"/>
              <a:t>Terviseks!</a:t>
            </a:r>
            <a:endParaRPr lang="et-EE" sz="4000" dirty="0"/>
          </a:p>
          <a:p>
            <a:pPr marL="109728" indent="0">
              <a:buNone/>
            </a:pPr>
            <a:r>
              <a:rPr lang="et-EE" sz="3200" dirty="0" smtClean="0"/>
              <a:t>Cheers! Bless you!</a:t>
            </a:r>
            <a:endParaRPr lang="et-EE" sz="3200" dirty="0"/>
          </a:p>
          <a:p>
            <a:endParaRPr lang="et-EE"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514415" y="5166941"/>
            <a:ext cx="2647950" cy="17240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63261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Facts about Estonia</a:t>
            </a:r>
            <a:br>
              <a:rPr lang="en-GB" dirty="0" smtClean="0"/>
            </a:br>
            <a:r>
              <a:rPr lang="et-EE" dirty="0" smtClean="0"/>
              <a:t>Situation - asukoht</a:t>
            </a:r>
            <a:endParaRPr lang="et-EE"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642910" y="1643050"/>
            <a:ext cx="7200800" cy="50405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37226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Facts about Estonia</a:t>
            </a:r>
            <a:br>
              <a:rPr lang="en-GB" dirty="0" smtClean="0"/>
            </a:br>
            <a:r>
              <a:rPr lang="et-EE" dirty="0" smtClean="0"/>
              <a:t>Situation - asukoht</a:t>
            </a:r>
            <a:endParaRPr lang="et-EE"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785786" y="1428736"/>
            <a:ext cx="7170590" cy="51686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77664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1357298"/>
            <a:ext cx="8786842" cy="4649993"/>
          </a:xfrm>
        </p:spPr>
        <p:txBody>
          <a:bodyPr>
            <a:noAutofit/>
          </a:bodyPr>
          <a:lstStyle/>
          <a:p>
            <a:r>
              <a:rPr lang="en-US" sz="4000" dirty="0">
                <a:latin typeface="+mj-lt"/>
                <a:cs typeface="Times New Roman" pitchFamily="18" charset="0"/>
              </a:rPr>
              <a:t>Republic of Estonia </a:t>
            </a:r>
            <a:r>
              <a:rPr lang="en-US" sz="4000" dirty="0" smtClean="0">
                <a:latin typeface="+mj-lt"/>
                <a:cs typeface="Times New Roman" pitchFamily="18" charset="0"/>
              </a:rPr>
              <a:t>(</a:t>
            </a:r>
            <a:r>
              <a:rPr lang="en-US" sz="4000" dirty="0" err="1" smtClean="0">
                <a:latin typeface="+mj-lt"/>
                <a:cs typeface="Times New Roman" pitchFamily="18" charset="0"/>
              </a:rPr>
              <a:t>Eesti</a:t>
            </a:r>
            <a:r>
              <a:rPr lang="en-US" sz="4000" dirty="0" smtClean="0">
                <a:latin typeface="+mj-lt"/>
                <a:cs typeface="Times New Roman" pitchFamily="18" charset="0"/>
              </a:rPr>
              <a:t> </a:t>
            </a:r>
            <a:r>
              <a:rPr lang="en-US" sz="4000" dirty="0" err="1">
                <a:latin typeface="+mj-lt"/>
                <a:cs typeface="Times New Roman" pitchFamily="18" charset="0"/>
              </a:rPr>
              <a:t>Vabariik</a:t>
            </a:r>
            <a:r>
              <a:rPr lang="en-US" sz="4000" dirty="0">
                <a:latin typeface="+mj-lt"/>
                <a:cs typeface="Times New Roman" pitchFamily="18" charset="0"/>
              </a:rPr>
              <a:t>), is a state in the Baltic region of </a:t>
            </a:r>
            <a:r>
              <a:rPr lang="en-US" sz="4000" dirty="0" smtClean="0">
                <a:latin typeface="+mj-lt"/>
                <a:cs typeface="Times New Roman" pitchFamily="18" charset="0"/>
              </a:rPr>
              <a:t>North</a:t>
            </a:r>
            <a:r>
              <a:rPr lang="et-EE" sz="4000" dirty="0">
                <a:latin typeface="+mj-lt"/>
                <a:cs typeface="Times New Roman" pitchFamily="18" charset="0"/>
              </a:rPr>
              <a:t>-</a:t>
            </a:r>
            <a:r>
              <a:rPr lang="et-EE" sz="4000" dirty="0" smtClean="0">
                <a:latin typeface="+mj-lt"/>
                <a:cs typeface="Times New Roman" pitchFamily="18" charset="0"/>
              </a:rPr>
              <a:t>Eastern</a:t>
            </a:r>
            <a:r>
              <a:rPr lang="en-US" sz="4000" dirty="0" smtClean="0">
                <a:latin typeface="+mj-lt"/>
                <a:cs typeface="Times New Roman" pitchFamily="18" charset="0"/>
              </a:rPr>
              <a:t> Europe</a:t>
            </a:r>
            <a:r>
              <a:rPr lang="et-EE" sz="4000" dirty="0" smtClean="0">
                <a:latin typeface="+mj-lt"/>
                <a:cs typeface="Times New Roman" pitchFamily="18" charset="0"/>
              </a:rPr>
              <a:t>, </a:t>
            </a:r>
            <a:r>
              <a:rPr lang="et-EE" sz="4000" dirty="0">
                <a:latin typeface="+mj-lt"/>
                <a:cs typeface="Times New Roman" pitchFamily="18" charset="0"/>
              </a:rPr>
              <a:t>bordering Russia and Latvia</a:t>
            </a:r>
            <a:r>
              <a:rPr lang="et-EE" sz="4000" dirty="0" smtClean="0">
                <a:latin typeface="+mj-lt"/>
                <a:cs typeface="Times New Roman" pitchFamily="18" charset="0"/>
              </a:rPr>
              <a:t>.</a:t>
            </a:r>
          </a:p>
          <a:p>
            <a:r>
              <a:rPr lang="et-EE" sz="4000" dirty="0">
                <a:latin typeface="+mj-lt"/>
                <a:cs typeface="Times New Roman" pitchFamily="18" charset="0"/>
              </a:rPr>
              <a:t>The </a:t>
            </a:r>
            <a:r>
              <a:rPr lang="et-EE" sz="4000" dirty="0" smtClean="0">
                <a:latin typeface="+mj-lt"/>
                <a:cs typeface="Times New Roman" pitchFamily="18" charset="0"/>
              </a:rPr>
              <a:t>territory </a:t>
            </a:r>
            <a:r>
              <a:rPr lang="et-EE" sz="4000" dirty="0">
                <a:latin typeface="+mj-lt"/>
                <a:cs typeface="Times New Roman" pitchFamily="18" charset="0"/>
              </a:rPr>
              <a:t>of Estonia covers </a:t>
            </a:r>
            <a:r>
              <a:rPr lang="et-EE" sz="4000" dirty="0" smtClean="0">
                <a:latin typeface="+mj-lt"/>
                <a:cs typeface="Times New Roman" pitchFamily="18" charset="0"/>
              </a:rPr>
              <a:t>45,</a:t>
            </a:r>
            <a:r>
              <a:rPr lang="en-GB" sz="4000" dirty="0" smtClean="0">
                <a:latin typeface="+mj-lt"/>
                <a:cs typeface="Times New Roman" pitchFamily="18" charset="0"/>
              </a:rPr>
              <a:t>339</a:t>
            </a:r>
            <a:r>
              <a:rPr lang="et-EE" sz="4000" dirty="0">
                <a:latin typeface="+mj-lt"/>
                <a:cs typeface="Times New Roman" pitchFamily="18" charset="0"/>
              </a:rPr>
              <a:t> </a:t>
            </a:r>
            <a:r>
              <a:rPr lang="et-EE" sz="4000" dirty="0" smtClean="0">
                <a:latin typeface="+mj-lt"/>
                <a:cs typeface="Times New Roman" pitchFamily="18" charset="0"/>
              </a:rPr>
              <a:t>km</a:t>
            </a:r>
            <a:r>
              <a:rPr lang="et-EE" sz="4000" baseline="30000" dirty="0" smtClean="0">
                <a:latin typeface="+mj-lt"/>
                <a:cs typeface="Times New Roman" pitchFamily="18" charset="0"/>
              </a:rPr>
              <a:t>2</a:t>
            </a:r>
            <a:r>
              <a:rPr lang="et-EE" sz="4000" dirty="0" smtClean="0">
                <a:latin typeface="+mj-lt"/>
                <a:cs typeface="Times New Roman" pitchFamily="18" charset="0"/>
              </a:rPr>
              <a:t> .</a:t>
            </a:r>
            <a:endParaRPr lang="en-GB" sz="4000" dirty="0" smtClean="0">
              <a:latin typeface="+mj-lt"/>
              <a:cs typeface="Times New Roman" pitchFamily="18" charset="0"/>
            </a:endParaRPr>
          </a:p>
          <a:p>
            <a:pPr>
              <a:buNone/>
            </a:pPr>
            <a:r>
              <a:rPr lang="et-EE" sz="1000" dirty="0" smtClean="0">
                <a:latin typeface="+mj-lt"/>
                <a:cs typeface="Times New Roman" pitchFamily="18" charset="0"/>
                <a:hlinkClick r:id="rId2"/>
              </a:rPr>
              <a:t>https://www.youtube.com/watch?v=cZ_XgOdVVeA</a:t>
            </a:r>
            <a:endParaRPr lang="en-GB" sz="1000" dirty="0" smtClean="0">
              <a:latin typeface="+mj-lt"/>
              <a:cs typeface="Times New Roman" pitchFamily="18" charset="0"/>
            </a:endParaRPr>
          </a:p>
          <a:p>
            <a:pPr>
              <a:buNone/>
            </a:pPr>
            <a:endParaRPr lang="et-EE" sz="1000" dirty="0">
              <a:latin typeface="+mj-lt"/>
              <a:cs typeface="Times New Roman" pitchFamily="18" charset="0"/>
            </a:endParaRPr>
          </a:p>
        </p:txBody>
      </p:sp>
      <p:sp>
        <p:nvSpPr>
          <p:cNvPr id="3" name="Title 2"/>
          <p:cNvSpPr>
            <a:spLocks noGrp="1"/>
          </p:cNvSpPr>
          <p:nvPr>
            <p:ph type="title"/>
          </p:nvPr>
        </p:nvSpPr>
        <p:spPr/>
        <p:txBody>
          <a:bodyPr>
            <a:normAutofit/>
          </a:bodyPr>
          <a:lstStyle/>
          <a:p>
            <a:r>
              <a:rPr lang="en-GB" dirty="0" smtClean="0"/>
              <a:t>Facts about Estonia</a:t>
            </a:r>
            <a:endParaRPr lang="et-E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88024" y="4509120"/>
            <a:ext cx="4248472" cy="22322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980100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435280" cy="5260040"/>
          </a:xfrm>
        </p:spPr>
        <p:txBody>
          <a:bodyPr>
            <a:normAutofit/>
          </a:bodyPr>
          <a:lstStyle/>
          <a:p>
            <a:pPr marL="109728" indent="0">
              <a:buNone/>
            </a:pPr>
            <a:r>
              <a:rPr lang="et-EE" sz="4000" dirty="0" smtClean="0"/>
              <a:t>Estonia </a:t>
            </a:r>
            <a:r>
              <a:rPr lang="et-EE" sz="4000" dirty="0" smtClean="0">
                <a:solidFill>
                  <a:srgbClr val="0070C0"/>
                </a:solidFill>
              </a:rPr>
              <a:t>IS NOT </a:t>
            </a:r>
            <a:r>
              <a:rPr lang="et-EE" sz="4000" dirty="0" smtClean="0"/>
              <a:t>the smallest country in the world. There are 66 countries which are </a:t>
            </a:r>
            <a:r>
              <a:rPr lang="et-EE" sz="4000" dirty="0"/>
              <a:t>smaller </a:t>
            </a:r>
            <a:r>
              <a:rPr lang="et-EE" sz="4000" dirty="0" smtClean="0"/>
              <a:t>than Estonia </a:t>
            </a:r>
            <a:r>
              <a:rPr lang="et-EE" sz="4000" dirty="0"/>
              <a:t>(Denmark, </a:t>
            </a:r>
            <a:r>
              <a:rPr lang="et-EE" sz="4000" dirty="0" smtClean="0"/>
              <a:t>Israel, Netherlands</a:t>
            </a:r>
            <a:r>
              <a:rPr lang="et-EE" sz="4000" dirty="0"/>
              <a:t>, </a:t>
            </a:r>
            <a:r>
              <a:rPr lang="et-EE" sz="4000" dirty="0" smtClean="0"/>
              <a:t>Switzerland, etc...)</a:t>
            </a:r>
          </a:p>
          <a:p>
            <a:pPr marL="109728" indent="0">
              <a:buNone/>
            </a:pPr>
            <a:r>
              <a:rPr lang="en-GB" sz="4000" dirty="0"/>
              <a:t>	</a:t>
            </a:r>
            <a:r>
              <a:rPr lang="en-GB" sz="4000" dirty="0" smtClean="0"/>
              <a:t>   116</a:t>
            </a:r>
            <a:r>
              <a:rPr lang="et-EE" sz="4000" dirty="0" smtClean="0"/>
              <a:t>.place</a:t>
            </a:r>
            <a:r>
              <a:rPr lang="en-GB" sz="4000" dirty="0" smtClean="0"/>
              <a:t> </a:t>
            </a:r>
            <a:r>
              <a:rPr lang="et-EE" sz="4000" dirty="0" smtClean="0"/>
              <a:t>/</a:t>
            </a:r>
            <a:r>
              <a:rPr lang="en-GB" sz="4000" dirty="0" smtClean="0"/>
              <a:t> </a:t>
            </a:r>
            <a:r>
              <a:rPr lang="et-EE" sz="4000" dirty="0" smtClean="0"/>
              <a:t>131.place</a:t>
            </a:r>
            <a:endParaRPr lang="et-EE" sz="4000" dirty="0"/>
          </a:p>
        </p:txBody>
      </p:sp>
      <p:sp>
        <p:nvSpPr>
          <p:cNvPr id="3" name="Title 2"/>
          <p:cNvSpPr>
            <a:spLocks noGrp="1"/>
          </p:cNvSpPr>
          <p:nvPr>
            <p:ph type="title"/>
          </p:nvPr>
        </p:nvSpPr>
        <p:spPr/>
        <p:txBody>
          <a:bodyPr/>
          <a:lstStyle/>
          <a:p>
            <a:r>
              <a:rPr lang="en-GB" dirty="0" smtClean="0"/>
              <a:t>Facts about Estonia</a:t>
            </a:r>
            <a:endParaRPr lang="et-EE"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29190" y="5214950"/>
            <a:ext cx="2628900" cy="1643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6866" name="Picture 2" descr="Image result for czech republic"/>
          <p:cNvPicPr>
            <a:picLocks noChangeAspect="1" noChangeArrowheads="1"/>
          </p:cNvPicPr>
          <p:nvPr/>
        </p:nvPicPr>
        <p:blipFill>
          <a:blip r:embed="rId3"/>
          <a:srcRect/>
          <a:stretch>
            <a:fillRect/>
          </a:stretch>
        </p:blipFill>
        <p:spPr bwMode="auto">
          <a:xfrm>
            <a:off x="1571604" y="5286388"/>
            <a:ext cx="2643206" cy="1776399"/>
          </a:xfrm>
          <a:prstGeom prst="rect">
            <a:avLst/>
          </a:prstGeom>
          <a:noFill/>
        </p:spPr>
      </p:pic>
    </p:spTree>
    <p:extLst>
      <p:ext uri="{BB962C8B-B14F-4D97-AF65-F5344CB8AC3E}">
        <p14:creationId xmlns:p14="http://schemas.microsoft.com/office/powerpoint/2010/main" xmlns="" val="2428965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t-EE" dirty="0" smtClean="0"/>
              <a:t>Map of Estonia - Eesti kaart</a:t>
            </a:r>
            <a:endParaRPr lang="et-EE" dirty="0"/>
          </a:p>
        </p:txBody>
      </p:sp>
      <p:sp>
        <p:nvSpPr>
          <p:cNvPr id="4" name="Content Placeholder 3"/>
          <p:cNvSpPr>
            <a:spLocks noGrp="1"/>
          </p:cNvSpPr>
          <p:nvPr>
            <p:ph idx="1"/>
          </p:nvPr>
        </p:nvSpPr>
        <p:spPr/>
        <p:txBody>
          <a:bodyPr/>
          <a:lstStyle/>
          <a:p>
            <a:endParaRPr lang="en-US"/>
          </a:p>
        </p:txBody>
      </p:sp>
      <p:pic>
        <p:nvPicPr>
          <p:cNvPr id="35842" name="Picture 2" descr="http://www.vidiani.com/maps/maps_of_europe/maps_of_estonia/tourist_illustrated_map_of_estonia.jpg"/>
          <p:cNvPicPr>
            <a:picLocks noChangeAspect="1" noChangeArrowheads="1"/>
          </p:cNvPicPr>
          <p:nvPr/>
        </p:nvPicPr>
        <p:blipFill>
          <a:blip r:embed="rId2"/>
          <a:srcRect/>
          <a:stretch>
            <a:fillRect/>
          </a:stretch>
        </p:blipFill>
        <p:spPr bwMode="auto">
          <a:xfrm>
            <a:off x="0" y="1214422"/>
            <a:ext cx="9144000" cy="5643578"/>
          </a:xfrm>
          <a:prstGeom prst="rect">
            <a:avLst/>
          </a:prstGeom>
          <a:noFill/>
        </p:spPr>
      </p:pic>
    </p:spTree>
    <p:extLst>
      <p:ext uri="{BB962C8B-B14F-4D97-AF65-F5344CB8AC3E}">
        <p14:creationId xmlns:p14="http://schemas.microsoft.com/office/powerpoint/2010/main" xmlns="" val="16735193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1165</TotalTime>
  <Words>1817</Words>
  <Application>Microsoft Office PowerPoint</Application>
  <PresentationFormat>On-screen Show (4:3)</PresentationFormat>
  <Paragraphs>201</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Concourse</vt:lpstr>
      <vt:lpstr>EESTI ESTONIA</vt:lpstr>
      <vt:lpstr>Symbols of Estonia – Eesti sümbolid</vt:lpstr>
      <vt:lpstr>Symbols of Estonia – Eesti sümbolid</vt:lpstr>
      <vt:lpstr>Robbie Williams concert in Tallinn</vt:lpstr>
      <vt:lpstr>Facts about Estonia Situation - asukoht</vt:lpstr>
      <vt:lpstr>Facts about Estonia Situation - asukoht</vt:lpstr>
      <vt:lpstr>Facts about Estonia</vt:lpstr>
      <vt:lpstr>Facts about Estonia</vt:lpstr>
      <vt:lpstr>Map of Estonia - Eesti kaart</vt:lpstr>
      <vt:lpstr>Facts about Estonia Administrative divisions -haldusjaotus</vt:lpstr>
      <vt:lpstr>Facts about Estonia Population - rahvastik</vt:lpstr>
      <vt:lpstr>Facts about Estonia Capital - pealinn</vt:lpstr>
      <vt:lpstr>Tallinn</vt:lpstr>
      <vt:lpstr>Some more fackts</vt:lpstr>
      <vt:lpstr>Slide 15</vt:lpstr>
      <vt:lpstr>What we belive, we are like</vt:lpstr>
      <vt:lpstr>What we belive, we are like</vt:lpstr>
      <vt:lpstr>National Song and Dance festival https://www.youtube.com/watch?v=rEbr6zG-LZo </vt:lpstr>
      <vt:lpstr>What we belive, we are like</vt:lpstr>
      <vt:lpstr>What we belive, we are like</vt:lpstr>
      <vt:lpstr>What we belive, we are like</vt:lpstr>
      <vt:lpstr>What we belive, we are like</vt:lpstr>
      <vt:lpstr>What we belive, we are like</vt:lpstr>
      <vt:lpstr>What we know about Czech Republic?</vt:lpstr>
      <vt:lpstr>Slide 25</vt:lpstr>
      <vt:lpstr>Estonian language - eesti keel</vt:lpstr>
      <vt:lpstr>Eesti keel</vt:lpstr>
      <vt:lpstr>Eesti keel</vt:lpstr>
      <vt:lpstr>Eesti keel</vt:lpstr>
      <vt:lpstr>Estonian dialects</vt:lpstr>
      <vt:lpstr>Eesti keel (tähestik – alphabet)</vt:lpstr>
      <vt:lpstr>Eesti keel (tähestik – alphabet)</vt:lpstr>
      <vt:lpstr>Õigekiri - orthography</vt:lpstr>
      <vt:lpstr>Täishäälikud - vowels</vt:lpstr>
      <vt:lpstr>Täishäälikuühendid - diftongs</vt:lpstr>
      <vt:lpstr>Grammatika - grammar</vt:lpstr>
      <vt:lpstr>Slide 37</vt:lpstr>
      <vt:lpstr>Tere!</vt:lpstr>
      <vt:lpstr>Head aega!</vt:lpstr>
      <vt:lpstr>Tere hommikust! Priit Aimla</vt:lpstr>
      <vt:lpstr>Slide 41</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ESTONIA</dc:title>
  <dc:creator>beijing</dc:creator>
  <cp:lastModifiedBy>Jasmine</cp:lastModifiedBy>
  <cp:revision>99</cp:revision>
  <cp:lastPrinted>2013-09-24T07:24:01Z</cp:lastPrinted>
  <dcterms:created xsi:type="dcterms:W3CDTF">2011-09-09T05:58:19Z</dcterms:created>
  <dcterms:modified xsi:type="dcterms:W3CDTF">2016-09-20T19:03:19Z</dcterms:modified>
</cp:coreProperties>
</file>