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72" r:id="rId4"/>
    <p:sldId id="298" r:id="rId5"/>
    <p:sldId id="273" r:id="rId6"/>
    <p:sldId id="274" r:id="rId7"/>
    <p:sldId id="275" r:id="rId8"/>
    <p:sldId id="276" r:id="rId9"/>
    <p:sldId id="277" r:id="rId10"/>
    <p:sldId id="278" r:id="rId11"/>
    <p:sldId id="279" r:id="rId12"/>
    <p:sldId id="281" r:id="rId13"/>
    <p:sldId id="280"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B0282385-DAF1-4AC8-B8E9-24536CF4088C}" type="datetimeFigureOut">
              <a:rPr lang="cs-CZ" smtClean="0"/>
              <a:t>19. 10. 2016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597350C-D9F1-463B-A0D7-E4645D8D9764}" type="slidenum">
              <a:rPr lang="cs-CZ" smtClean="0"/>
              <a:t>‹#›</a:t>
            </a:fld>
            <a:endParaRPr lang="cs-CZ"/>
          </a:p>
        </p:txBody>
      </p:sp>
    </p:spTree>
    <p:extLst>
      <p:ext uri="{BB962C8B-B14F-4D97-AF65-F5344CB8AC3E}">
        <p14:creationId xmlns:p14="http://schemas.microsoft.com/office/powerpoint/2010/main" val="783231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0282385-DAF1-4AC8-B8E9-24536CF4088C}" type="datetimeFigureOut">
              <a:rPr lang="cs-CZ" smtClean="0"/>
              <a:t>19. 10. 2016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597350C-D9F1-463B-A0D7-E4645D8D9764}" type="slidenum">
              <a:rPr lang="cs-CZ" smtClean="0"/>
              <a:t>‹#›</a:t>
            </a:fld>
            <a:endParaRPr lang="cs-CZ"/>
          </a:p>
        </p:txBody>
      </p:sp>
    </p:spTree>
    <p:extLst>
      <p:ext uri="{BB962C8B-B14F-4D97-AF65-F5344CB8AC3E}">
        <p14:creationId xmlns:p14="http://schemas.microsoft.com/office/powerpoint/2010/main" val="2694084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0282385-DAF1-4AC8-B8E9-24536CF4088C}" type="datetimeFigureOut">
              <a:rPr lang="cs-CZ" smtClean="0"/>
              <a:t>19. 10. 2016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597350C-D9F1-463B-A0D7-E4645D8D9764}" type="slidenum">
              <a:rPr lang="cs-CZ" smtClean="0"/>
              <a:t>‹#›</a:t>
            </a:fld>
            <a:endParaRPr lang="cs-CZ"/>
          </a:p>
        </p:txBody>
      </p:sp>
    </p:spTree>
    <p:extLst>
      <p:ext uri="{BB962C8B-B14F-4D97-AF65-F5344CB8AC3E}">
        <p14:creationId xmlns:p14="http://schemas.microsoft.com/office/powerpoint/2010/main" val="406564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0282385-DAF1-4AC8-B8E9-24536CF4088C}" type="datetimeFigureOut">
              <a:rPr lang="cs-CZ" smtClean="0"/>
              <a:t>19. 10. 2016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597350C-D9F1-463B-A0D7-E4645D8D9764}" type="slidenum">
              <a:rPr lang="cs-CZ" smtClean="0"/>
              <a:t>‹#›</a:t>
            </a:fld>
            <a:endParaRPr lang="cs-CZ"/>
          </a:p>
        </p:txBody>
      </p:sp>
    </p:spTree>
    <p:extLst>
      <p:ext uri="{BB962C8B-B14F-4D97-AF65-F5344CB8AC3E}">
        <p14:creationId xmlns:p14="http://schemas.microsoft.com/office/powerpoint/2010/main" val="481083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B0282385-DAF1-4AC8-B8E9-24536CF4088C}" type="datetimeFigureOut">
              <a:rPr lang="cs-CZ" smtClean="0"/>
              <a:t>19. 10. 2016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597350C-D9F1-463B-A0D7-E4645D8D9764}" type="slidenum">
              <a:rPr lang="cs-CZ" smtClean="0"/>
              <a:t>‹#›</a:t>
            </a:fld>
            <a:endParaRPr lang="cs-CZ"/>
          </a:p>
        </p:txBody>
      </p:sp>
    </p:spTree>
    <p:extLst>
      <p:ext uri="{BB962C8B-B14F-4D97-AF65-F5344CB8AC3E}">
        <p14:creationId xmlns:p14="http://schemas.microsoft.com/office/powerpoint/2010/main" val="945615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0282385-DAF1-4AC8-B8E9-24536CF4088C}" type="datetimeFigureOut">
              <a:rPr lang="cs-CZ" smtClean="0"/>
              <a:t>19. 10. 2016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597350C-D9F1-463B-A0D7-E4645D8D9764}" type="slidenum">
              <a:rPr lang="cs-CZ" smtClean="0"/>
              <a:t>‹#›</a:t>
            </a:fld>
            <a:endParaRPr lang="cs-CZ"/>
          </a:p>
        </p:txBody>
      </p:sp>
    </p:spTree>
    <p:extLst>
      <p:ext uri="{BB962C8B-B14F-4D97-AF65-F5344CB8AC3E}">
        <p14:creationId xmlns:p14="http://schemas.microsoft.com/office/powerpoint/2010/main" val="422369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0282385-DAF1-4AC8-B8E9-24536CF4088C}" type="datetimeFigureOut">
              <a:rPr lang="cs-CZ" smtClean="0"/>
              <a:t>19. 10. 2016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597350C-D9F1-463B-A0D7-E4645D8D9764}" type="slidenum">
              <a:rPr lang="cs-CZ" smtClean="0"/>
              <a:t>‹#›</a:t>
            </a:fld>
            <a:endParaRPr lang="cs-CZ"/>
          </a:p>
        </p:txBody>
      </p:sp>
    </p:spTree>
    <p:extLst>
      <p:ext uri="{BB962C8B-B14F-4D97-AF65-F5344CB8AC3E}">
        <p14:creationId xmlns:p14="http://schemas.microsoft.com/office/powerpoint/2010/main" val="2689435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0282385-DAF1-4AC8-B8E9-24536CF4088C}" type="datetimeFigureOut">
              <a:rPr lang="cs-CZ" smtClean="0"/>
              <a:t>19. 10. 2016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597350C-D9F1-463B-A0D7-E4645D8D9764}" type="slidenum">
              <a:rPr lang="cs-CZ" smtClean="0"/>
              <a:t>‹#›</a:t>
            </a:fld>
            <a:endParaRPr lang="cs-CZ"/>
          </a:p>
        </p:txBody>
      </p:sp>
    </p:spTree>
    <p:extLst>
      <p:ext uri="{BB962C8B-B14F-4D97-AF65-F5344CB8AC3E}">
        <p14:creationId xmlns:p14="http://schemas.microsoft.com/office/powerpoint/2010/main" val="1865026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0282385-DAF1-4AC8-B8E9-24536CF4088C}" type="datetimeFigureOut">
              <a:rPr lang="cs-CZ" smtClean="0"/>
              <a:t>19. 10. 2016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597350C-D9F1-463B-A0D7-E4645D8D9764}" type="slidenum">
              <a:rPr lang="cs-CZ" smtClean="0"/>
              <a:t>‹#›</a:t>
            </a:fld>
            <a:endParaRPr lang="cs-CZ"/>
          </a:p>
        </p:txBody>
      </p:sp>
    </p:spTree>
    <p:extLst>
      <p:ext uri="{BB962C8B-B14F-4D97-AF65-F5344CB8AC3E}">
        <p14:creationId xmlns:p14="http://schemas.microsoft.com/office/powerpoint/2010/main" val="138097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B0282385-DAF1-4AC8-B8E9-24536CF4088C}" type="datetimeFigureOut">
              <a:rPr lang="cs-CZ" smtClean="0"/>
              <a:t>19. 10. 2016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597350C-D9F1-463B-A0D7-E4645D8D9764}" type="slidenum">
              <a:rPr lang="cs-CZ" smtClean="0"/>
              <a:t>‹#›</a:t>
            </a:fld>
            <a:endParaRPr lang="cs-CZ"/>
          </a:p>
        </p:txBody>
      </p:sp>
    </p:spTree>
    <p:extLst>
      <p:ext uri="{BB962C8B-B14F-4D97-AF65-F5344CB8AC3E}">
        <p14:creationId xmlns:p14="http://schemas.microsoft.com/office/powerpoint/2010/main" val="1730199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B0282385-DAF1-4AC8-B8E9-24536CF4088C}" type="datetimeFigureOut">
              <a:rPr lang="cs-CZ" smtClean="0"/>
              <a:t>19. 10. 2016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597350C-D9F1-463B-A0D7-E4645D8D9764}" type="slidenum">
              <a:rPr lang="cs-CZ" smtClean="0"/>
              <a:t>‹#›</a:t>
            </a:fld>
            <a:endParaRPr lang="cs-CZ"/>
          </a:p>
        </p:txBody>
      </p:sp>
    </p:spTree>
    <p:extLst>
      <p:ext uri="{BB962C8B-B14F-4D97-AF65-F5344CB8AC3E}">
        <p14:creationId xmlns:p14="http://schemas.microsoft.com/office/powerpoint/2010/main" val="2290711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282385-DAF1-4AC8-B8E9-24536CF4088C}" type="datetimeFigureOut">
              <a:rPr lang="cs-CZ" smtClean="0"/>
              <a:t>19. 10. 2016</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97350C-D9F1-463B-A0D7-E4645D8D9764}" type="slidenum">
              <a:rPr lang="cs-CZ" smtClean="0"/>
              <a:t>‹#›</a:t>
            </a:fld>
            <a:endParaRPr lang="cs-CZ"/>
          </a:p>
        </p:txBody>
      </p:sp>
    </p:spTree>
    <p:extLst>
      <p:ext uri="{BB962C8B-B14F-4D97-AF65-F5344CB8AC3E}">
        <p14:creationId xmlns:p14="http://schemas.microsoft.com/office/powerpoint/2010/main" val="4128912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a:latin typeface="Gill Sans MT" panose="020B0502020104020203" pitchFamily="34" charset="-18"/>
              </a:rPr>
              <a:t>Psaní velkých písmen</a:t>
            </a:r>
            <a:endParaRPr lang="cs-CZ" i="1" dirty="0">
              <a:latin typeface="Gill Sans MT" panose="020B0502020104020203" pitchFamily="34" charset="-18"/>
            </a:endParaRPr>
          </a:p>
        </p:txBody>
      </p:sp>
      <p:sp>
        <p:nvSpPr>
          <p:cNvPr id="3" name="Podnadpis 2"/>
          <p:cNvSpPr>
            <a:spLocks noGrp="1"/>
          </p:cNvSpPr>
          <p:nvPr>
            <p:ph type="subTitle" idx="1"/>
          </p:nvPr>
        </p:nvSpPr>
        <p:spPr/>
        <p:txBody>
          <a:bodyPr>
            <a:normAutofit fontScale="77500" lnSpcReduction="20000"/>
          </a:bodyPr>
          <a:lstStyle/>
          <a:p>
            <a:endParaRPr lang="cs-CZ" dirty="0"/>
          </a:p>
          <a:p>
            <a:endParaRPr lang="cs-CZ" dirty="0"/>
          </a:p>
          <a:p>
            <a:endParaRPr lang="cs-CZ" dirty="0"/>
          </a:p>
          <a:p>
            <a:endParaRPr lang="cs-CZ" dirty="0"/>
          </a:p>
          <a:p>
            <a:r>
              <a:rPr lang="cs-CZ" dirty="0"/>
              <a:t>20. 10. 2016</a:t>
            </a:r>
          </a:p>
        </p:txBody>
      </p:sp>
    </p:spTree>
    <p:extLst>
      <p:ext uri="{BB962C8B-B14F-4D97-AF65-F5344CB8AC3E}">
        <p14:creationId xmlns:p14="http://schemas.microsoft.com/office/powerpoint/2010/main" val="1722757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500" dirty="0">
                <a:latin typeface="Gill Sans MT" panose="020B0502020104020203" pitchFamily="34" charset="-18"/>
              </a:rPr>
              <a:t>Typy vlastních jmen podle pojmenovávané skutečnosti</a:t>
            </a:r>
            <a:endParaRPr lang="cs-CZ" sz="3500"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a:t>4) postavy náboženské, mytologické, alegorické, zosobnění přírodních</a:t>
            </a:r>
          </a:p>
          <a:p>
            <a:pPr marL="0" indent="0">
              <a:buNone/>
            </a:pPr>
            <a:r>
              <a:rPr lang="cs-CZ" dirty="0"/>
              <a:t> jevů, lidských vlastností apod.</a:t>
            </a:r>
          </a:p>
          <a:p>
            <a:pPr marL="0" indent="0">
              <a:buNone/>
            </a:pPr>
            <a:r>
              <a:rPr lang="cs-CZ" i="1" dirty="0"/>
              <a:t>Pán Bůh   Vykupitel   Panna   Duch svatý   Zeus   děd Vševěd   Svoboda</a:t>
            </a:r>
          </a:p>
          <a:p>
            <a:pPr marL="0" indent="0">
              <a:buNone/>
            </a:pPr>
            <a:endParaRPr lang="cs-CZ" dirty="0"/>
          </a:p>
          <a:p>
            <a:pPr marL="0" indent="0">
              <a:buNone/>
            </a:pPr>
            <a:r>
              <a:rPr lang="cs-CZ" dirty="0"/>
              <a:t>5) vlastní jména zvířat</a:t>
            </a:r>
          </a:p>
          <a:p>
            <a:pPr marL="0" indent="0">
              <a:buNone/>
            </a:pPr>
            <a:r>
              <a:rPr lang="cs-CZ" i="1" dirty="0"/>
              <a:t>Rek   Vořech   Železník   Bystrouška   pták Ohnivák</a:t>
            </a:r>
          </a:p>
        </p:txBody>
      </p:sp>
    </p:spTree>
    <p:extLst>
      <p:ext uri="{BB962C8B-B14F-4D97-AF65-F5344CB8AC3E}">
        <p14:creationId xmlns:p14="http://schemas.microsoft.com/office/powerpoint/2010/main" val="2514811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Dodatky ke jménům živých bytostí</a:t>
            </a:r>
          </a:p>
        </p:txBody>
      </p:sp>
      <p:sp>
        <p:nvSpPr>
          <p:cNvPr id="3" name="Zástupný symbol pro obsah 2"/>
          <p:cNvSpPr>
            <a:spLocks noGrp="1"/>
          </p:cNvSpPr>
          <p:nvPr>
            <p:ph idx="1"/>
          </p:nvPr>
        </p:nvSpPr>
        <p:spPr/>
        <p:txBody>
          <a:bodyPr>
            <a:normAutofit fontScale="85000" lnSpcReduction="20000"/>
          </a:bodyPr>
          <a:lstStyle/>
          <a:p>
            <a:pPr>
              <a:buFontTx/>
              <a:buChar char="-"/>
            </a:pPr>
            <a:r>
              <a:rPr lang="cs-CZ" dirty="0"/>
              <a:t>někdy obecné pojetí vlastního jména, proto malé počáteční písmeno</a:t>
            </a:r>
          </a:p>
          <a:p>
            <a:pPr marL="0" indent="0">
              <a:buNone/>
            </a:pPr>
            <a:r>
              <a:rPr lang="cs-CZ" i="1" dirty="0" err="1"/>
              <a:t>švejk</a:t>
            </a:r>
            <a:r>
              <a:rPr lang="cs-CZ" dirty="0"/>
              <a:t> (mazaný č.)   </a:t>
            </a:r>
            <a:r>
              <a:rPr lang="cs-CZ" i="1" dirty="0"/>
              <a:t>jidáš </a:t>
            </a:r>
            <a:r>
              <a:rPr lang="cs-CZ" dirty="0"/>
              <a:t>(zrádce)   </a:t>
            </a:r>
            <a:r>
              <a:rPr lang="cs-CZ" i="1" dirty="0" err="1"/>
              <a:t>kuba</a:t>
            </a:r>
            <a:r>
              <a:rPr lang="cs-CZ" i="1" dirty="0"/>
              <a:t> </a:t>
            </a:r>
            <a:r>
              <a:rPr lang="cs-CZ" dirty="0"/>
              <a:t>(hlupák)   </a:t>
            </a:r>
            <a:r>
              <a:rPr lang="cs-CZ" i="1" dirty="0" err="1"/>
              <a:t>tatar</a:t>
            </a:r>
            <a:r>
              <a:rPr lang="cs-CZ" i="1" dirty="0"/>
              <a:t> </a:t>
            </a:r>
            <a:r>
              <a:rPr lang="cs-CZ" dirty="0"/>
              <a:t>(nechápavý č.)</a:t>
            </a:r>
          </a:p>
          <a:p>
            <a:pPr marL="0" indent="0">
              <a:buNone/>
            </a:pPr>
            <a:endParaRPr lang="cs-CZ" i="1" dirty="0"/>
          </a:p>
          <a:p>
            <a:pPr>
              <a:buFontTx/>
              <a:buChar char="-"/>
            </a:pPr>
            <a:r>
              <a:rPr lang="cs-CZ" dirty="0"/>
              <a:t>jména příslušníků antropologických skupin s malým poč. písmenem</a:t>
            </a:r>
          </a:p>
          <a:p>
            <a:pPr marL="0" indent="0">
              <a:buNone/>
            </a:pPr>
            <a:r>
              <a:rPr lang="cs-CZ" i="1" dirty="0"/>
              <a:t>černoch   rudoch   indián   mongol</a:t>
            </a:r>
            <a:r>
              <a:rPr lang="cs-CZ" dirty="0"/>
              <a:t> (vs. </a:t>
            </a:r>
            <a:r>
              <a:rPr lang="cs-CZ" i="1" dirty="0"/>
              <a:t>Mongol</a:t>
            </a:r>
            <a:r>
              <a:rPr lang="cs-CZ" dirty="0"/>
              <a:t> = obyvatel Mongolska)</a:t>
            </a:r>
          </a:p>
          <a:p>
            <a:pPr marL="0" indent="0">
              <a:buNone/>
            </a:pPr>
            <a:endParaRPr lang="cs-CZ" i="1" dirty="0"/>
          </a:p>
          <a:p>
            <a:pPr>
              <a:buFontTx/>
              <a:buChar char="-"/>
            </a:pPr>
            <a:r>
              <a:rPr lang="cs-CZ" dirty="0"/>
              <a:t>jména příslušníků kolektivů odvozená od jmen vlastních s malým p. p.</a:t>
            </a:r>
          </a:p>
          <a:p>
            <a:pPr marL="0" indent="0">
              <a:buNone/>
            </a:pPr>
            <a:r>
              <a:rPr lang="cs-CZ" i="1" dirty="0"/>
              <a:t>masarykovec   marxista   sokol   sparťan   husita   jezuita   františkán   </a:t>
            </a:r>
          </a:p>
          <a:p>
            <a:pPr marL="0" indent="0">
              <a:buNone/>
            </a:pPr>
            <a:endParaRPr lang="cs-CZ" i="1" dirty="0"/>
          </a:p>
          <a:p>
            <a:pPr>
              <a:buFontTx/>
              <a:buChar char="-"/>
            </a:pPr>
            <a:r>
              <a:rPr lang="cs-CZ" dirty="0"/>
              <a:t>adjektiva přivlastňovací od </a:t>
            </a:r>
            <a:r>
              <a:rPr lang="cs-CZ" dirty="0" err="1"/>
              <a:t>vl</a:t>
            </a:r>
            <a:r>
              <a:rPr lang="cs-CZ" dirty="0"/>
              <a:t>. jmen s velkým p. p., ostatní </a:t>
            </a:r>
            <a:r>
              <a:rPr lang="cs-CZ" dirty="0" err="1"/>
              <a:t>adj</a:t>
            </a:r>
            <a:r>
              <a:rPr lang="cs-CZ" dirty="0"/>
              <a:t>. s malým </a:t>
            </a:r>
            <a:r>
              <a:rPr lang="cs-CZ" dirty="0" err="1"/>
              <a:t>p.p</a:t>
            </a:r>
            <a:r>
              <a:rPr lang="cs-CZ" dirty="0"/>
              <a:t>.</a:t>
            </a:r>
          </a:p>
          <a:p>
            <a:pPr marL="0" indent="0">
              <a:buNone/>
            </a:pPr>
            <a:r>
              <a:rPr lang="cs-CZ" i="1" dirty="0"/>
              <a:t>Čapkův humor     Kafkův román     </a:t>
            </a:r>
            <a:r>
              <a:rPr lang="cs-CZ" dirty="0"/>
              <a:t>VS.     </a:t>
            </a:r>
            <a:r>
              <a:rPr lang="cs-CZ" i="1" dirty="0"/>
              <a:t>čapkovský humor     </a:t>
            </a:r>
            <a:r>
              <a:rPr lang="cs-CZ" i="1"/>
              <a:t>kafkovský román</a:t>
            </a:r>
            <a:endParaRPr lang="cs-CZ" i="1" dirty="0"/>
          </a:p>
        </p:txBody>
      </p:sp>
    </p:spTree>
    <p:extLst>
      <p:ext uri="{BB962C8B-B14F-4D97-AF65-F5344CB8AC3E}">
        <p14:creationId xmlns:p14="http://schemas.microsoft.com/office/powerpoint/2010/main" val="4048494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Procvičování</a:t>
            </a:r>
          </a:p>
        </p:txBody>
      </p:sp>
      <p:sp>
        <p:nvSpPr>
          <p:cNvPr id="3" name="Zástupný symbol pro obsah 2"/>
          <p:cNvSpPr>
            <a:spLocks noGrp="1"/>
          </p:cNvSpPr>
          <p:nvPr>
            <p:ph idx="1"/>
          </p:nvPr>
        </p:nvSpPr>
        <p:spPr/>
        <p:txBody>
          <a:bodyPr>
            <a:normAutofit/>
          </a:bodyPr>
          <a:lstStyle/>
          <a:p>
            <a:pPr marL="0" indent="0" algn="just">
              <a:buNone/>
            </a:pPr>
            <a:endParaRPr lang="cs-CZ" dirty="0"/>
          </a:p>
          <a:p>
            <a:pPr marL="0" indent="0" algn="just">
              <a:buNone/>
            </a:pPr>
            <a:r>
              <a:rPr lang="cs-CZ" dirty="0"/>
              <a:t>EVROPAN, AMERIČAN, KRAKONOŠ, SOKOL, MÁJOVEC, PANNA MARIE, BUDDHA, BUDDHISTA, HUSITÉ, INDKA, INDIÁNKA, TÁBORITÉ, BĚLOŠKA, ČERNOCH, SLÁVISTA, PŘEMYSLOVCI, LUMÍROVEC, ŠKODOVÁK, SLOVANÉ, KŘESŤANÉ, SEVEŘAN, HANAČKA, MORAVAN, MĚŠŤANÉ, MIMOZEMŠŤANÉ, KLAPZUBÁCI, NAPOLEONSKÝ (komplex), NAPOLEONŮV (klobouk), SVATÝ OTEC, PAPEŽ, D‘ARTAGNAN, VAN GOGH, JAN ZVANÝ OHNIVEC, BLUDNÝ HOLANĎAN</a:t>
            </a:r>
          </a:p>
        </p:txBody>
      </p:sp>
    </p:spTree>
    <p:extLst>
      <p:ext uri="{BB962C8B-B14F-4D97-AF65-F5344CB8AC3E}">
        <p14:creationId xmlns:p14="http://schemas.microsoft.com/office/powerpoint/2010/main" val="1169390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500" dirty="0">
                <a:latin typeface="Gill Sans MT" panose="020B0502020104020203" pitchFamily="34" charset="-18"/>
              </a:rPr>
              <a:t>Typy vlastních jmen podle pojmenovávané skutečnosti</a:t>
            </a:r>
            <a:endParaRPr lang="cs-CZ" sz="3500" dirty="0"/>
          </a:p>
        </p:txBody>
      </p:sp>
      <p:sp>
        <p:nvSpPr>
          <p:cNvPr id="3" name="Zástupný symbol pro obsah 2"/>
          <p:cNvSpPr>
            <a:spLocks noGrp="1"/>
          </p:cNvSpPr>
          <p:nvPr>
            <p:ph idx="1"/>
          </p:nvPr>
        </p:nvSpPr>
        <p:spPr/>
        <p:txBody>
          <a:bodyPr/>
          <a:lstStyle/>
          <a:p>
            <a:pPr marL="0" indent="0">
              <a:buNone/>
            </a:pPr>
            <a:endParaRPr lang="cs-CZ" b="1" dirty="0"/>
          </a:p>
          <a:p>
            <a:pPr marL="0" indent="0">
              <a:buNone/>
            </a:pPr>
            <a:r>
              <a:rPr lang="cs-CZ" b="1" dirty="0"/>
              <a:t>jména hvězdářská a zeměpisná</a:t>
            </a:r>
          </a:p>
          <a:p>
            <a:pPr marL="0" indent="0">
              <a:buNone/>
            </a:pPr>
            <a:endParaRPr lang="cs-CZ" b="1" dirty="0"/>
          </a:p>
          <a:p>
            <a:pPr marL="514350" indent="-514350">
              <a:buAutoNum type="arabicParenR"/>
            </a:pPr>
            <a:r>
              <a:rPr lang="cs-CZ" dirty="0"/>
              <a:t>nebeská tělesa, souhvězdí a jejich části, znamení zvěrokruhu</a:t>
            </a:r>
          </a:p>
          <a:p>
            <a:pPr marL="0" indent="0">
              <a:buNone/>
            </a:pPr>
            <a:r>
              <a:rPr lang="cs-CZ" i="1" dirty="0"/>
              <a:t>Jupiter     Polárka     Velká medvědice     Mléčná dráha     Moře klidu</a:t>
            </a:r>
          </a:p>
          <a:p>
            <a:pPr marL="0" indent="0">
              <a:buNone/>
            </a:pPr>
            <a:endParaRPr lang="cs-CZ" i="1" dirty="0"/>
          </a:p>
          <a:p>
            <a:pPr marL="0" indent="0">
              <a:buNone/>
            </a:pPr>
            <a:r>
              <a:rPr lang="cs-CZ" dirty="0"/>
              <a:t>1a) v jiném významu než v odborném hvězdářském se píše malé p. p.</a:t>
            </a:r>
          </a:p>
          <a:p>
            <a:pPr marL="0" indent="0">
              <a:buNone/>
            </a:pPr>
            <a:r>
              <a:rPr lang="cs-CZ" i="1" dirty="0"/>
              <a:t>Stojí oběma nohama na zemi.	Kam nechodí slunce, musí lékař.</a:t>
            </a:r>
          </a:p>
        </p:txBody>
      </p:sp>
    </p:spTree>
    <p:extLst>
      <p:ext uri="{BB962C8B-B14F-4D97-AF65-F5344CB8AC3E}">
        <p14:creationId xmlns:p14="http://schemas.microsoft.com/office/powerpoint/2010/main" val="4154363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500" dirty="0">
                <a:latin typeface="Gill Sans MT" panose="020B0502020104020203" pitchFamily="34" charset="-18"/>
              </a:rPr>
              <a:t>Typy vlastních jmen podle pojmenovávané skutečnosti</a:t>
            </a:r>
            <a:endParaRPr lang="cs-CZ" sz="3500" dirty="0"/>
          </a:p>
        </p:txBody>
      </p:sp>
      <p:sp>
        <p:nvSpPr>
          <p:cNvPr id="3" name="Zástupný symbol pro obsah 2"/>
          <p:cNvSpPr>
            <a:spLocks noGrp="1"/>
          </p:cNvSpPr>
          <p:nvPr>
            <p:ph idx="1"/>
          </p:nvPr>
        </p:nvSpPr>
        <p:spPr/>
        <p:txBody>
          <a:bodyPr/>
          <a:lstStyle/>
          <a:p>
            <a:pPr marL="0" indent="0">
              <a:buNone/>
            </a:pPr>
            <a:r>
              <a:rPr lang="cs-CZ" dirty="0"/>
              <a:t>2) světadíly, země, krajiny apod.</a:t>
            </a:r>
          </a:p>
          <a:p>
            <a:pPr marL="0" indent="0">
              <a:buNone/>
            </a:pPr>
            <a:r>
              <a:rPr lang="cs-CZ" i="1" dirty="0"/>
              <a:t>Evropa	Balkán	Morava	Západ </a:t>
            </a:r>
            <a:r>
              <a:rPr lang="cs-CZ" dirty="0"/>
              <a:t>(vs. </a:t>
            </a:r>
            <a:r>
              <a:rPr lang="cs-CZ" i="1" dirty="0"/>
              <a:t>západ</a:t>
            </a:r>
            <a:r>
              <a:rPr lang="cs-CZ" dirty="0"/>
              <a:t> jako světová st.)</a:t>
            </a:r>
            <a:endParaRPr lang="cs-CZ" i="1" dirty="0"/>
          </a:p>
          <a:p>
            <a:pPr marL="0" indent="0">
              <a:buNone/>
            </a:pPr>
            <a:endParaRPr lang="cs-CZ" dirty="0"/>
          </a:p>
          <a:p>
            <a:pPr marL="0" indent="0">
              <a:buNone/>
            </a:pPr>
            <a:r>
              <a:rPr lang="cs-CZ" dirty="0"/>
              <a:t>3) útvary členitosti zemského povrchu (ostrovy, hory, nížiny apod.)</a:t>
            </a:r>
          </a:p>
          <a:p>
            <a:pPr marL="0" indent="0">
              <a:buNone/>
            </a:pPr>
            <a:r>
              <a:rPr lang="cs-CZ" i="1" dirty="0"/>
              <a:t>Špicberky	Havajské ostrovy	Moravská brána	Lysá hora</a:t>
            </a:r>
          </a:p>
          <a:p>
            <a:pPr marL="0" indent="0">
              <a:buNone/>
            </a:pPr>
            <a:endParaRPr lang="cs-CZ" dirty="0"/>
          </a:p>
          <a:p>
            <a:pPr marL="0" indent="0">
              <a:buNone/>
            </a:pPr>
            <a:r>
              <a:rPr lang="cs-CZ" dirty="0"/>
              <a:t>4) vodstva (moře, řeky, jezera apod.)</a:t>
            </a:r>
          </a:p>
          <a:p>
            <a:pPr marL="0" indent="0">
              <a:buNone/>
            </a:pPr>
            <a:r>
              <a:rPr lang="cs-CZ" i="1" dirty="0"/>
              <a:t>Atlantik	Máchovo jezero	řeka Svatého Vavřince	Labe</a:t>
            </a:r>
          </a:p>
        </p:txBody>
      </p:sp>
    </p:spTree>
    <p:extLst>
      <p:ext uri="{BB962C8B-B14F-4D97-AF65-F5344CB8AC3E}">
        <p14:creationId xmlns:p14="http://schemas.microsoft.com/office/powerpoint/2010/main" val="4103368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500" dirty="0">
                <a:latin typeface="Gill Sans MT" panose="020B0502020104020203" pitchFamily="34" charset="-18"/>
              </a:rPr>
              <a:t>Typy vlastních jmen podle pojmenovávané skutečnosti</a:t>
            </a:r>
            <a:endParaRPr lang="cs-CZ" sz="3500" dirty="0"/>
          </a:p>
        </p:txBody>
      </p:sp>
      <p:sp>
        <p:nvSpPr>
          <p:cNvPr id="3" name="Zástupný symbol pro obsah 2"/>
          <p:cNvSpPr>
            <a:spLocks noGrp="1"/>
          </p:cNvSpPr>
          <p:nvPr>
            <p:ph idx="1"/>
          </p:nvPr>
        </p:nvSpPr>
        <p:spPr/>
        <p:txBody>
          <a:bodyPr/>
          <a:lstStyle/>
          <a:p>
            <a:pPr marL="0" indent="0">
              <a:buNone/>
            </a:pPr>
            <a:r>
              <a:rPr lang="cs-CZ" dirty="0"/>
              <a:t>5) obce, městské čtvrti a oblasti, sídliště</a:t>
            </a:r>
          </a:p>
          <a:p>
            <a:pPr marL="0" indent="0">
              <a:buNone/>
            </a:pPr>
            <a:r>
              <a:rPr lang="cs-CZ" i="1" dirty="0"/>
              <a:t>Mariánské Lázně	Hradec Králové	Malá Strana    Olomoucký kraj	</a:t>
            </a:r>
          </a:p>
          <a:p>
            <a:pPr marL="0" indent="0">
              <a:buNone/>
            </a:pPr>
            <a:endParaRPr lang="cs-CZ" dirty="0"/>
          </a:p>
          <a:p>
            <a:pPr marL="0" indent="0">
              <a:buNone/>
            </a:pPr>
            <a:r>
              <a:rPr lang="cs-CZ" dirty="0"/>
              <a:t>6) ulice, náměstí, nábřeží, sady, zahrady, pozemky a jiná prostranství</a:t>
            </a:r>
          </a:p>
          <a:p>
            <a:pPr marL="0" indent="0">
              <a:buNone/>
            </a:pPr>
            <a:r>
              <a:rPr lang="cs-CZ" i="1" dirty="0"/>
              <a:t>Vodičkova ulice	náměstí Pod Kaštany	most Palackého</a:t>
            </a:r>
          </a:p>
          <a:p>
            <a:pPr marL="0" indent="0">
              <a:buNone/>
            </a:pPr>
            <a:endParaRPr lang="cs-CZ" dirty="0"/>
          </a:p>
          <a:p>
            <a:pPr marL="0" indent="0">
              <a:buNone/>
            </a:pPr>
            <a:r>
              <a:rPr lang="cs-CZ" dirty="0"/>
              <a:t>7) stanice a zastávky prostředků hromadné dopravy</a:t>
            </a:r>
          </a:p>
          <a:p>
            <a:pPr marL="0" indent="0">
              <a:buNone/>
            </a:pPr>
            <a:r>
              <a:rPr lang="cs-CZ" i="1" dirty="0"/>
              <a:t>nádraží Praha-Smíchov	U Nemocnice	Náměstí Míru</a:t>
            </a:r>
          </a:p>
        </p:txBody>
      </p:sp>
    </p:spTree>
    <p:extLst>
      <p:ext uri="{BB962C8B-B14F-4D97-AF65-F5344CB8AC3E}">
        <p14:creationId xmlns:p14="http://schemas.microsoft.com/office/powerpoint/2010/main" val="2939116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500" dirty="0">
                <a:latin typeface="Gill Sans MT" panose="020B0502020104020203" pitchFamily="34" charset="-18"/>
              </a:rPr>
              <a:t>Typy vlastních jmen podle pojmenovávané skutečnosti</a:t>
            </a:r>
            <a:endParaRPr lang="cs-CZ" sz="3500" dirty="0"/>
          </a:p>
        </p:txBody>
      </p:sp>
      <p:sp>
        <p:nvSpPr>
          <p:cNvPr id="3" name="Zástupný symbol pro obsah 2"/>
          <p:cNvSpPr>
            <a:spLocks noGrp="1"/>
          </p:cNvSpPr>
          <p:nvPr>
            <p:ph idx="1"/>
          </p:nvPr>
        </p:nvSpPr>
        <p:spPr/>
        <p:txBody>
          <a:bodyPr/>
          <a:lstStyle/>
          <a:p>
            <a:pPr marL="0" indent="0">
              <a:buNone/>
            </a:pPr>
            <a:endParaRPr lang="cs-CZ" dirty="0"/>
          </a:p>
          <a:p>
            <a:pPr marL="0" indent="0">
              <a:buNone/>
            </a:pPr>
            <a:endParaRPr lang="cs-CZ" dirty="0"/>
          </a:p>
          <a:p>
            <a:pPr marL="0" indent="0">
              <a:buNone/>
            </a:pPr>
            <a:r>
              <a:rPr lang="cs-CZ" dirty="0"/>
              <a:t>8) stavby a jejich význačné části</a:t>
            </a:r>
          </a:p>
          <a:p>
            <a:pPr marL="0" indent="0">
              <a:buNone/>
            </a:pPr>
            <a:r>
              <a:rPr lang="cs-CZ" i="1" dirty="0"/>
              <a:t>hrad Rožmberk	Kozí hrádek     Prašná brána     Pražský hrad</a:t>
            </a:r>
          </a:p>
          <a:p>
            <a:pPr marL="0" indent="0">
              <a:buNone/>
            </a:pPr>
            <a:endParaRPr lang="cs-CZ" dirty="0"/>
          </a:p>
          <a:p>
            <a:pPr marL="0" indent="0">
              <a:buNone/>
            </a:pPr>
            <a:r>
              <a:rPr lang="cs-CZ" dirty="0"/>
              <a:t>9) význačné jedinečné přírodní jevy</a:t>
            </a:r>
          </a:p>
          <a:p>
            <a:pPr marL="0" indent="0">
              <a:buNone/>
            </a:pPr>
            <a:r>
              <a:rPr lang="cs-CZ" i="1" dirty="0"/>
              <a:t>Boubínský prales	prales Jizera     pramen Knížete Václava</a:t>
            </a:r>
          </a:p>
        </p:txBody>
      </p:sp>
    </p:spTree>
    <p:extLst>
      <p:ext uri="{BB962C8B-B14F-4D97-AF65-F5344CB8AC3E}">
        <p14:creationId xmlns:p14="http://schemas.microsoft.com/office/powerpoint/2010/main" val="1433332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latin typeface="Gill Sans MT" panose="020B0502020104020203" pitchFamily="34" charset="-18"/>
              </a:rPr>
              <a:t>Procvičování</a:t>
            </a:r>
          </a:p>
        </p:txBody>
      </p:sp>
      <p:sp>
        <p:nvSpPr>
          <p:cNvPr id="3" name="Zástupný symbol pro obsah 2"/>
          <p:cNvSpPr>
            <a:spLocks noGrp="1"/>
          </p:cNvSpPr>
          <p:nvPr>
            <p:ph idx="1"/>
          </p:nvPr>
        </p:nvSpPr>
        <p:spPr/>
        <p:txBody>
          <a:bodyPr/>
          <a:lstStyle/>
          <a:p>
            <a:pPr marL="0" indent="0">
              <a:buNone/>
            </a:pPr>
            <a:r>
              <a:rPr lang="cs-CZ" b="1" dirty="0"/>
              <a:t>Města/městské části</a:t>
            </a:r>
          </a:p>
          <a:p>
            <a:pPr marL="0" indent="0">
              <a:buNone/>
            </a:pPr>
            <a:endParaRPr lang="cs-CZ" b="1" dirty="0"/>
          </a:p>
          <a:p>
            <a:pPr marL="0" indent="0">
              <a:buNone/>
            </a:pPr>
            <a:r>
              <a:rPr lang="cs-CZ" dirty="0"/>
              <a:t>LÁZNĚ BĚLOHRAD, LÁZNĚ TEPLICE, MARIÁNSKÉ LÁZNĚ, KARLOVA</a:t>
            </a:r>
            <a:br>
              <a:rPr lang="cs-CZ" dirty="0"/>
            </a:br>
            <a:r>
              <a:rPr lang="cs-CZ" dirty="0"/>
              <a:t>STUDÁNKA, FRENŠTÁT POD RADHOŠTĚM, STARÉ MĚSTO POD KRÁLICKÝM SNĚŽNÍKEM, NOVÉ MĚSTO NA MORAVĚ, BRANDÝS NAD LABEM, STARÁ BOLESLAV, KOSTELEC NAD ČERNÝMI LESY, PEC POD SNEŽKOU, ŠPINDLERŮV MLÝN, MALÁ STRANA, STARÉ MĚSTO PRAŽSKÉ, PRAŽSKÝ HRAD, CHRÁM SV. VÍTA, CHRÁM SV. JINDŘICHA</a:t>
            </a:r>
            <a:br>
              <a:rPr lang="cs-CZ" dirty="0"/>
            </a:br>
            <a:endParaRPr lang="cs-CZ" b="1" dirty="0"/>
          </a:p>
        </p:txBody>
      </p:sp>
    </p:spTree>
    <p:extLst>
      <p:ext uri="{BB962C8B-B14F-4D97-AF65-F5344CB8AC3E}">
        <p14:creationId xmlns:p14="http://schemas.microsoft.com/office/powerpoint/2010/main" val="2702381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Procvičování</a:t>
            </a:r>
          </a:p>
        </p:txBody>
      </p:sp>
      <p:sp>
        <p:nvSpPr>
          <p:cNvPr id="3" name="Zástupný symbol pro obsah 2"/>
          <p:cNvSpPr>
            <a:spLocks noGrp="1"/>
          </p:cNvSpPr>
          <p:nvPr>
            <p:ph idx="1"/>
          </p:nvPr>
        </p:nvSpPr>
        <p:spPr/>
        <p:txBody>
          <a:bodyPr>
            <a:normAutofit/>
          </a:bodyPr>
          <a:lstStyle/>
          <a:p>
            <a:pPr marL="0" indent="0" algn="just">
              <a:buNone/>
            </a:pPr>
            <a:r>
              <a:rPr lang="cs-CZ" b="1" dirty="0"/>
              <a:t>Ulice, třídy, náměstí...</a:t>
            </a:r>
          </a:p>
          <a:p>
            <a:pPr marL="0" indent="0" algn="just">
              <a:buNone/>
            </a:pPr>
            <a:r>
              <a:rPr lang="cs-CZ" dirty="0"/>
              <a:t>Honza je z ULICE POD JABLONĚMI a Jirka ze ZAHRADNÍHO MĚSTA z ULICE MEZI ZAHRÁDKAMI. Šel ULICÍ VE SMEČKÁCH. Kde je MALÉ NÁMĚSTÍ a NÁMĚSTÍ MÍRU? Projdeš ULICÍ 17. LISTOPADU. Prošli NÁMĚSTÍM STAROMĚSTSKÝM až ke STAROMĚSTSKÉMU ORLOJI, dále NÁMĚSTÍM KRÁLE JIŘÍHO a ULICÍ POD LIPAMI. Zabočil na MOST BARIKÁDNÍKŮ. Rád se procházím po MASARYKOVĚ TŘÍDĚ, ale</a:t>
            </a:r>
            <a:br>
              <a:rPr lang="cs-CZ" dirty="0"/>
            </a:br>
            <a:r>
              <a:rPr lang="cs-CZ" dirty="0"/>
              <a:t>i TŘÍDU OBRÁNCŮ MÍRU mám rád. Sejdeme se u kašny na NÁMĚSTÍ SVOBODY. Dříve se PRAŽSKÉ KARLOVO NÁMĚSTÍ jmenovalo DOBYTČÍ TRH. </a:t>
            </a:r>
            <a:endParaRPr lang="cs-CZ" b="1" dirty="0"/>
          </a:p>
        </p:txBody>
      </p:sp>
    </p:spTree>
    <p:extLst>
      <p:ext uri="{BB962C8B-B14F-4D97-AF65-F5344CB8AC3E}">
        <p14:creationId xmlns:p14="http://schemas.microsoft.com/office/powerpoint/2010/main" val="3331824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Procvičování</a:t>
            </a:r>
          </a:p>
        </p:txBody>
      </p:sp>
      <p:sp>
        <p:nvSpPr>
          <p:cNvPr id="3" name="Zástupný symbol pro obsah 2"/>
          <p:cNvSpPr>
            <a:spLocks noGrp="1"/>
          </p:cNvSpPr>
          <p:nvPr>
            <p:ph idx="1"/>
          </p:nvPr>
        </p:nvSpPr>
        <p:spPr/>
        <p:txBody>
          <a:bodyPr>
            <a:normAutofit/>
          </a:bodyPr>
          <a:lstStyle/>
          <a:p>
            <a:pPr marL="0" indent="0" algn="just">
              <a:buNone/>
            </a:pPr>
            <a:r>
              <a:rPr lang="cs-CZ" b="1" dirty="0"/>
              <a:t>Státy, oblasti, kraje</a:t>
            </a:r>
          </a:p>
          <a:p>
            <a:pPr marL="0" indent="0" algn="just">
              <a:buNone/>
            </a:pPr>
            <a:endParaRPr lang="cs-CZ" b="1" dirty="0"/>
          </a:p>
          <a:p>
            <a:pPr marL="0" indent="0" algn="just">
              <a:buNone/>
            </a:pPr>
            <a:r>
              <a:rPr lang="cs-CZ" dirty="0"/>
              <a:t>ŘÍŠE RAKOUSKO-UHERSKÁ, RAKOUSKO-UHERSKO, SPOJENÉ KRÁLOVSTVÍ</a:t>
            </a:r>
            <a:br>
              <a:rPr lang="cs-CZ" dirty="0"/>
            </a:br>
            <a:r>
              <a:rPr lang="cs-CZ" dirty="0"/>
              <a:t>VELKÉ BRITÁNIE A SEVERNÍHO IRSKA, POBŘEŽÍ SLONOVINY, BÍLÁ RUS,</a:t>
            </a:r>
            <a:br>
              <a:rPr lang="cs-CZ" dirty="0"/>
            </a:br>
            <a:r>
              <a:rPr lang="cs-CZ" dirty="0"/>
              <a:t>KRÁLOVSTVÍ DÁNSKÉ, DÁNSKÉ KRÁLOVSTVÍ, ČERNÁ HORA, ORIENT, BLÍZKÝ VÝCHOD, DÁLNÝ VÝCHOD, LATINSKÁ AMERIKA, JADRAN, STŘEDOMOŘÍ, PŘEDNÍ A ZADNÍ INDIE, JIŽNÍ EVROPA, MYS DOBRÉ NADĚJE, KRAJ LIBERECKÝ, KRAJ VYSOČINA, HLAVNÍ MĚSTO PRAHA,</a:t>
            </a:r>
            <a:br>
              <a:rPr lang="cs-CZ" dirty="0"/>
            </a:br>
            <a:r>
              <a:rPr lang="cs-CZ" dirty="0"/>
              <a:t>STŘEDNÍ POLABÍ, MORAVSKÉ SLOVÁCKO, HANÁ, HORNÍ SLEZSKO, ZLÍNSKO </a:t>
            </a:r>
            <a:endParaRPr lang="cs-CZ" b="1" dirty="0"/>
          </a:p>
        </p:txBody>
      </p:sp>
    </p:spTree>
    <p:extLst>
      <p:ext uri="{BB962C8B-B14F-4D97-AF65-F5344CB8AC3E}">
        <p14:creationId xmlns:p14="http://schemas.microsoft.com/office/powerpoint/2010/main" val="3099257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Psaní velkých písmen</a:t>
            </a:r>
          </a:p>
        </p:txBody>
      </p:sp>
      <p:sp>
        <p:nvSpPr>
          <p:cNvPr id="3" name="Zástupný symbol pro obsah 2"/>
          <p:cNvSpPr>
            <a:spLocks noGrp="1"/>
          </p:cNvSpPr>
          <p:nvPr>
            <p:ph idx="1"/>
          </p:nvPr>
        </p:nvSpPr>
        <p:spPr/>
        <p:txBody>
          <a:bodyPr/>
          <a:lstStyle/>
          <a:p>
            <a:pPr marL="0" indent="0">
              <a:buNone/>
            </a:pPr>
            <a:endParaRPr lang="cs-CZ" dirty="0"/>
          </a:p>
          <a:p>
            <a:pPr marL="0" indent="0">
              <a:buNone/>
            </a:pPr>
            <a:endParaRPr lang="cs-CZ" dirty="0"/>
          </a:p>
          <a:p>
            <a:pPr marL="514350" indent="-514350">
              <a:buAutoNum type="alphaUcPeriod"/>
            </a:pPr>
            <a:r>
              <a:rPr lang="cs-CZ" dirty="0"/>
              <a:t>ve vlastních jménech a jménech užívaných jako vlastní</a:t>
            </a:r>
          </a:p>
          <a:p>
            <a:pPr marL="514350" indent="-514350">
              <a:buAutoNum type="alphaUcPeriod"/>
            </a:pPr>
            <a:endParaRPr lang="cs-CZ" dirty="0"/>
          </a:p>
          <a:p>
            <a:pPr marL="514350" indent="-514350">
              <a:buAutoNum type="alphaUcPeriod"/>
            </a:pPr>
            <a:r>
              <a:rPr lang="cs-CZ" dirty="0"/>
              <a:t>vyjádření zvláštního vztahu vůči osobě či věci</a:t>
            </a:r>
          </a:p>
          <a:p>
            <a:pPr marL="514350" indent="-514350">
              <a:buAutoNum type="alphaUcPeriod"/>
            </a:pPr>
            <a:endParaRPr lang="cs-CZ" dirty="0"/>
          </a:p>
          <a:p>
            <a:pPr marL="514350" indent="-514350">
              <a:buAutoNum type="alphaUcPeriod"/>
            </a:pPr>
            <a:r>
              <a:rPr lang="cs-CZ" dirty="0"/>
              <a:t>na začátku větných celků </a:t>
            </a:r>
          </a:p>
        </p:txBody>
      </p:sp>
    </p:spTree>
    <p:extLst>
      <p:ext uri="{BB962C8B-B14F-4D97-AF65-F5344CB8AC3E}">
        <p14:creationId xmlns:p14="http://schemas.microsoft.com/office/powerpoint/2010/main" val="33744544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Procvičování</a:t>
            </a:r>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b="1" dirty="0"/>
              <a:t>Horstva, vodstva, ...</a:t>
            </a:r>
          </a:p>
          <a:p>
            <a:pPr marL="0" indent="0" algn="just">
              <a:buNone/>
            </a:pPr>
            <a:endParaRPr lang="cs-CZ" b="1" dirty="0"/>
          </a:p>
          <a:p>
            <a:pPr marL="0" indent="0" algn="just">
              <a:buNone/>
            </a:pPr>
            <a:r>
              <a:rPr lang="cs-CZ" dirty="0"/>
              <a:t>SLOVENSKÝ RÁJ, CHŘIBSKO, KRUŠNÉ HORY, PRACHOVSKÉ SKÁLY, MORAVSKÁ BRÁNA, KUNĚTICKÁ HORA, VELKÝ ŠPIČÁK, DOLNOMORAVSKÝ ÚVAL, VODOPÁDY VIKTORIINY, NIAGARSKÉ VODOPÁDY, TICHÁ A DIVOKÁ ORLICE, RYBNÍK SVĚT, ÚDOLNÍ NÁDRŽ SLAPY, MOŘE JADERSKÉ, ČERNÉ MOŘE, POLOOSTROV KOLA, PYRENEJSKÝ POLOOSTROV, PRŮPLAV SUEZSKÝ </a:t>
            </a:r>
          </a:p>
          <a:p>
            <a:pPr marL="0" indent="0" algn="just">
              <a:buNone/>
            </a:pPr>
            <a:r>
              <a:rPr lang="cs-CZ" dirty="0"/>
              <a:t>Kostelní pozůstatky NEANDRTÁLCŮ se u nás našly například v jeskyni ŠIPKA</a:t>
            </a:r>
            <a:br>
              <a:rPr lang="cs-CZ" dirty="0"/>
            </a:br>
            <a:r>
              <a:rPr lang="cs-CZ" dirty="0"/>
              <a:t>U ŠTRAMBERKU na SEVERNÍ MORAVĚ nebo KŮLNA v MORAVSKÉM KRASU.</a:t>
            </a:r>
            <a:br>
              <a:rPr lang="cs-CZ" dirty="0"/>
            </a:br>
            <a:r>
              <a:rPr lang="cs-CZ" dirty="0"/>
              <a:t>Každá krajina má svou osobitou krásu: krásné je ČESKÉ STŘEDOHOŘÍ,</a:t>
            </a:r>
            <a:br>
              <a:rPr lang="cs-CZ" dirty="0"/>
            </a:br>
            <a:r>
              <a:rPr lang="cs-CZ" dirty="0"/>
              <a:t>ČESKOMORAVSKÁ VRCHOVINA, PODKRKONOŠÍ, CHODSKO I JIŽNÍ ČECHY. Z VELKÝCH KANADSKÝCH JEZER, ležících na hranici mezi KANADOU a SPOJENÝMI STÁTY AMERICKÝMI, vytéká ŘEKA SVATÉHO VAVŘINCE. </a:t>
            </a:r>
            <a:endParaRPr lang="cs-CZ" b="1" dirty="0"/>
          </a:p>
        </p:txBody>
      </p:sp>
    </p:spTree>
    <p:extLst>
      <p:ext uri="{BB962C8B-B14F-4D97-AF65-F5344CB8AC3E}">
        <p14:creationId xmlns:p14="http://schemas.microsoft.com/office/powerpoint/2010/main" val="3190301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500" dirty="0">
                <a:latin typeface="Gill Sans MT" panose="020B0502020104020203" pitchFamily="34" charset="-18"/>
              </a:rPr>
              <a:t>Typy vlastních jmen podle pojmenovávané skutečnosti</a:t>
            </a:r>
            <a:endParaRPr lang="cs-CZ" sz="3500" dirty="0"/>
          </a:p>
        </p:txBody>
      </p:sp>
      <p:sp>
        <p:nvSpPr>
          <p:cNvPr id="3" name="Zástupný symbol pro obsah 2"/>
          <p:cNvSpPr>
            <a:spLocks noGrp="1"/>
          </p:cNvSpPr>
          <p:nvPr>
            <p:ph idx="1"/>
          </p:nvPr>
        </p:nvSpPr>
        <p:spPr/>
        <p:txBody>
          <a:bodyPr/>
          <a:lstStyle/>
          <a:p>
            <a:pPr marL="0" indent="0">
              <a:buNone/>
            </a:pPr>
            <a:r>
              <a:rPr lang="cs-CZ" b="1" dirty="0"/>
              <a:t>oficiální jména významnějších institucí, jejich stálých orgánů apod.</a:t>
            </a:r>
          </a:p>
          <a:p>
            <a:pPr marL="0" indent="0">
              <a:buNone/>
            </a:pPr>
            <a:endParaRPr lang="cs-CZ" b="1" dirty="0"/>
          </a:p>
          <a:p>
            <a:pPr marL="0" indent="0">
              <a:buNone/>
            </a:pPr>
            <a:r>
              <a:rPr lang="cs-CZ" dirty="0"/>
              <a:t>1) mezinárodní organizace</a:t>
            </a:r>
          </a:p>
          <a:p>
            <a:pPr marL="0" indent="0">
              <a:buNone/>
            </a:pPr>
            <a:r>
              <a:rPr lang="cs-CZ" i="1" dirty="0"/>
              <a:t>Organizace spojených národů	Severoatlantická aliance   Evropská unie</a:t>
            </a:r>
          </a:p>
          <a:p>
            <a:pPr marL="514350" indent="-514350">
              <a:buAutoNum type="arabicParenR"/>
            </a:pPr>
            <a:endParaRPr lang="cs-CZ" dirty="0"/>
          </a:p>
          <a:p>
            <a:pPr marL="0" indent="0">
              <a:buNone/>
            </a:pPr>
            <a:r>
              <a:rPr lang="cs-CZ" dirty="0"/>
              <a:t>2) státy a správní oblasti</a:t>
            </a:r>
          </a:p>
          <a:p>
            <a:pPr marL="0" indent="0">
              <a:buNone/>
            </a:pPr>
            <a:r>
              <a:rPr lang="cs-CZ" i="1" dirty="0"/>
              <a:t>Česká republika	Republika československá	    kraj Jihomoravský</a:t>
            </a:r>
          </a:p>
        </p:txBody>
      </p:sp>
    </p:spTree>
    <p:extLst>
      <p:ext uri="{BB962C8B-B14F-4D97-AF65-F5344CB8AC3E}">
        <p14:creationId xmlns:p14="http://schemas.microsoft.com/office/powerpoint/2010/main" val="1097372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500" dirty="0">
                <a:latin typeface="Gill Sans MT" panose="020B0502020104020203" pitchFamily="34" charset="-18"/>
              </a:rPr>
              <a:t>Typy vlastních jmen podle pojmenovávané skutečnosti</a:t>
            </a:r>
            <a:endParaRPr lang="cs-CZ" sz="3500" dirty="0"/>
          </a:p>
        </p:txBody>
      </p:sp>
      <p:sp>
        <p:nvSpPr>
          <p:cNvPr id="3" name="Zástupný symbol pro obsah 2"/>
          <p:cNvSpPr>
            <a:spLocks noGrp="1"/>
          </p:cNvSpPr>
          <p:nvPr>
            <p:ph idx="1"/>
          </p:nvPr>
        </p:nvSpPr>
        <p:spPr/>
        <p:txBody>
          <a:bodyPr/>
          <a:lstStyle/>
          <a:p>
            <a:pPr marL="0" indent="0">
              <a:buNone/>
            </a:pPr>
            <a:r>
              <a:rPr lang="cs-CZ" dirty="0"/>
              <a:t>3) současné zastupitelské sbory a orgány, států, měst atd.</a:t>
            </a:r>
          </a:p>
          <a:p>
            <a:pPr marL="0" indent="0">
              <a:buNone/>
            </a:pPr>
            <a:r>
              <a:rPr lang="cs-CZ" i="1" dirty="0"/>
              <a:t>Parlament ČR	Ministerstvo financí ČR	 Úřad vlády ČR</a:t>
            </a:r>
            <a:endParaRPr lang="cs-CZ" dirty="0"/>
          </a:p>
          <a:p>
            <a:pPr marL="0" indent="0">
              <a:buNone/>
            </a:pPr>
            <a:endParaRPr lang="cs-CZ" dirty="0"/>
          </a:p>
          <a:p>
            <a:pPr marL="0" indent="0">
              <a:buNone/>
            </a:pPr>
            <a:r>
              <a:rPr lang="cs-CZ" dirty="0"/>
              <a:t>4) společenské organizace</a:t>
            </a:r>
          </a:p>
          <a:p>
            <a:pPr marL="0" indent="0">
              <a:buNone/>
            </a:pPr>
            <a:r>
              <a:rPr lang="cs-CZ" i="1" dirty="0"/>
              <a:t>Český červený kříž	  Obec spisovatelů    Strana zelených</a:t>
            </a:r>
          </a:p>
          <a:p>
            <a:pPr marL="0" indent="0">
              <a:buNone/>
            </a:pPr>
            <a:endParaRPr lang="cs-CZ" dirty="0"/>
          </a:p>
          <a:p>
            <a:pPr marL="0" indent="0">
              <a:buNone/>
            </a:pPr>
            <a:r>
              <a:rPr lang="cs-CZ" dirty="0"/>
              <a:t>5) vědeckovýzkumné, vzdělávací, kulturní a sportovní instituce</a:t>
            </a:r>
          </a:p>
          <a:p>
            <a:pPr marL="0" indent="0">
              <a:buNone/>
            </a:pPr>
            <a:r>
              <a:rPr lang="cs-CZ" i="1" dirty="0"/>
              <a:t>Matematický ústav AV ČR    Národní divadlo    Univerzita Karlova</a:t>
            </a:r>
          </a:p>
        </p:txBody>
      </p:sp>
    </p:spTree>
    <p:extLst>
      <p:ext uri="{BB962C8B-B14F-4D97-AF65-F5344CB8AC3E}">
        <p14:creationId xmlns:p14="http://schemas.microsoft.com/office/powerpoint/2010/main" val="2465001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500" dirty="0">
                <a:latin typeface="Gill Sans MT" panose="020B0502020104020203" pitchFamily="34" charset="-18"/>
              </a:rPr>
              <a:t>Typy vlastních jmen podle pojmenovávané skutečnosti</a:t>
            </a:r>
            <a:endParaRPr lang="cs-CZ" sz="3500" dirty="0"/>
          </a:p>
        </p:txBody>
      </p:sp>
      <p:sp>
        <p:nvSpPr>
          <p:cNvPr id="3" name="Zástupný symbol pro obsah 2"/>
          <p:cNvSpPr>
            <a:spLocks noGrp="1"/>
          </p:cNvSpPr>
          <p:nvPr>
            <p:ph idx="1"/>
          </p:nvPr>
        </p:nvSpPr>
        <p:spPr/>
        <p:txBody>
          <a:bodyPr/>
          <a:lstStyle/>
          <a:p>
            <a:pPr marL="0" indent="0">
              <a:buNone/>
            </a:pPr>
            <a:endParaRPr lang="cs-CZ" dirty="0"/>
          </a:p>
          <a:p>
            <a:pPr marL="0" indent="0">
              <a:buNone/>
            </a:pPr>
            <a:endParaRPr lang="cs-CZ" dirty="0"/>
          </a:p>
          <a:p>
            <a:pPr marL="0" indent="0">
              <a:buNone/>
            </a:pPr>
            <a:r>
              <a:rPr lang="cs-CZ" dirty="0"/>
              <a:t>6) organizace a sdružení pro výrobu, obchod apod.</a:t>
            </a:r>
          </a:p>
          <a:p>
            <a:pPr marL="0" indent="0">
              <a:buNone/>
            </a:pPr>
            <a:r>
              <a:rPr lang="cs-CZ" i="1" dirty="0"/>
              <a:t>Dům módy	Živnostenská banka    Česká spořitelna</a:t>
            </a:r>
          </a:p>
          <a:p>
            <a:pPr marL="0" indent="0">
              <a:buNone/>
            </a:pPr>
            <a:endParaRPr lang="cs-CZ" dirty="0"/>
          </a:p>
          <a:p>
            <a:pPr marL="0" indent="0">
              <a:buNone/>
            </a:pPr>
            <a:r>
              <a:rPr lang="cs-CZ" dirty="0"/>
              <a:t>7) zdravotnické a sociální instituce a organizace</a:t>
            </a:r>
          </a:p>
          <a:p>
            <a:pPr marL="0" indent="0">
              <a:buNone/>
            </a:pPr>
            <a:r>
              <a:rPr lang="cs-CZ" i="1" dirty="0"/>
              <a:t>Fakultní nemocnice s poliklinikou na Bulovce</a:t>
            </a:r>
          </a:p>
        </p:txBody>
      </p:sp>
    </p:spTree>
    <p:extLst>
      <p:ext uri="{BB962C8B-B14F-4D97-AF65-F5344CB8AC3E}">
        <p14:creationId xmlns:p14="http://schemas.microsoft.com/office/powerpoint/2010/main" val="414608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Procvičování</a:t>
            </a:r>
          </a:p>
        </p:txBody>
      </p:sp>
      <p:sp>
        <p:nvSpPr>
          <p:cNvPr id="3" name="Zástupný symbol pro obsah 2"/>
          <p:cNvSpPr>
            <a:spLocks noGrp="1"/>
          </p:cNvSpPr>
          <p:nvPr>
            <p:ph idx="1"/>
          </p:nvPr>
        </p:nvSpPr>
        <p:spPr/>
        <p:txBody>
          <a:bodyPr>
            <a:normAutofit lnSpcReduction="10000"/>
          </a:bodyPr>
          <a:lstStyle/>
          <a:p>
            <a:pPr marL="0" indent="0">
              <a:buNone/>
            </a:pPr>
            <a:r>
              <a:rPr lang="cs-CZ" b="1" dirty="0"/>
              <a:t>Instituce, úřady, ...</a:t>
            </a:r>
          </a:p>
          <a:p>
            <a:pPr marL="0" indent="0">
              <a:buNone/>
            </a:pPr>
            <a:endParaRPr lang="cs-CZ" b="1" dirty="0"/>
          </a:p>
          <a:p>
            <a:pPr marL="0" indent="0" algn="just">
              <a:buNone/>
            </a:pPr>
            <a:r>
              <a:rPr lang="cs-CZ" dirty="0"/>
              <a:t>Trasa C PRAŽSKÉHO METRA nás zaveze na SÍDLIŠTĚ JIŽNÍ MĚSTO. Studenti VYSOKÝCH ŠKOL se sešli v aule KAROLINA. Po ukončení GYMNÁZIA vystudoval JANÁČKOVU AKADEMII MÚZICKÝCH UMĚNÍ. Na vystoupení se podíleli i studenti DIVADELNÍ FAKULTY AKADEMIE MÚZICKÝCH UMĚNÍ. Navštívili jsme MUZEUM VÝCHODNÍCH ČECH V HRADCI KRÁLOVÉ. Obraťte se na příslušný MĚSTSKÝ ÚŘAD, například na MĚSTSKÝ ÚŘAD V BŘEZNICI. Pracovnice KANCELÁŘE PREZIDENTA REPUBLIKY zaslala dopis OBVODNÍMU ÚŘADU PRO PRAHU 10. Zemědělci demonstrovali před budovou ÚŘADU VLÁDY ČR. </a:t>
            </a:r>
            <a:endParaRPr lang="cs-CZ" b="1" dirty="0"/>
          </a:p>
        </p:txBody>
      </p:sp>
    </p:spTree>
    <p:extLst>
      <p:ext uri="{BB962C8B-B14F-4D97-AF65-F5344CB8AC3E}">
        <p14:creationId xmlns:p14="http://schemas.microsoft.com/office/powerpoint/2010/main" val="2795841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500" dirty="0">
                <a:latin typeface="Gill Sans MT" panose="020B0502020104020203" pitchFamily="34" charset="-18"/>
              </a:rPr>
              <a:t>Typy vlastních jmen podle pojmenovávané skutečnosti</a:t>
            </a:r>
            <a:endParaRPr lang="cs-CZ" sz="3500" dirty="0"/>
          </a:p>
        </p:txBody>
      </p:sp>
      <p:sp>
        <p:nvSpPr>
          <p:cNvPr id="3" name="Zástupný symbol pro obsah 2"/>
          <p:cNvSpPr>
            <a:spLocks noGrp="1"/>
          </p:cNvSpPr>
          <p:nvPr>
            <p:ph idx="1"/>
          </p:nvPr>
        </p:nvSpPr>
        <p:spPr/>
        <p:txBody>
          <a:bodyPr>
            <a:normAutofit lnSpcReduction="10000"/>
          </a:bodyPr>
          <a:lstStyle/>
          <a:p>
            <a:pPr marL="0" indent="0">
              <a:buNone/>
            </a:pPr>
            <a:r>
              <a:rPr lang="cs-CZ" b="1" dirty="0"/>
              <a:t>jména dokumentů, výtvorů, některých výrobků, plodů a rostlin</a:t>
            </a:r>
            <a:endParaRPr lang="cs-CZ" dirty="0"/>
          </a:p>
          <a:p>
            <a:pPr marL="0" indent="0">
              <a:buNone/>
            </a:pPr>
            <a:r>
              <a:rPr lang="cs-CZ" dirty="0"/>
              <a:t>1) dokumenty</a:t>
            </a:r>
          </a:p>
          <a:p>
            <a:pPr marL="0" indent="0">
              <a:buNone/>
            </a:pPr>
            <a:r>
              <a:rPr lang="cs-CZ" i="1" dirty="0"/>
              <a:t>Sbírka zákonů	Listina základních práv a svobod	Zákoník práce</a:t>
            </a:r>
          </a:p>
          <a:p>
            <a:pPr marL="0" indent="0">
              <a:buNone/>
            </a:pPr>
            <a:endParaRPr lang="cs-CZ" i="1" dirty="0"/>
          </a:p>
          <a:p>
            <a:pPr marL="0" indent="0">
              <a:buNone/>
            </a:pPr>
            <a:r>
              <a:rPr lang="cs-CZ" dirty="0"/>
              <a:t>2) vědecké práce, umělecká díla, učebnice, ...</a:t>
            </a:r>
          </a:p>
          <a:p>
            <a:pPr marL="0" indent="0">
              <a:buNone/>
            </a:pPr>
            <a:r>
              <a:rPr lang="cs-CZ" i="1" dirty="0"/>
              <a:t>Zapadlí vlastenci	Rukopis královédvorský	Má vlast	Naše řeč</a:t>
            </a:r>
          </a:p>
          <a:p>
            <a:pPr marL="0" indent="0">
              <a:buNone/>
            </a:pPr>
            <a:endParaRPr lang="cs-CZ" i="1" dirty="0"/>
          </a:p>
          <a:p>
            <a:pPr marL="0" indent="0">
              <a:buNone/>
            </a:pPr>
            <a:r>
              <a:rPr lang="cs-CZ" dirty="0"/>
              <a:t>3) typy výrobků, rostlin, plodů</a:t>
            </a:r>
          </a:p>
          <a:p>
            <a:pPr marL="0" indent="0">
              <a:buNone/>
            </a:pPr>
            <a:r>
              <a:rPr lang="cs-CZ" i="1" dirty="0"/>
              <a:t>automobil Škoda Favorit	  prací prášek </a:t>
            </a:r>
            <a:r>
              <a:rPr lang="cs-CZ" i="1" dirty="0" err="1"/>
              <a:t>Tix</a:t>
            </a:r>
            <a:r>
              <a:rPr lang="cs-CZ" i="1" dirty="0"/>
              <a:t>   jiřina Paní </a:t>
            </a:r>
            <a:r>
              <a:rPr lang="cs-CZ" i="1" dirty="0" err="1"/>
              <a:t>komisarka</a:t>
            </a:r>
            <a:endParaRPr lang="cs-CZ" i="1" dirty="0"/>
          </a:p>
          <a:p>
            <a:pPr marL="0" indent="0">
              <a:buNone/>
            </a:pPr>
            <a:endParaRPr lang="cs-CZ" i="1" dirty="0"/>
          </a:p>
        </p:txBody>
      </p:sp>
    </p:spTree>
    <p:extLst>
      <p:ext uri="{BB962C8B-B14F-4D97-AF65-F5344CB8AC3E}">
        <p14:creationId xmlns:p14="http://schemas.microsoft.com/office/powerpoint/2010/main" val="3352793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500" dirty="0">
                <a:latin typeface="Gill Sans MT" panose="020B0502020104020203" pitchFamily="34" charset="-18"/>
              </a:rPr>
              <a:t>Typy vlastních jmen podle pojmenovávané skutečnosti</a:t>
            </a:r>
            <a:endParaRPr lang="cs-CZ" sz="3500" dirty="0"/>
          </a:p>
        </p:txBody>
      </p:sp>
      <p:sp>
        <p:nvSpPr>
          <p:cNvPr id="3" name="Zástupný symbol pro obsah 2"/>
          <p:cNvSpPr>
            <a:spLocks noGrp="1"/>
          </p:cNvSpPr>
          <p:nvPr>
            <p:ph idx="1"/>
          </p:nvPr>
        </p:nvSpPr>
        <p:spPr/>
        <p:txBody>
          <a:bodyPr>
            <a:normAutofit lnSpcReduction="10000"/>
          </a:bodyPr>
          <a:lstStyle/>
          <a:p>
            <a:pPr marL="0" indent="0">
              <a:buNone/>
            </a:pPr>
            <a:r>
              <a:rPr lang="cs-CZ" b="1" dirty="0"/>
              <a:t>významné události a období, vyznamenání a ceny</a:t>
            </a:r>
          </a:p>
          <a:p>
            <a:pPr marL="0" indent="0">
              <a:buNone/>
            </a:pPr>
            <a:r>
              <a:rPr lang="cs-CZ" dirty="0"/>
              <a:t>1) významné dějinné události</a:t>
            </a:r>
          </a:p>
          <a:p>
            <a:pPr marL="0" indent="0">
              <a:buNone/>
            </a:pPr>
            <a:r>
              <a:rPr lang="cs-CZ" i="1" dirty="0"/>
              <a:t>Květnová revoluce	  Velká francouzská revoluce    Pražské povstání</a:t>
            </a:r>
          </a:p>
          <a:p>
            <a:pPr marL="514350" indent="-514350">
              <a:buAutoNum type="arabicParenR"/>
            </a:pPr>
            <a:endParaRPr lang="cs-CZ" dirty="0"/>
          </a:p>
          <a:p>
            <a:pPr marL="0" indent="0">
              <a:buNone/>
            </a:pPr>
            <a:r>
              <a:rPr lang="cs-CZ" dirty="0"/>
              <a:t>2) opakující se akce politické, kulturní apod.</a:t>
            </a:r>
          </a:p>
          <a:p>
            <a:pPr marL="0" indent="0">
              <a:buNone/>
            </a:pPr>
            <a:r>
              <a:rPr lang="cs-CZ" i="1" dirty="0"/>
              <a:t>Den lidských práv	  Měsíc knihy     Velká cena Prahy</a:t>
            </a:r>
          </a:p>
          <a:p>
            <a:pPr marL="514350" indent="-514350">
              <a:buAutoNum type="arabicParenR"/>
            </a:pPr>
            <a:endParaRPr lang="cs-CZ" dirty="0"/>
          </a:p>
          <a:p>
            <a:pPr marL="0" indent="0">
              <a:buNone/>
            </a:pPr>
            <a:r>
              <a:rPr lang="cs-CZ" dirty="0"/>
              <a:t>3) významné památné dny, svátky</a:t>
            </a:r>
          </a:p>
          <a:p>
            <a:pPr marL="0" indent="0">
              <a:buNone/>
            </a:pPr>
            <a:r>
              <a:rPr lang="cs-CZ" i="1" dirty="0"/>
              <a:t>Svátek práce		Štědrý den	  Dušičky	Boží hod vánoční</a:t>
            </a:r>
          </a:p>
        </p:txBody>
      </p:sp>
    </p:spTree>
    <p:extLst>
      <p:ext uri="{BB962C8B-B14F-4D97-AF65-F5344CB8AC3E}">
        <p14:creationId xmlns:p14="http://schemas.microsoft.com/office/powerpoint/2010/main" val="2249630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500" dirty="0">
                <a:latin typeface="Gill Sans MT" panose="020B0502020104020203" pitchFamily="34" charset="-18"/>
              </a:rPr>
              <a:t>Typy vlastních jmen podle pojmenovávané skutečnosti</a:t>
            </a:r>
            <a:endParaRPr lang="cs-CZ" sz="3500"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a:t>4) soutěže a jejich trofeje</a:t>
            </a:r>
          </a:p>
          <a:p>
            <a:pPr marL="0" indent="0">
              <a:buNone/>
            </a:pPr>
            <a:r>
              <a:rPr lang="cs-CZ" i="1" dirty="0"/>
              <a:t>Zlatý krokodýl	Zlatá deska Supraphonu	  </a:t>
            </a:r>
          </a:p>
          <a:p>
            <a:pPr marL="0" indent="0">
              <a:buNone/>
            </a:pPr>
            <a:endParaRPr lang="cs-CZ" i="1" dirty="0"/>
          </a:p>
          <a:p>
            <a:pPr marL="0" indent="0">
              <a:buNone/>
            </a:pPr>
            <a:r>
              <a:rPr lang="cs-CZ" dirty="0"/>
              <a:t>5) jména vyznamenání a cen</a:t>
            </a:r>
          </a:p>
          <a:p>
            <a:pPr marL="0" indent="0">
              <a:buNone/>
            </a:pPr>
            <a:r>
              <a:rPr lang="cs-CZ" i="1" dirty="0"/>
              <a:t>Řád bílého lva	Cena Egona </a:t>
            </a:r>
            <a:r>
              <a:rPr lang="cs-CZ" i="1" dirty="0" err="1"/>
              <a:t>Hostovského</a:t>
            </a:r>
            <a:r>
              <a:rPr lang="cs-CZ" i="1" dirty="0"/>
              <a:t>	    Nobelova cena</a:t>
            </a:r>
          </a:p>
        </p:txBody>
      </p:sp>
    </p:spTree>
    <p:extLst>
      <p:ext uri="{BB962C8B-B14F-4D97-AF65-F5344CB8AC3E}">
        <p14:creationId xmlns:p14="http://schemas.microsoft.com/office/powerpoint/2010/main" val="22751085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Procvičování</a:t>
            </a:r>
          </a:p>
        </p:txBody>
      </p:sp>
      <p:sp>
        <p:nvSpPr>
          <p:cNvPr id="3" name="Zástupný symbol pro obsah 2"/>
          <p:cNvSpPr>
            <a:spLocks noGrp="1"/>
          </p:cNvSpPr>
          <p:nvPr>
            <p:ph idx="1"/>
          </p:nvPr>
        </p:nvSpPr>
        <p:spPr>
          <a:xfrm>
            <a:off x="838200" y="1690688"/>
            <a:ext cx="10515600" cy="4351338"/>
          </a:xfrm>
        </p:spPr>
        <p:txBody>
          <a:bodyPr>
            <a:noAutofit/>
          </a:bodyPr>
          <a:lstStyle/>
          <a:p>
            <a:pPr marL="0" indent="0">
              <a:buNone/>
            </a:pPr>
            <a:r>
              <a:rPr lang="cs-CZ" sz="2700" dirty="0"/>
              <a:t>Spisovatel Jaroslav Foglar, mezi SKAUTY zvaný JESTŘÁB, je autorem oblíbené knihy HOŠI OD BOBŘÍ ŘEKY. Na svém obraze ČESKÁ KRAJINA zachytil Adolf Karásek část PARDUBICKA se siluetou KUNĚTICKÉ HORY v pozadí. V NÁRODNÍ GALERII v Praze nás upoutal známý SLAVÍČKŮV obraz U NÁS V KAMENIČKÁCH. Přečti mi něco z NERUDOVÝCH POVÍDEK MALOSTRANSKÝCH nebo z ČELAKOVSKÉHO OHLASŮ PÍSNÍ ČESKÝCH. 6. listopadu 2008 měla v JANÁČKOVĚ DIVADLE, na jedné ze scén NÁRODNÍHO DIVADLA BRNO, premiéru JANÁČKOVA opera podle TĚSNOHLÍDKOVY knihy PŘÍHODY LIŠKY BYSTROUŠKY. VÁCLAV ČTVRTÝ vydal DEKRET KUTNOHORSKÝ. Voleb do PARLAMENTU ČESKÉ REPUBLIKY se zúčastnila i OBČANSKÁ DEMOKRATICKÁ STRANA, UNIE SVOBODY, SOCIÁLNĚDEMOKRATICKÁ STRANA, REPUBLIKÁNI, KOMUNISTÉ a další.</a:t>
            </a:r>
          </a:p>
        </p:txBody>
      </p:sp>
    </p:spTree>
    <p:extLst>
      <p:ext uri="{BB962C8B-B14F-4D97-AF65-F5344CB8AC3E}">
        <p14:creationId xmlns:p14="http://schemas.microsoft.com/office/powerpoint/2010/main" val="875774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Procvičování</a:t>
            </a:r>
          </a:p>
        </p:txBody>
      </p:sp>
      <p:sp>
        <p:nvSpPr>
          <p:cNvPr id="3" name="Zástupný symbol pro obsah 2"/>
          <p:cNvSpPr>
            <a:spLocks noGrp="1"/>
          </p:cNvSpPr>
          <p:nvPr>
            <p:ph idx="1"/>
          </p:nvPr>
        </p:nvSpPr>
        <p:spPr>
          <a:xfrm>
            <a:off x="838200" y="1494321"/>
            <a:ext cx="10515600" cy="4351338"/>
          </a:xfrm>
        </p:spPr>
        <p:txBody>
          <a:bodyPr>
            <a:noAutofit/>
          </a:bodyPr>
          <a:lstStyle/>
          <a:p>
            <a:pPr marL="0" indent="0" algn="just">
              <a:buNone/>
            </a:pPr>
            <a:r>
              <a:rPr lang="cs-CZ" sz="2500" dirty="0"/>
              <a:t>Hudební festival PRAŽSKÉ JARO zahajuje tradičně ČESKÁ FILHARNOMIE SMETANOVOU MOU VLASTÍ. Ženám byl v ŘECKU vstup na OLYMPIJSKÉ HRY přísně zakázán. Znáte MĚSÍC KNIHY a SVÁTEK MATEK? O PONDĚLÍ VELIKONOČNÍM se udržuje zvyk chodit na POMLÁZKU. Na NOVÝ ROK o slepičí krok, na TŘI KRÁLE o skok dále, na HROMNICE o hodinu více. Státními svátky ČESKÉ REPUBLIKY jsou 8. květen – DEN OSVOBOZENÍ od fašismu, 5, červenec – DEN SLOVANSKÝCH věrozvěstů Cyrila a Metoděje, 6. červenec – upálení MISTRA Jana Husa. Velitel HUSITSKÉHO vojska JAN ŽIŽKA Z TROCNOVA porazil ve slavné SUDOMĚŘSKÉ BITVĚ KŘIŽÁKY. Pověz mi o uzavření VERSAILLESKÉHO MÍRU nebo o HUSITSKÝCH VÁLKÁCH a já ti povím o PRVNÍ REPUBLICE a DRUHÉ SVĚTOVÉ VÁLCE. Chovali plemena LIPICÁN a STAROKLADRUBSKÝ KŮŇ. Kdyby měl tatínek dost peněz, prodal by naši starou ŠKODOVKU a koupil by si nové auto, nejraději značky MAZDA nebo HONDA. Vypil skleničku KOŇAKU a snědl kousek SÝRA ZNAČKY EMENTÁL, spolkl TABLETU PENICILINU a vše zapil sklenkou ŠAMPAŇSKÉHO VÍNA. </a:t>
            </a:r>
          </a:p>
        </p:txBody>
      </p:sp>
    </p:spTree>
    <p:extLst>
      <p:ext uri="{BB962C8B-B14F-4D97-AF65-F5344CB8AC3E}">
        <p14:creationId xmlns:p14="http://schemas.microsoft.com/office/powerpoint/2010/main" val="1958405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Jména vlastní a obecná</a:t>
            </a:r>
          </a:p>
        </p:txBody>
      </p:sp>
      <p:sp>
        <p:nvSpPr>
          <p:cNvPr id="3" name="Zástupný symbol pro obsah 2"/>
          <p:cNvSpPr>
            <a:spLocks noGrp="1"/>
          </p:cNvSpPr>
          <p:nvPr>
            <p:ph idx="1"/>
          </p:nvPr>
        </p:nvSpPr>
        <p:spPr/>
        <p:txBody>
          <a:bodyPr>
            <a:normAutofit lnSpcReduction="10000"/>
          </a:bodyPr>
          <a:lstStyle/>
          <a:p>
            <a:pPr marL="0" indent="0">
              <a:buNone/>
            </a:pPr>
            <a:endParaRPr lang="cs-CZ" b="1" i="1" dirty="0"/>
          </a:p>
          <a:p>
            <a:pPr marL="0" indent="0">
              <a:buNone/>
            </a:pPr>
            <a:r>
              <a:rPr lang="cs-CZ" b="1" i="1" dirty="0"/>
              <a:t>obecné jméno (apelativum)  </a:t>
            </a:r>
            <a:r>
              <a:rPr lang="cs-CZ" dirty="0"/>
              <a:t>zobecnělý a zobecňující význam; zpravidla</a:t>
            </a:r>
          </a:p>
          <a:p>
            <a:pPr marL="0" indent="0">
              <a:buNone/>
            </a:pPr>
            <a:r>
              <a:rPr lang="cs-CZ" dirty="0"/>
              <a:t>označuje celou třídu denotátů	  </a:t>
            </a:r>
          </a:p>
          <a:p>
            <a:pPr marL="0" indent="0">
              <a:buNone/>
            </a:pPr>
            <a:r>
              <a:rPr lang="cs-CZ" i="1" dirty="0"/>
              <a:t>hora   řeka   město   osoba</a:t>
            </a:r>
            <a:endParaRPr lang="cs-CZ" b="1" i="1" dirty="0"/>
          </a:p>
          <a:p>
            <a:pPr marL="0" indent="0">
              <a:buNone/>
            </a:pPr>
            <a:endParaRPr lang="cs-CZ" b="1" i="1" dirty="0"/>
          </a:p>
          <a:p>
            <a:pPr marL="0" indent="0">
              <a:buNone/>
            </a:pPr>
            <a:r>
              <a:rPr lang="cs-CZ" b="1" i="1" dirty="0"/>
              <a:t>vlastní jméno (proprium)</a:t>
            </a:r>
            <a:r>
              <a:rPr lang="cs-CZ" dirty="0"/>
              <a:t>  podstatné jméno/slovní spojení odlišující</a:t>
            </a:r>
          </a:p>
          <a:p>
            <a:pPr marL="0" indent="0">
              <a:buNone/>
            </a:pPr>
            <a:r>
              <a:rPr lang="cs-CZ" dirty="0"/>
              <a:t>určité a jednotlivé osoby/zvířata/věci od jiných podobných jednotlivin;</a:t>
            </a:r>
          </a:p>
          <a:p>
            <a:pPr marL="0" indent="0">
              <a:buNone/>
            </a:pPr>
            <a:r>
              <a:rPr lang="cs-CZ" dirty="0"/>
              <a:t>zpravidla označuje jeden denotát	   </a:t>
            </a:r>
          </a:p>
          <a:p>
            <a:pPr marL="0" indent="0">
              <a:buNone/>
            </a:pPr>
            <a:r>
              <a:rPr lang="cs-CZ" i="1" dirty="0"/>
              <a:t>Říp   Jizera   Brno   Jan</a:t>
            </a:r>
            <a:endParaRPr lang="cs-CZ" b="1" i="1" dirty="0"/>
          </a:p>
          <a:p>
            <a:pPr marL="0" indent="0">
              <a:buNone/>
            </a:pPr>
            <a:endParaRPr lang="cs-CZ" b="1" i="1" dirty="0"/>
          </a:p>
        </p:txBody>
      </p:sp>
    </p:spTree>
    <p:extLst>
      <p:ext uri="{BB962C8B-B14F-4D97-AF65-F5344CB8AC3E}">
        <p14:creationId xmlns:p14="http://schemas.microsoft.com/office/powerpoint/2010/main" val="858626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Úvod</a:t>
            </a:r>
          </a:p>
        </p:txBody>
      </p:sp>
      <p:sp>
        <p:nvSpPr>
          <p:cNvPr id="3" name="Zástupný symbol pro obsah 2"/>
          <p:cNvSpPr>
            <a:spLocks noGrp="1"/>
          </p:cNvSpPr>
          <p:nvPr>
            <p:ph idx="1"/>
          </p:nvPr>
        </p:nvSpPr>
        <p:spPr/>
        <p:txBody>
          <a:bodyPr>
            <a:normAutofit/>
          </a:bodyPr>
          <a:lstStyle/>
          <a:p>
            <a:pPr marL="0" indent="0">
              <a:buNone/>
            </a:pPr>
            <a:r>
              <a:rPr lang="cs-CZ" sz="2600" dirty="0"/>
              <a:t>- každý jazyk má vlastní zásady psaní velkých písmen</a:t>
            </a:r>
          </a:p>
          <a:p>
            <a:pPr marL="0" indent="0">
              <a:buNone/>
            </a:pPr>
            <a:r>
              <a:rPr lang="cs-CZ" sz="2600" i="1" dirty="0" err="1"/>
              <a:t>European</a:t>
            </a:r>
            <a:r>
              <a:rPr lang="cs-CZ" sz="2600" i="1" dirty="0"/>
              <a:t> Union	 </a:t>
            </a:r>
            <a:r>
              <a:rPr lang="cs-CZ" sz="2600" dirty="0"/>
              <a:t>VS.	 </a:t>
            </a:r>
            <a:r>
              <a:rPr lang="cs-CZ" sz="2600" i="1" dirty="0"/>
              <a:t>Evropská unie</a:t>
            </a:r>
          </a:p>
          <a:p>
            <a:pPr marL="0" indent="0">
              <a:buNone/>
            </a:pPr>
            <a:endParaRPr lang="cs-CZ" sz="2600" i="1" dirty="0"/>
          </a:p>
          <a:p>
            <a:pPr>
              <a:buFontTx/>
              <a:buChar char="-"/>
            </a:pPr>
            <a:r>
              <a:rPr lang="cs-CZ" sz="2600" dirty="0"/>
              <a:t>je důležité vědět</a:t>
            </a:r>
          </a:p>
          <a:p>
            <a:pPr marL="514350" indent="-514350">
              <a:buAutoNum type="alphaLcParenR"/>
            </a:pPr>
            <a:r>
              <a:rPr lang="cs-CZ" sz="2600" dirty="0"/>
              <a:t>o čem se mluví (např. </a:t>
            </a:r>
            <a:r>
              <a:rPr lang="cs-CZ" sz="2600" i="1" dirty="0"/>
              <a:t>žid</a:t>
            </a:r>
            <a:r>
              <a:rPr lang="cs-CZ" sz="2600" dirty="0"/>
              <a:t> = vyznavač víry X </a:t>
            </a:r>
            <a:r>
              <a:rPr lang="cs-CZ" sz="2600" i="1" dirty="0"/>
              <a:t>Žid</a:t>
            </a:r>
            <a:r>
              <a:rPr lang="cs-CZ" sz="2600" dirty="0"/>
              <a:t> = příslušník národa)</a:t>
            </a:r>
          </a:p>
          <a:p>
            <a:pPr marL="514350" indent="-514350">
              <a:buAutoNum type="alphaLcParenR"/>
            </a:pPr>
            <a:r>
              <a:rPr lang="cs-CZ" sz="2600" dirty="0"/>
              <a:t>zda jde o oficiální název (</a:t>
            </a:r>
            <a:r>
              <a:rPr lang="cs-CZ" sz="2600" i="1" dirty="0"/>
              <a:t>Ostravská univerzita </a:t>
            </a:r>
            <a:r>
              <a:rPr lang="cs-CZ" sz="2600" dirty="0"/>
              <a:t>X </a:t>
            </a:r>
            <a:r>
              <a:rPr lang="cs-CZ" sz="2600" i="1" dirty="0"/>
              <a:t>brněnská univerzita</a:t>
            </a:r>
            <a:r>
              <a:rPr lang="cs-CZ" sz="2600" dirty="0"/>
              <a:t>)</a:t>
            </a:r>
          </a:p>
          <a:p>
            <a:pPr marL="514350" indent="-514350">
              <a:buAutoNum type="alphaLcParenR"/>
            </a:pPr>
            <a:r>
              <a:rPr lang="cs-CZ" sz="2600" dirty="0"/>
              <a:t>co dané spojení označuje (</a:t>
            </a:r>
            <a:r>
              <a:rPr lang="cs-CZ" sz="2600" i="1" dirty="0"/>
              <a:t>Černý most</a:t>
            </a:r>
            <a:r>
              <a:rPr lang="cs-CZ" sz="2600" dirty="0"/>
              <a:t>=most X </a:t>
            </a:r>
            <a:r>
              <a:rPr lang="cs-CZ" sz="2600" i="1" dirty="0"/>
              <a:t>Černý Most</a:t>
            </a:r>
            <a:r>
              <a:rPr lang="cs-CZ" sz="2600" dirty="0"/>
              <a:t>=městská část)</a:t>
            </a:r>
          </a:p>
          <a:p>
            <a:pPr marL="514350" indent="-514350">
              <a:buAutoNum type="alphaLcParenR"/>
            </a:pPr>
            <a:r>
              <a:rPr lang="cs-CZ" sz="2600" dirty="0"/>
              <a:t>zda je přídavné jméno součástí zeměpisného </a:t>
            </a:r>
            <a:r>
              <a:rPr lang="cs-CZ" sz="2600" dirty="0" err="1"/>
              <a:t>jm</a:t>
            </a:r>
            <a:r>
              <a:rPr lang="cs-CZ" sz="2600" dirty="0"/>
              <a:t>. </a:t>
            </a:r>
          </a:p>
          <a:p>
            <a:pPr marL="0" indent="0">
              <a:buNone/>
            </a:pPr>
            <a:r>
              <a:rPr lang="cs-CZ" sz="2600"/>
              <a:t>	</a:t>
            </a:r>
            <a:r>
              <a:rPr lang="cs-CZ" sz="2600"/>
              <a:t>(</a:t>
            </a:r>
            <a:r>
              <a:rPr lang="cs-CZ" sz="2600" i="1" dirty="0"/>
              <a:t>Severní Amerika</a:t>
            </a:r>
            <a:r>
              <a:rPr lang="cs-CZ" sz="2600" dirty="0"/>
              <a:t> X </a:t>
            </a:r>
            <a:r>
              <a:rPr lang="cs-CZ" sz="2600" i="1"/>
              <a:t>severní Evropa</a:t>
            </a:r>
            <a:r>
              <a:rPr lang="cs-CZ" sz="2600"/>
              <a:t>)</a:t>
            </a:r>
            <a:endParaRPr lang="cs-CZ" sz="2600" dirty="0"/>
          </a:p>
        </p:txBody>
      </p:sp>
    </p:spTree>
    <p:extLst>
      <p:ext uri="{BB962C8B-B14F-4D97-AF65-F5344CB8AC3E}">
        <p14:creationId xmlns:p14="http://schemas.microsoft.com/office/powerpoint/2010/main" val="2067994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Velká písmena ve vlastních jménech</a:t>
            </a:r>
            <a:endParaRPr lang="cs-CZ" dirty="0"/>
          </a:p>
        </p:txBody>
      </p:sp>
      <p:sp>
        <p:nvSpPr>
          <p:cNvPr id="3" name="Zástupný symbol pro obsah 2"/>
          <p:cNvSpPr>
            <a:spLocks noGrp="1"/>
          </p:cNvSpPr>
          <p:nvPr>
            <p:ph idx="1"/>
          </p:nvPr>
        </p:nvSpPr>
        <p:spPr/>
        <p:txBody>
          <a:bodyPr/>
          <a:lstStyle/>
          <a:p>
            <a:pPr marL="0" indent="0">
              <a:buNone/>
            </a:pPr>
            <a:endParaRPr lang="cs-CZ" b="1" i="1" dirty="0"/>
          </a:p>
          <a:p>
            <a:pPr marL="0" indent="0">
              <a:buNone/>
            </a:pPr>
            <a:r>
              <a:rPr lang="cs-CZ" dirty="0"/>
              <a:t>a) jednoslovná vlastní jména</a:t>
            </a:r>
          </a:p>
          <a:p>
            <a:pPr marL="0" indent="0">
              <a:buNone/>
            </a:pPr>
            <a:r>
              <a:rPr lang="cs-CZ" i="1" dirty="0"/>
              <a:t>Oldřich     Brno     Svitava     Morava	</a:t>
            </a:r>
          </a:p>
          <a:p>
            <a:pPr marL="0" indent="0">
              <a:buNone/>
            </a:pPr>
            <a:endParaRPr lang="cs-CZ" i="1" dirty="0"/>
          </a:p>
          <a:p>
            <a:pPr marL="0" indent="0">
              <a:buNone/>
            </a:pPr>
            <a:r>
              <a:rPr lang="cs-CZ" dirty="0"/>
              <a:t>b) názvy skládající se ze jmen obecných nebo obsahující jména obecná </a:t>
            </a:r>
          </a:p>
          <a:p>
            <a:pPr marL="0" indent="0">
              <a:buNone/>
            </a:pPr>
            <a:r>
              <a:rPr lang="cs-CZ" dirty="0"/>
              <a:t>i vlastní</a:t>
            </a:r>
            <a:r>
              <a:rPr lang="cs-CZ" i="1" dirty="0"/>
              <a:t>	</a:t>
            </a:r>
          </a:p>
          <a:p>
            <a:pPr marL="0" indent="0">
              <a:buNone/>
            </a:pPr>
            <a:r>
              <a:rPr lang="cs-CZ" i="1" dirty="0"/>
              <a:t>Vysoké Tatry     Národní divadlo     Prodaná nevěsta</a:t>
            </a:r>
          </a:p>
        </p:txBody>
      </p:sp>
    </p:spTree>
    <p:extLst>
      <p:ext uri="{BB962C8B-B14F-4D97-AF65-F5344CB8AC3E}">
        <p14:creationId xmlns:p14="http://schemas.microsoft.com/office/powerpoint/2010/main" val="314935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Několikaslovné vlastní názvy</a:t>
            </a:r>
          </a:p>
        </p:txBody>
      </p:sp>
      <p:sp>
        <p:nvSpPr>
          <p:cNvPr id="3" name="Zástupný symbol pro obsah 2"/>
          <p:cNvSpPr>
            <a:spLocks noGrp="1"/>
          </p:cNvSpPr>
          <p:nvPr>
            <p:ph idx="1"/>
          </p:nvPr>
        </p:nvSpPr>
        <p:spPr/>
        <p:txBody>
          <a:bodyPr>
            <a:normAutofit/>
          </a:bodyPr>
          <a:lstStyle/>
          <a:p>
            <a:pPr marL="514350" indent="-514350">
              <a:buAutoNum type="arabicParenR"/>
            </a:pPr>
            <a:endParaRPr lang="cs-CZ" dirty="0"/>
          </a:p>
          <a:p>
            <a:pPr marL="514350" indent="-514350">
              <a:buAutoNum type="arabicParenR"/>
            </a:pPr>
            <a:endParaRPr lang="cs-CZ" dirty="0"/>
          </a:p>
          <a:p>
            <a:pPr marL="0" indent="0">
              <a:buNone/>
            </a:pPr>
            <a:r>
              <a:rPr lang="cs-CZ" dirty="0"/>
              <a:t>1a) v názvu utvořeném ze jmen obecných obvykle pouze první písmeno</a:t>
            </a:r>
          </a:p>
          <a:p>
            <a:pPr marL="0" indent="0">
              <a:buNone/>
            </a:pPr>
            <a:r>
              <a:rPr lang="cs-CZ" i="1" dirty="0"/>
              <a:t>Spojené státy americké     Krušná hora     Kouzelný vrch</a:t>
            </a:r>
          </a:p>
          <a:p>
            <a:pPr marL="0" indent="0">
              <a:buNone/>
            </a:pPr>
            <a:endParaRPr lang="cs-CZ" i="1" dirty="0"/>
          </a:p>
          <a:p>
            <a:pPr marL="0" indent="0">
              <a:buNone/>
            </a:pPr>
            <a:r>
              <a:rPr lang="cs-CZ" dirty="0"/>
              <a:t>1b) je-li součástí názvu vlastní jméno, velké písmeno zůstává</a:t>
            </a:r>
          </a:p>
          <a:p>
            <a:pPr marL="0" indent="0">
              <a:buNone/>
            </a:pPr>
            <a:r>
              <a:rPr lang="cs-CZ" i="1" dirty="0"/>
              <a:t>Liška Bystrouška     Spolková republika Německo     Hrubý Jeseník</a:t>
            </a:r>
          </a:p>
          <a:p>
            <a:pPr marL="0" indent="0">
              <a:buNone/>
            </a:pPr>
            <a:endParaRPr lang="cs-CZ" i="1" dirty="0"/>
          </a:p>
        </p:txBody>
      </p:sp>
    </p:spTree>
    <p:extLst>
      <p:ext uri="{BB962C8B-B14F-4D97-AF65-F5344CB8AC3E}">
        <p14:creationId xmlns:p14="http://schemas.microsoft.com/office/powerpoint/2010/main" val="2350314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Několikaslovné vlastní názvy</a:t>
            </a:r>
            <a:endParaRPr lang="cs-CZ" dirty="0"/>
          </a:p>
        </p:txBody>
      </p:sp>
      <p:sp>
        <p:nvSpPr>
          <p:cNvPr id="3" name="Zástupný symbol pro obsah 2"/>
          <p:cNvSpPr>
            <a:spLocks noGrp="1"/>
          </p:cNvSpPr>
          <p:nvPr>
            <p:ph idx="1"/>
          </p:nvPr>
        </p:nvSpPr>
        <p:spPr/>
        <p:txBody>
          <a:bodyPr/>
          <a:lstStyle/>
          <a:p>
            <a:pPr marL="0" indent="0">
              <a:buNone/>
            </a:pPr>
            <a:r>
              <a:rPr lang="cs-CZ" dirty="0"/>
              <a:t>2a) zeměpisná jména obsahující slovo </a:t>
            </a:r>
            <a:r>
              <a:rPr lang="cs-CZ" i="1" dirty="0"/>
              <a:t>moře</a:t>
            </a:r>
            <a:r>
              <a:rPr lang="cs-CZ" dirty="0"/>
              <a:t>, </a:t>
            </a:r>
            <a:r>
              <a:rPr lang="cs-CZ" i="1" dirty="0"/>
              <a:t>záliv</a:t>
            </a:r>
            <a:r>
              <a:rPr lang="cs-CZ" dirty="0"/>
              <a:t>, </a:t>
            </a:r>
            <a:r>
              <a:rPr lang="cs-CZ" i="1" dirty="0"/>
              <a:t>ostrov</a:t>
            </a:r>
            <a:r>
              <a:rPr lang="cs-CZ" dirty="0"/>
              <a:t>, </a:t>
            </a:r>
            <a:r>
              <a:rPr lang="cs-CZ" i="1" dirty="0"/>
              <a:t>poloostrov</a:t>
            </a:r>
            <a:r>
              <a:rPr lang="cs-CZ" dirty="0"/>
              <a:t>,</a:t>
            </a:r>
          </a:p>
          <a:p>
            <a:pPr marL="0" indent="0">
              <a:buNone/>
            </a:pPr>
            <a:r>
              <a:rPr lang="cs-CZ" i="1" dirty="0"/>
              <a:t>ulice</a:t>
            </a:r>
            <a:r>
              <a:rPr lang="cs-CZ" dirty="0"/>
              <a:t>, </a:t>
            </a:r>
            <a:r>
              <a:rPr lang="cs-CZ" i="1" dirty="0"/>
              <a:t>třída</a:t>
            </a:r>
            <a:r>
              <a:rPr lang="cs-CZ" dirty="0"/>
              <a:t>, </a:t>
            </a:r>
            <a:r>
              <a:rPr lang="cs-CZ" i="1" dirty="0"/>
              <a:t>nábřeží</a:t>
            </a:r>
            <a:r>
              <a:rPr lang="cs-CZ" dirty="0"/>
              <a:t>, </a:t>
            </a:r>
            <a:r>
              <a:rPr lang="cs-CZ" i="1" dirty="0"/>
              <a:t>most</a:t>
            </a:r>
            <a:r>
              <a:rPr lang="cs-CZ" dirty="0"/>
              <a:t>, </a:t>
            </a:r>
            <a:r>
              <a:rPr lang="cs-CZ" i="1" dirty="0"/>
              <a:t>náměstí </a:t>
            </a:r>
            <a:r>
              <a:rPr lang="cs-CZ" dirty="0"/>
              <a:t>apod. mají velké písmeno pouze </a:t>
            </a:r>
          </a:p>
          <a:p>
            <a:pPr marL="0" indent="0">
              <a:buNone/>
            </a:pPr>
            <a:r>
              <a:rPr lang="cs-CZ" dirty="0"/>
              <a:t>ve svém přívlastku</a:t>
            </a:r>
          </a:p>
          <a:p>
            <a:pPr marL="0" indent="0">
              <a:buNone/>
            </a:pPr>
            <a:r>
              <a:rPr lang="cs-CZ" i="1" dirty="0"/>
              <a:t>ostrov Svaté Heleny     náměstí Míru     Černé moře     Perský záliv</a:t>
            </a:r>
          </a:p>
          <a:p>
            <a:pPr marL="0" indent="0">
              <a:buNone/>
            </a:pPr>
            <a:endParaRPr lang="cs-CZ" i="1" dirty="0"/>
          </a:p>
          <a:p>
            <a:pPr marL="0" indent="0">
              <a:buNone/>
            </a:pPr>
            <a:r>
              <a:rPr lang="cs-CZ" dirty="0"/>
              <a:t>2b)  je-li v názvech ulic, hotelů, restaurací, domů apod. předložkové</a:t>
            </a:r>
          </a:p>
          <a:p>
            <a:pPr marL="0" indent="0">
              <a:buNone/>
            </a:pPr>
            <a:r>
              <a:rPr lang="cs-CZ" dirty="0"/>
              <a:t>spojení, pak po předložce píšeme velké písmeno</a:t>
            </a:r>
          </a:p>
          <a:p>
            <a:pPr marL="0" indent="0">
              <a:buNone/>
            </a:pPr>
            <a:r>
              <a:rPr lang="cs-CZ" i="1" dirty="0"/>
              <a:t>ulice U Křížku     U Čtyř domů     hotel U Bílého beránka    </a:t>
            </a:r>
          </a:p>
          <a:p>
            <a:endParaRPr lang="cs-CZ" dirty="0"/>
          </a:p>
        </p:txBody>
      </p:sp>
    </p:spTree>
    <p:extLst>
      <p:ext uri="{BB962C8B-B14F-4D97-AF65-F5344CB8AC3E}">
        <p14:creationId xmlns:p14="http://schemas.microsoft.com/office/powerpoint/2010/main" val="2053382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Gill Sans MT" panose="020B0502020104020203" pitchFamily="34" charset="-18"/>
              </a:rPr>
              <a:t>Několikaslovné vlastní názvy</a:t>
            </a: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a:t>3a) vlastní jména užívaná pro osídlená místa: velká počáteční písmena </a:t>
            </a:r>
          </a:p>
          <a:p>
            <a:pPr marL="0" indent="0">
              <a:buNone/>
            </a:pPr>
            <a:r>
              <a:rPr lang="cs-CZ" dirty="0"/>
              <a:t>ve všech slovech kromě předložek</a:t>
            </a:r>
          </a:p>
          <a:p>
            <a:pPr marL="0" indent="0">
              <a:buNone/>
            </a:pPr>
            <a:r>
              <a:rPr lang="cs-CZ" i="1" dirty="0"/>
              <a:t>Nový Jičín     Karlovy Vary     Nové Město na Moravě</a:t>
            </a:r>
          </a:p>
          <a:p>
            <a:pPr marL="0" indent="0">
              <a:buNone/>
            </a:pPr>
            <a:endParaRPr lang="cs-CZ" i="1" dirty="0"/>
          </a:p>
          <a:p>
            <a:pPr marL="0" indent="0">
              <a:buNone/>
            </a:pPr>
            <a:r>
              <a:rPr lang="cs-CZ" dirty="0"/>
              <a:t>3b) bližší určení stojící za základem názvu (zejména po předložce) </a:t>
            </a:r>
          </a:p>
          <a:p>
            <a:pPr marL="0" indent="0">
              <a:buNone/>
            </a:pPr>
            <a:r>
              <a:rPr lang="cs-CZ" dirty="0"/>
              <a:t>s velkým písmenem v prvním slově a dále jako když stojí mimo sousloví</a:t>
            </a:r>
          </a:p>
          <a:p>
            <a:pPr marL="0" indent="0">
              <a:buNone/>
            </a:pPr>
            <a:r>
              <a:rPr lang="cs-CZ" i="1" dirty="0"/>
              <a:t>Kostelec nad Černými lesy     Sídliště Českých legií</a:t>
            </a:r>
          </a:p>
        </p:txBody>
      </p:sp>
    </p:spTree>
    <p:extLst>
      <p:ext uri="{BB962C8B-B14F-4D97-AF65-F5344CB8AC3E}">
        <p14:creationId xmlns:p14="http://schemas.microsoft.com/office/powerpoint/2010/main" val="1098193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latin typeface="Gill Sans MT" panose="020B0502020104020203" pitchFamily="34" charset="-18"/>
              </a:rPr>
              <a:t>Typy vlastních jmen podle pojmenovávané skutečnosti</a:t>
            </a:r>
          </a:p>
        </p:txBody>
      </p:sp>
      <p:sp>
        <p:nvSpPr>
          <p:cNvPr id="3" name="Zástupný symbol pro obsah 2"/>
          <p:cNvSpPr>
            <a:spLocks noGrp="1"/>
          </p:cNvSpPr>
          <p:nvPr>
            <p:ph idx="1"/>
          </p:nvPr>
        </p:nvSpPr>
        <p:spPr/>
        <p:txBody>
          <a:bodyPr>
            <a:normAutofit lnSpcReduction="10000"/>
          </a:bodyPr>
          <a:lstStyle/>
          <a:p>
            <a:pPr marL="0" indent="0">
              <a:buNone/>
            </a:pPr>
            <a:r>
              <a:rPr lang="cs-CZ" b="1" dirty="0"/>
              <a:t>jména živých bytostí nebo bytostí tak pojatých</a:t>
            </a:r>
          </a:p>
          <a:p>
            <a:pPr marL="0" indent="0">
              <a:buNone/>
            </a:pPr>
            <a:r>
              <a:rPr lang="cs-CZ" dirty="0"/>
              <a:t>1) vlastní jména jednotlivců (křestní j., příjmení, přídomky, přezdívky)</a:t>
            </a:r>
          </a:p>
          <a:p>
            <a:pPr marL="0" indent="0">
              <a:buNone/>
            </a:pPr>
            <a:r>
              <a:rPr lang="cs-CZ" i="1" dirty="0"/>
              <a:t>Božena Němcová   Ladislav Pohrobek   Učitel národů  Červená karkulka</a:t>
            </a:r>
            <a:endParaRPr lang="cs-CZ" dirty="0"/>
          </a:p>
          <a:p>
            <a:pPr marL="514350" indent="-514350">
              <a:buAutoNum type="arabicParenR"/>
            </a:pPr>
            <a:endParaRPr lang="cs-CZ" dirty="0"/>
          </a:p>
          <a:p>
            <a:pPr marL="0" indent="0">
              <a:buNone/>
            </a:pPr>
            <a:r>
              <a:rPr lang="cs-CZ" dirty="0"/>
              <a:t>2) jména národní, kmenová, obyvatelská</a:t>
            </a:r>
          </a:p>
          <a:p>
            <a:pPr marL="0" indent="0">
              <a:buNone/>
            </a:pPr>
            <a:r>
              <a:rPr lang="cs-CZ" i="1" dirty="0"/>
              <a:t>Lužický Srb   Hanák   Pražan   Seveřan   Žid   Marťan   Staroměstští</a:t>
            </a:r>
          </a:p>
          <a:p>
            <a:pPr marL="514350" indent="-514350">
              <a:buAutoNum type="arabicParenR"/>
            </a:pPr>
            <a:endParaRPr lang="cs-CZ" dirty="0"/>
          </a:p>
          <a:p>
            <a:pPr marL="0" indent="0">
              <a:buNone/>
            </a:pPr>
            <a:r>
              <a:rPr lang="cs-CZ" dirty="0"/>
              <a:t>3) jména příslušníků rodů, rodin, kolektivů osob téhož jména</a:t>
            </a:r>
          </a:p>
          <a:p>
            <a:pPr marL="0" indent="0">
              <a:buNone/>
            </a:pPr>
            <a:r>
              <a:rPr lang="cs-CZ" i="1" dirty="0"/>
              <a:t>Přemyslovec   Habsburkové   Novákovi   Novákové</a:t>
            </a:r>
            <a:r>
              <a:rPr lang="cs-CZ" dirty="0"/>
              <a:t> (=nositelé </a:t>
            </a:r>
            <a:r>
              <a:rPr lang="cs-CZ" dirty="0" err="1"/>
              <a:t>jm</a:t>
            </a:r>
            <a:r>
              <a:rPr lang="cs-CZ" dirty="0"/>
              <a:t>. Novák)</a:t>
            </a:r>
            <a:endParaRPr lang="cs-CZ" i="1" dirty="0"/>
          </a:p>
        </p:txBody>
      </p:sp>
    </p:spTree>
    <p:extLst>
      <p:ext uri="{BB962C8B-B14F-4D97-AF65-F5344CB8AC3E}">
        <p14:creationId xmlns:p14="http://schemas.microsoft.com/office/powerpoint/2010/main" val="24986504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1336</Words>
  <Application>Microsoft Office PowerPoint</Application>
  <PresentationFormat>Širokoúhlá obrazovka</PresentationFormat>
  <Paragraphs>212</Paragraphs>
  <Slides>29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Calibri Light</vt:lpstr>
      <vt:lpstr>Gill Sans MT</vt:lpstr>
      <vt:lpstr>Motiv Office</vt:lpstr>
      <vt:lpstr>Psaní velkých písmen</vt:lpstr>
      <vt:lpstr>Psaní velkých písmen</vt:lpstr>
      <vt:lpstr>Jména vlastní a obecná</vt:lpstr>
      <vt:lpstr>Úvod</vt:lpstr>
      <vt:lpstr>Velká písmena ve vlastních jménech</vt:lpstr>
      <vt:lpstr>Několikaslovné vlastní názvy</vt:lpstr>
      <vt:lpstr>Několikaslovné vlastní názvy</vt:lpstr>
      <vt:lpstr>Několikaslovné vlastní názvy</vt:lpstr>
      <vt:lpstr>Typy vlastních jmen podle pojmenovávané skutečnosti</vt:lpstr>
      <vt:lpstr>Typy vlastních jmen podle pojmenovávané skutečnosti</vt:lpstr>
      <vt:lpstr>Dodatky ke jménům živých bytostí</vt:lpstr>
      <vt:lpstr>Procvičování</vt:lpstr>
      <vt:lpstr>Typy vlastních jmen podle pojmenovávané skutečnosti</vt:lpstr>
      <vt:lpstr>Typy vlastních jmen podle pojmenovávané skutečnosti</vt:lpstr>
      <vt:lpstr>Typy vlastních jmen podle pojmenovávané skutečnosti</vt:lpstr>
      <vt:lpstr>Typy vlastních jmen podle pojmenovávané skutečnosti</vt:lpstr>
      <vt:lpstr>Procvičování</vt:lpstr>
      <vt:lpstr>Procvičování</vt:lpstr>
      <vt:lpstr>Procvičování</vt:lpstr>
      <vt:lpstr>Procvičování</vt:lpstr>
      <vt:lpstr>Typy vlastních jmen podle pojmenovávané skutečnosti</vt:lpstr>
      <vt:lpstr>Typy vlastních jmen podle pojmenovávané skutečnosti</vt:lpstr>
      <vt:lpstr>Typy vlastních jmen podle pojmenovávané skutečnosti</vt:lpstr>
      <vt:lpstr>Procvičování</vt:lpstr>
      <vt:lpstr>Typy vlastních jmen podle pojmenovávané skutečnosti</vt:lpstr>
      <vt:lpstr>Typy vlastních jmen podle pojmenovávané skutečnosti</vt:lpstr>
      <vt:lpstr>Typy vlastních jmen podle pojmenovávané skutečnosti</vt:lpstr>
      <vt:lpstr>Procvičování</vt:lpstr>
      <vt:lpstr>Procvičování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Předložky a předpony s-/z-/vz-</dc:title>
  <dc:creator>Sosovica</dc:creator>
  <cp:lastModifiedBy>Sosovica</cp:lastModifiedBy>
  <cp:revision>299</cp:revision>
  <dcterms:created xsi:type="dcterms:W3CDTF">2016-10-03T10:24:23Z</dcterms:created>
  <dcterms:modified xsi:type="dcterms:W3CDTF">2016-10-19T20:29:45Z</dcterms:modified>
</cp:coreProperties>
</file>