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385-DAF1-4AC8-B8E9-24536CF4088C}" type="datetimeFigureOut">
              <a:rPr lang="cs-CZ" smtClean="0"/>
              <a:t>9. 11. 2016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350C-D9F1-463B-A0D7-E4645D8D9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23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385-DAF1-4AC8-B8E9-24536CF4088C}" type="datetimeFigureOut">
              <a:rPr lang="cs-CZ" smtClean="0"/>
              <a:t>9. 11. 2016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350C-D9F1-463B-A0D7-E4645D8D9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08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385-DAF1-4AC8-B8E9-24536CF4088C}" type="datetimeFigureOut">
              <a:rPr lang="cs-CZ" smtClean="0"/>
              <a:t>9. 11. 2016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350C-D9F1-463B-A0D7-E4645D8D9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6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385-DAF1-4AC8-B8E9-24536CF4088C}" type="datetimeFigureOut">
              <a:rPr lang="cs-CZ" smtClean="0"/>
              <a:t>9. 11. 2016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350C-D9F1-463B-A0D7-E4645D8D9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083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385-DAF1-4AC8-B8E9-24536CF4088C}" type="datetimeFigureOut">
              <a:rPr lang="cs-CZ" smtClean="0"/>
              <a:t>9. 11. 2016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350C-D9F1-463B-A0D7-E4645D8D9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61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385-DAF1-4AC8-B8E9-24536CF4088C}" type="datetimeFigureOut">
              <a:rPr lang="cs-CZ" smtClean="0"/>
              <a:t>9. 11. 2016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350C-D9F1-463B-A0D7-E4645D8D9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69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385-DAF1-4AC8-B8E9-24536CF4088C}" type="datetimeFigureOut">
              <a:rPr lang="cs-CZ" smtClean="0"/>
              <a:t>9. 11. 2016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350C-D9F1-463B-A0D7-E4645D8D9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43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385-DAF1-4AC8-B8E9-24536CF4088C}" type="datetimeFigureOut">
              <a:rPr lang="cs-CZ" smtClean="0"/>
              <a:t>9. 11. 2016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350C-D9F1-463B-A0D7-E4645D8D9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02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385-DAF1-4AC8-B8E9-24536CF4088C}" type="datetimeFigureOut">
              <a:rPr lang="cs-CZ" smtClean="0"/>
              <a:t>9. 11. 2016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350C-D9F1-463B-A0D7-E4645D8D9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97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385-DAF1-4AC8-B8E9-24536CF4088C}" type="datetimeFigureOut">
              <a:rPr lang="cs-CZ" smtClean="0"/>
              <a:t>9. 11. 2016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350C-D9F1-463B-A0D7-E4645D8D9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19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385-DAF1-4AC8-B8E9-24536CF4088C}" type="datetimeFigureOut">
              <a:rPr lang="cs-CZ" smtClean="0"/>
              <a:t>9. 11. 2016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350C-D9F1-463B-A0D7-E4645D8D9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71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82385-DAF1-4AC8-B8E9-24536CF4088C}" type="datetimeFigureOut">
              <a:rPr lang="cs-CZ" smtClean="0"/>
              <a:t>9. 11. 2016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7350C-D9F1-463B-A0D7-E4645D8D9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91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Gill Sans MT" panose="020B0502020104020203" pitchFamily="34" charset="-18"/>
              </a:rPr>
              <a:t>Problematické jevy</a:t>
            </a:r>
            <a:br>
              <a:rPr lang="cs-CZ" dirty="0">
                <a:latin typeface="Gill Sans MT" panose="020B0502020104020203" pitchFamily="34" charset="-18"/>
              </a:rPr>
            </a:br>
            <a:r>
              <a:rPr lang="cs-CZ" dirty="0">
                <a:latin typeface="Gill Sans MT" panose="020B0502020104020203" pitchFamily="34" charset="-18"/>
              </a:rPr>
              <a:t>tvaroslovné a syntaktické</a:t>
            </a:r>
            <a:endParaRPr lang="cs-CZ" i="1" dirty="0">
              <a:latin typeface="Gill Sans MT" panose="020B0502020104020203" pitchFamily="34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10. 10. 2016</a:t>
            </a:r>
          </a:p>
        </p:txBody>
      </p:sp>
    </p:spTree>
    <p:extLst>
      <p:ext uri="{BB962C8B-B14F-4D97-AF65-F5344CB8AC3E}">
        <p14:creationId xmlns:p14="http://schemas.microsoft.com/office/powerpoint/2010/main" val="1722757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Číslovky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číslovky řadové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řadová číslovka před substantivem: píše se tečka</a:t>
            </a:r>
          </a:p>
          <a:p>
            <a:pPr marL="0" indent="0">
              <a:buNone/>
            </a:pPr>
            <a:r>
              <a:rPr lang="cs-CZ" i="1" dirty="0"/>
              <a:t>	3. díl	12. století	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číslice za substantivem</a:t>
            </a:r>
          </a:p>
          <a:p>
            <a:pPr marL="0" indent="0">
              <a:buNone/>
            </a:pPr>
            <a:r>
              <a:rPr lang="cs-CZ" dirty="0"/>
              <a:t>a) čte-li se jako základní i řadová zároveň, tečka se nepíše</a:t>
            </a:r>
          </a:p>
          <a:p>
            <a:pPr marL="0" indent="0">
              <a:buNone/>
            </a:pPr>
            <a:r>
              <a:rPr lang="cs-CZ" i="1" dirty="0"/>
              <a:t>	kapitola 5	strana 15	oddíl 7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b) čte-li se pouze jako řadová, tečka se píše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století 21.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44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Číslovky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adjektivní forma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i="1" dirty="0"/>
              <a:t>stodvacetikilometrový úsek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120kilometrový úsek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120km úsek</a:t>
            </a:r>
          </a:p>
          <a:p>
            <a:pPr marL="0" indent="0">
              <a:buNone/>
            </a:pPr>
            <a:endParaRPr lang="cs-CZ" i="1" dirty="0"/>
          </a:p>
          <a:p>
            <a:pPr>
              <a:buFontTx/>
              <a:buChar char="-"/>
            </a:pPr>
            <a:r>
              <a:rPr lang="cs-CZ" dirty="0"/>
              <a:t>již se nepřidávají žádné další koncovky (-ti, -mi apod.; výjimkou jsou</a:t>
            </a:r>
          </a:p>
          <a:p>
            <a:pPr marL="0" indent="0">
              <a:buNone/>
            </a:pPr>
            <a:r>
              <a:rPr lang="cs-CZ" dirty="0"/>
              <a:t> pouze případy, kdy místo číslovky zástupná písmena: </a:t>
            </a:r>
            <a:r>
              <a:rPr lang="cs-CZ" i="1" dirty="0"/>
              <a:t>n-</a:t>
            </a:r>
            <a:r>
              <a:rPr lang="cs-CZ" i="1" dirty="0" err="1"/>
              <a:t>tá</a:t>
            </a:r>
            <a:r>
              <a:rPr lang="cs-CZ" i="1" dirty="0"/>
              <a:t> odmocnina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5368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Zájmeno jenž/jež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mužský životný					mužský neživotný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500" y="2347572"/>
            <a:ext cx="4690527" cy="263524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1892" y="2347572"/>
            <a:ext cx="3731090" cy="263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57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Zájmeno jenž/jež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ženský						střední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47571"/>
            <a:ext cx="4591702" cy="272801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7434" y="2347571"/>
            <a:ext cx="3835423" cy="272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08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Zájmeno týž/tentýž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mužský životný					mužský neživotný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00579"/>
            <a:ext cx="4724782" cy="262199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5588" y="2400579"/>
            <a:ext cx="3469160" cy="262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178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Zájmeno táž/totéž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ženský					střední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10323"/>
            <a:ext cx="4256149" cy="253875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7934" y="2510322"/>
            <a:ext cx="3385423" cy="255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9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341" y="2549061"/>
            <a:ext cx="2860333" cy="289826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5846" y="2549061"/>
            <a:ext cx="2978770" cy="289826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0788" y="2549061"/>
            <a:ext cx="3205108" cy="3013349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>
            <a:off x="1881808" y="3587485"/>
            <a:ext cx="9528313" cy="4107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1881807" y="4650438"/>
            <a:ext cx="9528313" cy="4107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894522" y="365898"/>
            <a:ext cx="10515600" cy="1325563"/>
          </a:xfrm>
        </p:spPr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Maskulina: konkurence koncovek 3. a 6. p. j. č.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59341" y="5658678"/>
            <a:ext cx="109965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/>
              <a:t>- u několikaslovných členů koncovka -</a:t>
            </a:r>
            <a:r>
              <a:rPr lang="cs-CZ" sz="2600" dirty="0" err="1"/>
              <a:t>ovi</a:t>
            </a:r>
            <a:r>
              <a:rPr lang="cs-CZ" sz="2600" dirty="0"/>
              <a:t> zpravidla až k poslednímu členu</a:t>
            </a:r>
          </a:p>
        </p:txBody>
      </p:sp>
    </p:spTree>
    <p:extLst>
      <p:ext uri="{BB962C8B-B14F-4D97-AF65-F5344CB8AC3E}">
        <p14:creationId xmlns:p14="http://schemas.microsoft.com/office/powerpoint/2010/main" val="3939876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Maskulina: vokativ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pán	</a:t>
            </a:r>
            <a:r>
              <a:rPr lang="cs-CZ" dirty="0"/>
              <a:t>nejčastěji koncovka -e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končí-li slovotvorný základ na -k, -g, -h, -ch  -&gt;  koncovka –u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biolog – biologu </a:t>
            </a: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muž	</a:t>
            </a:r>
            <a:r>
              <a:rPr lang="cs-CZ" dirty="0"/>
              <a:t>převážně -i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jména tvořená příponou -</a:t>
            </a:r>
            <a:r>
              <a:rPr lang="cs-CZ" dirty="0" err="1"/>
              <a:t>ec</a:t>
            </a:r>
            <a:r>
              <a:rPr lang="cs-CZ" dirty="0"/>
              <a:t>  -&gt; koncovka -e + před ní alternace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chlapec – chlapče </a:t>
            </a: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soudce  </a:t>
            </a:r>
            <a:r>
              <a:rPr lang="cs-CZ" dirty="0"/>
              <a:t>v 5. pádu tvar </a:t>
            </a:r>
            <a:r>
              <a:rPr lang="cs-CZ" i="1" dirty="0"/>
              <a:t>soud</a:t>
            </a:r>
            <a:r>
              <a:rPr lang="cs-CZ" b="1" i="1" dirty="0"/>
              <a:t>c</a:t>
            </a:r>
            <a:r>
              <a:rPr lang="cs-CZ" i="1" dirty="0"/>
              <a:t>e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	    </a:t>
            </a:r>
            <a:r>
              <a:rPr lang="cs-CZ" dirty="0"/>
              <a:t>(pozor na tvary *</a:t>
            </a:r>
            <a:r>
              <a:rPr lang="cs-CZ" i="1" dirty="0" err="1"/>
              <a:t>soud</a:t>
            </a:r>
            <a:r>
              <a:rPr lang="cs-CZ" b="1" i="1" dirty="0" err="1"/>
              <a:t>č</a:t>
            </a:r>
            <a:r>
              <a:rPr lang="cs-CZ" i="1" dirty="0" err="1"/>
              <a:t>e</a:t>
            </a:r>
            <a:r>
              <a:rPr lang="cs-CZ" i="1" dirty="0"/>
              <a:t>, *</a:t>
            </a:r>
            <a:r>
              <a:rPr lang="cs-CZ" i="1" dirty="0" err="1"/>
              <a:t>ochrán</a:t>
            </a:r>
            <a:r>
              <a:rPr lang="cs-CZ" b="1" i="1" dirty="0" err="1"/>
              <a:t>č</a:t>
            </a:r>
            <a:r>
              <a:rPr lang="cs-CZ" i="1" dirty="0" err="1"/>
              <a:t>e</a:t>
            </a:r>
            <a:r>
              <a:rPr lang="cs-CZ" i="1" dirty="0"/>
              <a:t>, *</a:t>
            </a:r>
            <a:r>
              <a:rPr lang="cs-CZ" i="1" dirty="0" err="1"/>
              <a:t>vůd</a:t>
            </a:r>
            <a:r>
              <a:rPr lang="cs-CZ" b="1" i="1" dirty="0" err="1"/>
              <a:t>č</a:t>
            </a:r>
            <a:r>
              <a:rPr lang="cs-CZ" i="1" dirty="0" err="1"/>
              <a:t>e</a:t>
            </a:r>
            <a:r>
              <a:rPr lang="cs-CZ" dirty="0"/>
              <a:t> – nespisovné)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218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Feminina: duálové tvary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591" y="2067999"/>
            <a:ext cx="4247995" cy="26216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1891" y="2067999"/>
            <a:ext cx="4461795" cy="262162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838200" y="4689619"/>
            <a:ext cx="987548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600" dirty="0"/>
          </a:p>
          <a:p>
            <a:r>
              <a:rPr lang="cs-CZ" sz="2600" dirty="0"/>
              <a:t>- rozdíl v tom, zda se jedná o označení částí lidského těla (duálové tvary), nebo zda jde o přenesený význam</a:t>
            </a:r>
          </a:p>
        </p:txBody>
      </p:sp>
      <p:sp>
        <p:nvSpPr>
          <p:cNvPr id="8" name="Obdélník 7"/>
          <p:cNvSpPr/>
          <p:nvPr/>
        </p:nvSpPr>
        <p:spPr>
          <a:xfrm>
            <a:off x="9660834" y="2772709"/>
            <a:ext cx="675861" cy="2782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677477" y="4378192"/>
            <a:ext cx="675861" cy="2782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803375" y="2772709"/>
            <a:ext cx="649356" cy="2782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9130747" y="4345438"/>
            <a:ext cx="742123" cy="3110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736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Neutra: duálové tvary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6512" y="1690687"/>
            <a:ext cx="2554357" cy="220696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7982" y="1690688"/>
            <a:ext cx="2644194" cy="220696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7982" y="3992491"/>
            <a:ext cx="2644194" cy="220349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6511" y="3992491"/>
            <a:ext cx="2554357" cy="220696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490330" y="1948070"/>
            <a:ext cx="18553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/>
              <a:t>označení</a:t>
            </a:r>
          </a:p>
          <a:p>
            <a:r>
              <a:rPr lang="cs-CZ" sz="2600" dirty="0"/>
              <a:t>části těla: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231053" y="1948070"/>
            <a:ext cx="18553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/>
              <a:t>přenesený význam:</a:t>
            </a:r>
          </a:p>
        </p:txBody>
      </p:sp>
    </p:spTree>
    <p:extLst>
      <p:ext uri="{BB962C8B-B14F-4D97-AF65-F5344CB8AC3E}">
        <p14:creationId xmlns:p14="http://schemas.microsoft.com/office/powerpoint/2010/main" val="308298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Délka vokálů: vybrané jevy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adjektiva zakončená na -</a:t>
            </a:r>
            <a:r>
              <a:rPr lang="cs-CZ" b="1" dirty="0" err="1"/>
              <a:t>icí</a:t>
            </a:r>
            <a:r>
              <a:rPr lang="cs-CZ" b="1" dirty="0"/>
              <a:t>/-</a:t>
            </a:r>
            <a:r>
              <a:rPr lang="cs-CZ" b="1" dirty="0" err="1"/>
              <a:t>ící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-</a:t>
            </a:r>
            <a:r>
              <a:rPr lang="cs-CZ" b="1" dirty="0" err="1"/>
              <a:t>icí</a:t>
            </a:r>
            <a:r>
              <a:rPr lang="cs-CZ" b="1" dirty="0"/>
              <a:t>	</a:t>
            </a:r>
            <a:r>
              <a:rPr lang="cs-CZ" dirty="0"/>
              <a:t>přídavná </a:t>
            </a:r>
            <a:r>
              <a:rPr lang="cs-CZ" dirty="0" err="1"/>
              <a:t>jm</a:t>
            </a:r>
            <a:r>
              <a:rPr lang="cs-CZ" dirty="0"/>
              <a:t>. s významem účelu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i="1" dirty="0"/>
              <a:t>kropicí konec </a:t>
            </a:r>
            <a:r>
              <a:rPr lang="cs-CZ" dirty="0"/>
              <a:t>= konev určená ke kropení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-</a:t>
            </a:r>
            <a:r>
              <a:rPr lang="cs-CZ" b="1" dirty="0" err="1"/>
              <a:t>ící</a:t>
            </a:r>
            <a:r>
              <a:rPr lang="cs-CZ" b="1" dirty="0"/>
              <a:t>	</a:t>
            </a:r>
            <a:r>
              <a:rPr lang="cs-CZ" dirty="0"/>
              <a:t>přídavná </a:t>
            </a:r>
            <a:r>
              <a:rPr lang="cs-CZ" dirty="0" err="1"/>
              <a:t>jm</a:t>
            </a:r>
            <a:r>
              <a:rPr lang="cs-CZ" dirty="0"/>
              <a:t>. s významem děje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i="1" dirty="0"/>
              <a:t>kropící zahradník </a:t>
            </a:r>
            <a:r>
              <a:rPr lang="cs-CZ" dirty="0"/>
              <a:t>= právě probíhající děj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16620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Délka vokálů: vybrané 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zájmeno </a:t>
            </a:r>
            <a:r>
              <a:rPr lang="cs-CZ" b="1" i="1" dirty="0"/>
              <a:t>ona </a:t>
            </a:r>
            <a:r>
              <a:rPr lang="cs-CZ" b="1" dirty="0"/>
              <a:t>(rozdíl </a:t>
            </a:r>
            <a:r>
              <a:rPr lang="cs-CZ" b="1" i="1" dirty="0"/>
              <a:t>ji</a:t>
            </a:r>
            <a:r>
              <a:rPr lang="cs-CZ" b="1" dirty="0"/>
              <a:t>/</a:t>
            </a:r>
            <a:r>
              <a:rPr lang="cs-CZ" b="1" i="1" dirty="0"/>
              <a:t>jí</a:t>
            </a:r>
            <a:r>
              <a:rPr lang="cs-CZ" b="1" dirty="0"/>
              <a:t>)</a:t>
            </a:r>
            <a:endParaRPr lang="cs-CZ" b="1" i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511974"/>
            <a:ext cx="3932584" cy="362481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679" y="2511974"/>
            <a:ext cx="2219000" cy="3496608"/>
          </a:xfrm>
          <a:prstGeom prst="rect">
            <a:avLst/>
          </a:prstGeom>
        </p:spPr>
      </p:pic>
      <p:sp>
        <p:nvSpPr>
          <p:cNvPr id="6" name="Obousměrná vodorovná šipka 5"/>
          <p:cNvSpPr/>
          <p:nvPr/>
        </p:nvSpPr>
        <p:spPr>
          <a:xfrm>
            <a:off x="5021155" y="3516662"/>
            <a:ext cx="1216152" cy="2602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ousměrná vodorovná šipka 6"/>
          <p:cNvSpPr/>
          <p:nvPr/>
        </p:nvSpPr>
        <p:spPr>
          <a:xfrm>
            <a:off x="5021155" y="3911807"/>
            <a:ext cx="1216152" cy="2602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ousměrná vodorovná šipka 7"/>
          <p:cNvSpPr/>
          <p:nvPr/>
        </p:nvSpPr>
        <p:spPr>
          <a:xfrm>
            <a:off x="5044716" y="4324382"/>
            <a:ext cx="1216152" cy="2602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ousměrná vodorovná šipka 8"/>
          <p:cNvSpPr/>
          <p:nvPr/>
        </p:nvSpPr>
        <p:spPr>
          <a:xfrm>
            <a:off x="5052082" y="5207699"/>
            <a:ext cx="1216152" cy="2602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ousměrná vodorovná šipka 9"/>
          <p:cNvSpPr/>
          <p:nvPr/>
        </p:nvSpPr>
        <p:spPr>
          <a:xfrm>
            <a:off x="5052082" y="5589592"/>
            <a:ext cx="1216152" cy="2602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3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Číslovky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dva, oba (duálové tvary)</a:t>
            </a:r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384024"/>
            <a:ext cx="2373669" cy="294334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3928" y="2384025"/>
            <a:ext cx="2405317" cy="294334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294783" y="2384025"/>
            <a:ext cx="461175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/>
              <a:t>nikdy ne </a:t>
            </a:r>
            <a:r>
              <a:rPr lang="cs-CZ" sz="2600" dirty="0"/>
              <a:t>*</a:t>
            </a:r>
            <a:r>
              <a:rPr lang="cs-CZ" sz="2600" i="1" dirty="0" err="1"/>
              <a:t>dvěmi</a:t>
            </a:r>
            <a:r>
              <a:rPr lang="cs-CZ" sz="2600" i="1" dirty="0"/>
              <a:t>, *</a:t>
            </a:r>
            <a:r>
              <a:rPr lang="cs-CZ" sz="2600" i="1" dirty="0" err="1"/>
              <a:t>oběmi</a:t>
            </a:r>
            <a:r>
              <a:rPr lang="cs-CZ" sz="2600" dirty="0"/>
              <a:t>, *</a:t>
            </a:r>
            <a:r>
              <a:rPr lang="cs-CZ" sz="2600" i="1" dirty="0" err="1"/>
              <a:t>dvouma</a:t>
            </a:r>
            <a:r>
              <a:rPr lang="cs-CZ" sz="2600" i="1" dirty="0"/>
              <a:t>, *</a:t>
            </a:r>
            <a:r>
              <a:rPr lang="cs-CZ" sz="2600" i="1" dirty="0" err="1"/>
              <a:t>obouma</a:t>
            </a:r>
            <a:r>
              <a:rPr lang="cs-CZ" sz="2600" i="1" dirty="0"/>
              <a:t>	   </a:t>
            </a:r>
            <a:r>
              <a:rPr lang="cs-CZ" sz="2600" dirty="0"/>
              <a:t>		*</a:t>
            </a:r>
            <a:r>
              <a:rPr lang="cs-CZ" sz="2600" i="1" dirty="0" err="1"/>
              <a:t>dvouch</a:t>
            </a:r>
            <a:r>
              <a:rPr lang="cs-CZ" sz="2600" dirty="0"/>
              <a:t>, *</a:t>
            </a:r>
            <a:r>
              <a:rPr lang="cs-CZ" sz="2600" i="1" dirty="0" err="1"/>
              <a:t>obouch</a:t>
            </a:r>
            <a:endParaRPr lang="cs-CZ" sz="2600" i="1" dirty="0"/>
          </a:p>
        </p:txBody>
      </p:sp>
    </p:spTree>
    <p:extLst>
      <p:ext uri="{BB962C8B-B14F-4D97-AF65-F5344CB8AC3E}">
        <p14:creationId xmlns:p14="http://schemas.microsoft.com/office/powerpoint/2010/main" val="3654484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Gill Sans MT" panose="020B0502020104020203" pitchFamily="34" charset="-18"/>
              </a:rPr>
              <a:t>Číslovky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číslovky základní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dva způsoby zápisu</a:t>
            </a:r>
          </a:p>
          <a:p>
            <a:pPr marL="0" indent="0">
              <a:buNone/>
            </a:pPr>
            <a:r>
              <a:rPr lang="cs-CZ" i="1" dirty="0"/>
              <a:t>dvacet sedm </a:t>
            </a:r>
            <a:r>
              <a:rPr lang="cs-CZ" dirty="0"/>
              <a:t>: </a:t>
            </a:r>
            <a:r>
              <a:rPr lang="cs-CZ" i="1" dirty="0"/>
              <a:t>sedmadvacet	šedesát osm </a:t>
            </a:r>
            <a:r>
              <a:rPr lang="cs-CZ" dirty="0"/>
              <a:t>: </a:t>
            </a:r>
            <a:r>
              <a:rPr lang="cs-CZ" i="1" dirty="0"/>
              <a:t>osmašedesát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každou číslovku složeného výrazu píšeme zvlášť</a:t>
            </a:r>
          </a:p>
          <a:p>
            <a:pPr marL="0" indent="0">
              <a:buNone/>
            </a:pPr>
            <a:r>
              <a:rPr lang="cs-CZ" i="1" dirty="0"/>
              <a:t>dva tisíce pět set dvacet dva </a:t>
            </a:r>
            <a:r>
              <a:rPr lang="cs-CZ" dirty="0"/>
              <a:t>	</a:t>
            </a:r>
            <a:r>
              <a:rPr lang="cs-CZ" i="1" dirty="0"/>
              <a:t>dva tisíce pět set dvaadvacet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7736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2161</TotalTime>
  <Words>194</Words>
  <Application>Microsoft Office PowerPoint</Application>
  <PresentationFormat>Širokoúhlá obrazovka</PresentationFormat>
  <Paragraphs>79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Gill Sans MT</vt:lpstr>
      <vt:lpstr>Motiv Office</vt:lpstr>
      <vt:lpstr>Problematické jevy tvaroslovné a syntaktické</vt:lpstr>
      <vt:lpstr>Maskulina: konkurence koncovek 3. a 6. p. j. č.</vt:lpstr>
      <vt:lpstr>Maskulina: vokativ</vt:lpstr>
      <vt:lpstr>Feminina: duálové tvary</vt:lpstr>
      <vt:lpstr>Neutra: duálové tvary</vt:lpstr>
      <vt:lpstr>Délka vokálů: vybrané jevy</vt:lpstr>
      <vt:lpstr>Délka vokálů: vybrané jevy</vt:lpstr>
      <vt:lpstr>Číslovky</vt:lpstr>
      <vt:lpstr>Číslovky</vt:lpstr>
      <vt:lpstr>Číslovky</vt:lpstr>
      <vt:lpstr>Číslovky</vt:lpstr>
      <vt:lpstr>Zájmeno jenž/jež</vt:lpstr>
      <vt:lpstr>Zájmeno jenž/jež</vt:lpstr>
      <vt:lpstr>Zájmeno týž/tentýž</vt:lpstr>
      <vt:lpstr>Zájmeno táž/totéž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Předložky a předpony s-/z-/vz-</dc:title>
  <dc:creator>Sosovica</dc:creator>
  <cp:lastModifiedBy>Sosovica</cp:lastModifiedBy>
  <cp:revision>448</cp:revision>
  <dcterms:created xsi:type="dcterms:W3CDTF">2016-10-03T10:24:23Z</dcterms:created>
  <dcterms:modified xsi:type="dcterms:W3CDTF">2016-11-09T23:18:35Z</dcterms:modified>
</cp:coreProperties>
</file>