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9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E35A-42E0-4FEC-B714-36BFE93ACE7D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fi.muni.cz/projekty/ajka/tags.pdf" TargetMode="External"/><Relationship Id="rId2" Type="http://schemas.openxmlformats.org/officeDocument/2006/relationships/hyperlink" Target="http://wiki.korpus.cz/doku.php/pojmy:tag?redirect=1#tags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9.10-10.50 G13</a:t>
            </a:r>
          </a:p>
          <a:p>
            <a:r>
              <a:rPr lang="cs-CZ" b="1" dirty="0" smtClean="0"/>
              <a:t>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989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30773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Homonymie – problém </a:t>
            </a:r>
            <a:r>
              <a:rPr lang="cs-CZ" dirty="0" err="1" smtClean="0"/>
              <a:t>disambiguace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metody</a:t>
            </a:r>
          </a:p>
          <a:p>
            <a:r>
              <a:rPr lang="cs-CZ" dirty="0" err="1" smtClean="0"/>
              <a:t>Pravidlové</a:t>
            </a:r>
            <a:r>
              <a:rPr lang="cs-CZ" dirty="0" smtClean="0"/>
              <a:t> metody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760"/>
            <a:ext cx="1051560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Rezervy automatické morfologické analýzy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</a:p>
          <a:p>
            <a:r>
              <a:rPr lang="cs-CZ" dirty="0" smtClean="0"/>
              <a:t>Jaká úskalí mohou přinést pokusy o odstranění těchto chyb?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7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 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r>
              <a:rPr lang="cs-CZ" b="1" dirty="0" smtClean="0"/>
              <a:t> </a:t>
            </a:r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</a:p>
          <a:p>
            <a:r>
              <a:rPr lang="cs-CZ" dirty="0" smtClean="0"/>
              <a:t>Ve slovníku automatického analyzátoru </a:t>
            </a:r>
            <a:r>
              <a:rPr lang="cs-CZ" b="1" dirty="0" smtClean="0">
                <a:solidFill>
                  <a:srgbClr val="FF0000"/>
                </a:solidFill>
              </a:rPr>
              <a:t>chybí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dirty="0" smtClean="0"/>
              <a:t>, </a:t>
            </a:r>
            <a:r>
              <a:rPr lang="cs-CZ" b="1" dirty="0" smtClean="0"/>
              <a:t>tvar/</a:t>
            </a:r>
            <a:r>
              <a:rPr lang="cs-CZ" b="1" dirty="0" err="1" smtClean="0"/>
              <a:t>word</a:t>
            </a:r>
            <a:r>
              <a:rPr lang="cs-CZ" dirty="0" smtClean="0"/>
              <a:t> tudíž </a:t>
            </a:r>
            <a:r>
              <a:rPr lang="cs-CZ" b="1" dirty="0" smtClean="0"/>
              <a:t>nemůže</a:t>
            </a:r>
            <a:r>
              <a:rPr lang="cs-CZ" dirty="0" smtClean="0"/>
              <a:t> být správně interpretován (</a:t>
            </a:r>
            <a:r>
              <a:rPr lang="cs-CZ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b="1" dirty="0" smtClean="0">
                <a:solidFill>
                  <a:srgbClr val="7030A0"/>
                </a:solidFill>
              </a:rPr>
              <a:t> na rovině slovníku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7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</a:t>
            </a:r>
            <a:endParaRPr lang="en-GB" dirty="0"/>
          </a:p>
        </p:txBody>
      </p:sp>
      <p:pic>
        <p:nvPicPr>
          <p:cNvPr id="4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3008"/>
            <a:ext cx="10515600" cy="1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4314"/>
            <a:ext cx="10515600" cy="31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56510"/>
            <a:ext cx="10515600" cy="12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homonym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182019"/>
            <a:ext cx="2276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0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Ve slovníku automatického analyzátoru </a:t>
            </a:r>
            <a:r>
              <a:rPr lang="cs-CZ" sz="3200" b="1" dirty="0" smtClean="0">
                <a:solidFill>
                  <a:srgbClr val="FF0000"/>
                </a:solidFill>
              </a:rPr>
              <a:t>chybí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sz="3200" dirty="0" smtClean="0"/>
              <a:t>, </a:t>
            </a:r>
            <a:r>
              <a:rPr lang="cs-CZ" sz="3200" b="1" dirty="0" smtClean="0"/>
              <a:t>tvar/</a:t>
            </a:r>
            <a:r>
              <a:rPr lang="cs-CZ" sz="3200" b="1" dirty="0" err="1" smtClean="0"/>
              <a:t>word</a:t>
            </a:r>
            <a:r>
              <a:rPr lang="cs-CZ" sz="3200" dirty="0" smtClean="0"/>
              <a:t> tudíž </a:t>
            </a:r>
            <a:r>
              <a:rPr lang="cs-CZ" sz="3200" b="1" dirty="0" smtClean="0"/>
              <a:t>nemůže</a:t>
            </a:r>
            <a:r>
              <a:rPr lang="cs-CZ" sz="3200" dirty="0" smtClean="0"/>
              <a:t> být správně interpretován (</a:t>
            </a:r>
            <a:r>
              <a:rPr lang="cs-CZ" sz="3200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sz="3200" b="1" dirty="0" smtClean="0">
                <a:solidFill>
                  <a:srgbClr val="7030A0"/>
                </a:solidFill>
              </a:rPr>
              <a:t> na rovině slovníku</a:t>
            </a:r>
            <a:r>
              <a:rPr lang="cs-CZ" sz="3200" dirty="0" smtClean="0"/>
              <a:t>)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66001"/>
            <a:ext cx="10515600" cy="225890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81369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Morfologické značkování českých korpusů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Pražský systém : </a:t>
            </a:r>
            <a:r>
              <a:rPr lang="cs-CZ" dirty="0" err="1" smtClean="0"/>
              <a:t>tagset</a:t>
            </a:r>
            <a:r>
              <a:rPr lang="cs-CZ" dirty="0" err="1" smtClean="0"/>
              <a:t>_poziční</a:t>
            </a:r>
            <a:endParaRPr lang="cs-CZ" dirty="0" smtClean="0"/>
          </a:p>
          <a:p>
            <a:r>
              <a:rPr lang="cs-CZ" dirty="0" smtClean="0"/>
              <a:t>Brněnský systém : </a:t>
            </a:r>
            <a:r>
              <a:rPr lang="cs-CZ" dirty="0" err="1" smtClean="0"/>
              <a:t>tagset_atributový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2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řešení a jejich úskalí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Guessery</a:t>
            </a:r>
            <a:endParaRPr lang="cs-CZ" dirty="0" smtClean="0"/>
          </a:p>
          <a:p>
            <a:r>
              <a:rPr lang="cs-CZ" dirty="0" smtClean="0"/>
              <a:t>Doplňování slovníku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7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smtClean="0">
                <a:solidFill>
                  <a:srgbClr val="FF0000"/>
                </a:solidFill>
              </a:rPr>
              <a:t>Tvar/varianta</a:t>
            </a:r>
            <a:r>
              <a:rPr lang="cs-CZ" sz="3600" i="1" dirty="0" smtClean="0"/>
              <a:t> není ve slovníku, přestože </a:t>
            </a:r>
            <a:r>
              <a:rPr lang="cs-CZ" sz="3600" b="1" i="1" dirty="0" smtClean="0">
                <a:solidFill>
                  <a:srgbClr val="FF0000"/>
                </a:solidFill>
              </a:rPr>
              <a:t>jiné tvary/varianty </a:t>
            </a:r>
            <a:r>
              <a:rPr lang="cs-CZ" sz="3600" i="1" dirty="0" smtClean="0"/>
              <a:t>ve slovníku jsou, tudíž nemůže být správně </a:t>
            </a:r>
            <a:r>
              <a:rPr lang="cs-CZ" sz="3600" i="1" dirty="0" err="1" smtClean="0"/>
              <a:t>desambiguován</a:t>
            </a:r>
            <a:endParaRPr lang="en-GB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2969"/>
            <a:ext cx="10515600" cy="132201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54524" y="3477260"/>
            <a:ext cx="8280920" cy="2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Nedostatečné </a:t>
            </a:r>
            <a:r>
              <a:rPr lang="cs-CZ" b="1" dirty="0" smtClean="0">
                <a:solidFill>
                  <a:srgbClr val="FF0000"/>
                </a:solidFill>
              </a:rPr>
              <a:t>pokrytí </a:t>
            </a:r>
            <a:r>
              <a:rPr lang="cs-CZ" b="1" dirty="0" smtClean="0"/>
              <a:t>má vliv na </a:t>
            </a:r>
            <a:r>
              <a:rPr lang="cs-CZ" b="1" dirty="0" smtClean="0">
                <a:solidFill>
                  <a:srgbClr val="FF0000"/>
                </a:solidFill>
              </a:rPr>
              <a:t>nepřesnou </a:t>
            </a:r>
            <a:r>
              <a:rPr lang="cs-CZ" b="1" dirty="0" smtClean="0"/>
              <a:t>analýzu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Řešení: </a:t>
            </a:r>
            <a:r>
              <a:rPr lang="cs-CZ" b="1" dirty="0" smtClean="0">
                <a:solidFill>
                  <a:srgbClr val="00B050"/>
                </a:solidFill>
              </a:rPr>
              <a:t>DOPLNĚNÍ TVARŮ DO SLOVNÍKU = ZLEPŠENÍ VÝSLEDKŮ AUTOMATICKÉ ANALÝZY</a:t>
            </a:r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PROBLÉMY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9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Pokrytí </a:t>
            </a:r>
            <a:r>
              <a:rPr lang="cs-CZ" b="1" dirty="0" smtClean="0"/>
              <a:t>slovníku je v pořádku, ale  výsledky analýzy nejsou </a:t>
            </a:r>
            <a:r>
              <a:rPr lang="cs-CZ" b="1" dirty="0" smtClean="0">
                <a:solidFill>
                  <a:srgbClr val="FF0000"/>
                </a:solidFill>
              </a:rPr>
              <a:t>přesné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Tvar/varianta </a:t>
            </a:r>
            <a:r>
              <a:rPr lang="cs-CZ" i="1" dirty="0" smtClean="0"/>
              <a:t>není ve slovníku, přestože jiné tvary/varianty ve slovníku jsou, je ovšem </a:t>
            </a:r>
            <a:r>
              <a:rPr lang="cs-CZ" b="1" i="1" dirty="0" smtClean="0"/>
              <a:t>homonymní </a:t>
            </a:r>
            <a:r>
              <a:rPr lang="cs-CZ" i="1" dirty="0" smtClean="0"/>
              <a:t>s tvarem, který ve slovníku je, a tak desambiguace je technicky vzato v pořádku, nicméně neodpovídá skutečnosti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Nejde </a:t>
            </a:r>
            <a:r>
              <a:rPr lang="cs-CZ" b="1" dirty="0" smtClean="0">
                <a:solidFill>
                  <a:srgbClr val="00B050"/>
                </a:solidFill>
              </a:rPr>
              <a:t>o chybu v desambiguaci</a:t>
            </a:r>
            <a:r>
              <a:rPr lang="cs-CZ" b="1" dirty="0" smtClean="0"/>
              <a:t>, ale i o </a:t>
            </a:r>
            <a:r>
              <a:rPr lang="cs-CZ" b="1" dirty="0" err="1" smtClean="0">
                <a:solidFill>
                  <a:srgbClr val="FF0000"/>
                </a:solidFill>
              </a:rPr>
              <a:t>podgenerovaný</a:t>
            </a:r>
            <a:r>
              <a:rPr lang="cs-CZ" b="1" dirty="0" smtClean="0">
                <a:solidFill>
                  <a:srgbClr val="FF0000"/>
                </a:solidFill>
              </a:rPr>
              <a:t> slovník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04" y="1825625"/>
            <a:ext cx="81003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případy </a:t>
            </a:r>
            <a:r>
              <a:rPr lang="cs-CZ" dirty="0" err="1" smtClean="0"/>
              <a:t>podgenerování</a:t>
            </a:r>
            <a:r>
              <a:rPr lang="cs-CZ" dirty="0" smtClean="0"/>
              <a:t> slovníku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Cizojazyčné jednotky</a:t>
            </a:r>
          </a:p>
          <a:p>
            <a:r>
              <a:rPr lang="cs-CZ" dirty="0" smtClean="0"/>
              <a:t>Vlastní jména</a:t>
            </a:r>
          </a:p>
          <a:p>
            <a:r>
              <a:rPr lang="cs-CZ" dirty="0"/>
              <a:t>T</a:t>
            </a:r>
            <a:r>
              <a:rPr lang="cs-CZ" dirty="0" smtClean="0"/>
              <a:t>ermíny</a:t>
            </a:r>
          </a:p>
          <a:p>
            <a:r>
              <a:rPr lang="cs-CZ" dirty="0" smtClean="0"/>
              <a:t>Překlepy</a:t>
            </a:r>
          </a:p>
          <a:p>
            <a:r>
              <a:rPr lang="cs-CZ" dirty="0" smtClean="0"/>
              <a:t>Řídká slova</a:t>
            </a:r>
          </a:p>
          <a:p>
            <a:r>
              <a:rPr lang="cs-CZ" dirty="0" smtClean="0"/>
              <a:t>Řídce doložené varianty</a:t>
            </a:r>
          </a:p>
          <a:p>
            <a:r>
              <a:rPr lang="cs-CZ" dirty="0" smtClean="0"/>
              <a:t>Varianty </a:t>
            </a:r>
            <a:r>
              <a:rPr lang="cs-CZ" dirty="0" err="1" smtClean="0"/>
              <a:t>substandardní</a:t>
            </a:r>
            <a:r>
              <a:rPr lang="cs-CZ" dirty="0" smtClean="0"/>
              <a:t> (nekodifikované, které nebyly zaneseny do morfologického slovníku)</a:t>
            </a:r>
          </a:p>
        </p:txBody>
      </p:sp>
    </p:spTree>
    <p:extLst>
      <p:ext uri="{BB962C8B-B14F-4D97-AF65-F5344CB8AC3E}">
        <p14:creationId xmlns:p14="http://schemas.microsoft.com/office/powerpoint/2010/main" val="2190849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[tag="X.*"]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307"/>
            <a:ext cx="10515600" cy="4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automatické morfologické analýzy - užitečný nástroj</a:t>
            </a:r>
          </a:p>
          <a:p>
            <a:r>
              <a:rPr lang="cs-CZ" dirty="0" smtClean="0"/>
              <a:t>Vždy bude obsahovat chyby</a:t>
            </a:r>
          </a:p>
          <a:p>
            <a:r>
              <a:rPr lang="cs-CZ" dirty="0" smtClean="0"/>
              <a:t>Chyby je možné odstraňovat</a:t>
            </a:r>
          </a:p>
          <a:p>
            <a:r>
              <a:rPr lang="cs-CZ" dirty="0" smtClean="0"/>
              <a:t>Nikdy nebudou odstraněny všechny chyby</a:t>
            </a:r>
          </a:p>
          <a:p>
            <a:r>
              <a:rPr lang="cs-CZ" dirty="0" smtClean="0"/>
              <a:t>Práce s a bez použití automatické analýzy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07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Prostudovat pražský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http://wiki.korpus.cz/</a:t>
            </a:r>
            <a:r>
              <a:rPr lang="cs-CZ" dirty="0" err="1" smtClean="0">
                <a:hlinkClick r:id="rId2"/>
              </a:rPr>
              <a:t>doku.php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pojmy:tag?redirect</a:t>
            </a:r>
            <a:r>
              <a:rPr lang="cs-CZ" dirty="0" smtClean="0">
                <a:hlinkClick r:id="rId2"/>
              </a:rPr>
              <a:t>=1#tagset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Prostudovat brněnský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https://nlp.fi.muni.cz/projekty/</a:t>
            </a:r>
            <a:r>
              <a:rPr lang="cs-CZ" dirty="0" err="1" smtClean="0">
                <a:hlinkClick r:id="rId3"/>
              </a:rPr>
              <a:t>ajka</a:t>
            </a:r>
            <a:r>
              <a:rPr lang="cs-CZ" dirty="0" smtClean="0">
                <a:hlinkClick r:id="rId3"/>
              </a:rPr>
              <a:t>/tags.pdf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907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Poziční</a:t>
            </a:r>
            <a:r>
              <a:rPr lang="cs-CZ" dirty="0" smtClean="0"/>
              <a:t> užívaný v korpusech ČNK</a:t>
            </a:r>
          </a:p>
          <a:p>
            <a:r>
              <a:rPr lang="en-GB" dirty="0" smtClean="0"/>
              <a:t>16 </a:t>
            </a:r>
            <a:r>
              <a:rPr lang="en-GB" dirty="0" err="1" smtClean="0"/>
              <a:t>pozic</a:t>
            </a:r>
            <a:r>
              <a:rPr lang="cs-CZ" dirty="0" smtClean="0"/>
              <a:t> – každá pozice odpovídá nějaké kategorii známé z klasické gramatiky</a:t>
            </a:r>
          </a:p>
          <a:p>
            <a:r>
              <a:rPr lang="cs-CZ" dirty="0" smtClean="0"/>
              <a:t>Např. na 1. pozici každé značky je uveden slovní druh podle klasické desetičlenné klasifikace slovních druhů. Na stejné pozici je i značka X pro jednotky, které nejsou rozpoznány automatickou morfologickou analýzou a značka Z pro interpunkční znaky.</a:t>
            </a:r>
          </a:p>
          <a:p>
            <a:r>
              <a:rPr lang="cs-CZ" dirty="0" smtClean="0"/>
              <a:t>Tag=N.* čteme: značka=substantivum (.*/.+ je regulární výraz, který čteme libovolný počet opakování libovolného znaku, což značí, že další pozice značky jsou pro nás nezajímavé).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0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[tag="N.*"]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152"/>
            <a:ext cx="10515600" cy="32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Brněnský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Atributový užívaný v korpusech vytvářených na FI MU</a:t>
            </a:r>
          </a:p>
          <a:p>
            <a:r>
              <a:rPr lang="cs-CZ" dirty="0" smtClean="0"/>
              <a:t>Dvojice </a:t>
            </a:r>
            <a:r>
              <a:rPr lang="cs-CZ" dirty="0" err="1" smtClean="0"/>
              <a:t>atribut_hodnota</a:t>
            </a:r>
            <a:r>
              <a:rPr lang="cs-CZ" dirty="0" smtClean="0"/>
              <a:t> odpovídá rovněž gramatickým kategoriím a hodnotám, které nabývají.</a:t>
            </a:r>
          </a:p>
          <a:p>
            <a:r>
              <a:rPr lang="cs-CZ" dirty="0" smtClean="0"/>
              <a:t>Např. atribut </a:t>
            </a:r>
            <a:r>
              <a:rPr lang="cs-CZ" b="1" i="1" dirty="0" smtClean="0"/>
              <a:t>k </a:t>
            </a:r>
            <a:r>
              <a:rPr lang="cs-CZ" dirty="0" smtClean="0"/>
              <a:t>signalizuje slovní druh, je následován číslicí 1,2,3, …,0, které označují hodnotu klasických deseti slovních druhů ve školním řazení.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77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[tag="k1.*"]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2443"/>
            <a:ext cx="10515600" cy="39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cs-CZ" dirty="0" smtClean="0"/>
              <a:t>interpretaci ve formě lemmat a </a:t>
            </a:r>
            <a:r>
              <a:rPr lang="cs-CZ" dirty="0" err="1" smtClean="0"/>
              <a:t>tagů</a:t>
            </a:r>
            <a:r>
              <a:rPr lang="cs-CZ" dirty="0" smtClean="0"/>
              <a:t> dostaly do korpusu?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Automatická morfologická analýza</a:t>
            </a:r>
          </a:p>
          <a:p>
            <a:r>
              <a:rPr lang="cs-CZ" dirty="0" smtClean="0"/>
              <a:t>Morfologický slovník</a:t>
            </a:r>
          </a:p>
          <a:p>
            <a:r>
              <a:rPr lang="cs-CZ" dirty="0" smtClean="0"/>
              <a:t>Automatický nástroj</a:t>
            </a:r>
          </a:p>
          <a:p>
            <a:r>
              <a:rPr lang="cs-CZ" dirty="0" err="1" smtClean="0"/>
              <a:t>Tokenizátor</a:t>
            </a:r>
            <a:endParaRPr lang="cs-CZ" dirty="0" smtClean="0"/>
          </a:p>
          <a:p>
            <a:r>
              <a:rPr lang="cs-CZ" dirty="0" smtClean="0"/>
              <a:t>Lemmatizace/značkování</a:t>
            </a:r>
          </a:p>
          <a:p>
            <a:r>
              <a:rPr lang="cs-CZ" dirty="0" err="1" smtClean="0"/>
              <a:t>Diasambiguace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1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Jí je špatně.</a:t>
            </a:r>
            <a:endParaRPr lang="en-GB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Jí – jíst/VB-P---3P-AA---I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Jí – on/PPFS3—3--------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být/VB-S---3P-AA---I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on/PPFP4—3--------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on/PNSP4—3--------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on/PPIP4—3--------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on/PPMP4—3--------</a:t>
            </a: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Špatně – špatně/Dg--------1A----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69160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8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483</Words>
  <Application>Microsoft Office PowerPoint</Application>
  <PresentationFormat>Širokoúhlá obrazovka</PresentationFormat>
  <Paragraphs>79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CJBB84 Morfologie a korpus</vt:lpstr>
      <vt:lpstr>Morfologické značkování českých korpusů</vt:lpstr>
      <vt:lpstr>Pražský systém</vt:lpstr>
      <vt:lpstr>[tag="N.*"]</vt:lpstr>
      <vt:lpstr>Brněnský systém</vt:lpstr>
      <vt:lpstr>[tag="k1.*"]</vt:lpstr>
      <vt:lpstr>Jak se interpretaci ve formě lemmat a tagů dostaly do korpusu?</vt:lpstr>
      <vt:lpstr>Jí je špatně.</vt:lpstr>
      <vt:lpstr>Jí je špatně.</vt:lpstr>
      <vt:lpstr>Jí je špatně.</vt:lpstr>
      <vt:lpstr>Homonymie – problém disambiguace</vt:lpstr>
      <vt:lpstr>Chyby</vt:lpstr>
      <vt:lpstr>Rezervy automatické morfologické analýzy</vt:lpstr>
      <vt:lpstr>Kde se berou chyby v automatické morfologické analýze?</vt:lpstr>
      <vt:lpstr>Tvar je ve slovníku</vt:lpstr>
      <vt:lpstr>a je chybně desambiguován</vt:lpstr>
      <vt:lpstr>v důsledku tvarové homonymie</vt:lpstr>
      <vt:lpstr>Popis homonym</vt:lpstr>
      <vt:lpstr>Ve slovníku automatického analyzátoru chybí adekvátní interpretace, tvar/word tudíž nemůže být správně interpretován (podgenerování na rovině slovníku)</vt:lpstr>
      <vt:lpstr>Možná řešení a jejich úskalí</vt:lpstr>
      <vt:lpstr>Tvar/varianta není ve slovníku, přestože jiné tvary/varianty ve slovníku jsou, tudíž nemůže být správně desambiguován</vt:lpstr>
      <vt:lpstr>Nedostatečné pokrytí má vliv na nepřesnou analýzu</vt:lpstr>
      <vt:lpstr>Pokrytí slovníku je v pořádku, ale  výsledky analýzy nejsou přesné</vt:lpstr>
      <vt:lpstr>Nejde o chybu v desambiguaci, ale i o podgenerovaný slovník</vt:lpstr>
      <vt:lpstr>Časté případy podgenerování slovníku</vt:lpstr>
      <vt:lpstr>[tag="X.*"]</vt:lpstr>
      <vt:lpstr>Závěr</vt:lpstr>
      <vt:lpstr>Úkol na příště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9</cp:revision>
  <dcterms:created xsi:type="dcterms:W3CDTF">2016-09-20T13:24:29Z</dcterms:created>
  <dcterms:modified xsi:type="dcterms:W3CDTF">2016-09-20T15:00:37Z</dcterms:modified>
</cp:coreProperties>
</file>