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64" r:id="rId10"/>
    <p:sldId id="267" r:id="rId11"/>
    <p:sldId id="268" r:id="rId12"/>
    <p:sldId id="269" r:id="rId13"/>
    <p:sldId id="263" r:id="rId14"/>
    <p:sldId id="270" r:id="rId15"/>
    <p:sldId id="26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818" autoAdjust="0"/>
  </p:normalViewPr>
  <p:slideViewPr>
    <p:cSldViewPr snapToGrid="0" snapToObjects="1">
      <p:cViewPr varScale="1">
        <p:scale>
          <a:sx n="74" d="100"/>
          <a:sy n="74" d="100"/>
        </p:scale>
        <p:origin x="-161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F4A6AF-3A38-AA4F-9926-A2312C0456A1}" type="datetimeFigureOut">
              <a:rPr lang="en-US" smtClean="0"/>
              <a:t>06.10.16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Click to edit Master text styles</a:t>
            </a:r>
          </a:p>
          <a:p>
            <a:pPr lvl="1"/>
            <a:r>
              <a:rPr lang="cs-CZ" smtClean="0"/>
              <a:t>Second level</a:t>
            </a:r>
          </a:p>
          <a:p>
            <a:pPr lvl="2"/>
            <a:r>
              <a:rPr lang="cs-CZ" smtClean="0"/>
              <a:t>Third level</a:t>
            </a:r>
          </a:p>
          <a:p>
            <a:pPr lvl="3"/>
            <a:r>
              <a:rPr lang="cs-CZ" smtClean="0"/>
              <a:t>Fourth level</a:t>
            </a:r>
          </a:p>
          <a:p>
            <a:pPr lvl="4"/>
            <a:r>
              <a:rPr lang="cs-CZ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B383DB-1E42-6541-ABE0-9B1FA752BD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353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tematická</a:t>
            </a:r>
            <a:r>
              <a:rPr lang="en-US" dirty="0" smtClean="0"/>
              <a:t> </a:t>
            </a:r>
            <a:r>
              <a:rPr lang="en-US" dirty="0" err="1" smtClean="0"/>
              <a:t>souvislost</a:t>
            </a:r>
            <a:r>
              <a:rPr lang="en-US" dirty="0" smtClean="0"/>
              <a:t> </a:t>
            </a:r>
            <a:r>
              <a:rPr lang="en-US" dirty="0" err="1" smtClean="0"/>
              <a:t>bude</a:t>
            </a:r>
            <a:r>
              <a:rPr lang="en-US" dirty="0" smtClean="0"/>
              <a:t> </a:t>
            </a:r>
            <a:r>
              <a:rPr lang="en-US" dirty="0" err="1" smtClean="0"/>
              <a:t>objasněna</a:t>
            </a:r>
            <a:r>
              <a:rPr lang="en-US" dirty="0" smtClean="0"/>
              <a:t> </a:t>
            </a:r>
            <a:r>
              <a:rPr lang="en-US" dirty="0" err="1" smtClean="0"/>
              <a:t>postupem</a:t>
            </a:r>
            <a:r>
              <a:rPr lang="en-US" baseline="0" dirty="0" smtClean="0"/>
              <a:t> </a:t>
            </a:r>
            <a:r>
              <a:rPr lang="en-US" baseline="0" dirty="0" err="1" smtClean="0"/>
              <a:t>času</a:t>
            </a:r>
            <a:r>
              <a:rPr lang="en-US" baseline="0" dirty="0" smtClean="0"/>
              <a:t>!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383DB-1E42-6541-ABE0-9B1FA752BDF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3945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etika je vědní obor zabývající se mechanismy chování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zrodila se v Řecku, zakladatelem je Aristoteles, chtěl zdůvodnit, které činy a priority jsou vnímány jako pozitivní a které jako zavrženíhodné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diskuse o mravnosti: kdy člověk jedná mravně?, jak dosáhnout interiorizace etických norem?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dědictví Aristotela: propojení etiky a filosofie, etiku považoval za vědu praktickou (avšak nelze podcenit teoretický charakter etiky, existuje např. odborná terminologie, etické kategorie aj.)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fundamentální etické téma: téma mravního jednání (jednání=chování, nebudeme rozlišovat...)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jakými kritérii se řídit? z jakého hlediska jsem jednal správně: z etického, z ekonomického či z politického? atd.</a:t>
            </a:r>
          </a:p>
          <a:p>
            <a:pPr lvl="0"/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relativismus (možnost dát za pravdu každému a kdykoliv)</a:t>
            </a:r>
          </a:p>
          <a:p>
            <a:pPr lvl="0"/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x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postmodernismus (naprostá volnost ve vztahu k pravidlům....)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383DB-1E42-6541-ABE0-9B1FA752BDF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341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! ideové sjednocení společnosti je rozhodující pro otázku jejího trvání !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etické normy mají podobu regulátorů, ale musí být chráněny a akceptovány jako sociální hodnoty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problematika geneze norem (řešení ze strany katolicko-tomistické, idealistické, protestantské ...)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mravní jednání: normativní jednání, řídí se zásadami, na nichž se společnost shoduje (je vždy spjato se sociálním prostředím, nemůžu např. z mravního hlediska posoudit své chování, když čtu knihu...)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vzniká mravní konsenzus, který se promítá do základních forem lidského společenství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383DB-1E42-6541-ABE0-9B1FA752BDF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9482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přístup antických filosofů (Aristoteles): věda nestojí v opozici vůči praxi, ale sama je nejvyšší praxí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 etiky se očekávají jasné návody na utváření a ovlivňování morální atmosféry ve společnosti, ale i mravní jednání v rámci jednotlivých sociálních skupin – tzv. profesní etika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383DB-1E42-6541-ABE0-9B1FA752BDF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4203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přístup antických filosofů (Aristoteles): věda nestojí v opozici vůči praxi, ale sama je nejvyšší praxí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 etiky se očekávají jasné návody na utváření a ovlivňování morální atmosféry ve společnosti, ale i mravní jednání v rámci jednotlivých sociálních skupin – tzv. profesní etika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tzv. vztahová povolání (profesní jednání a přístupy, které jsou bezprostředně zaměřeny na člověka): např. lékaři, soudci, politici, novináři,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učitelé</a:t>
            </a:r>
            <a:endParaRPr lang="cs-CZ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tato povolání mimořádně náročná jednak na specializovanou přípravu, jednak </a:t>
            </a:r>
            <a:r>
              <a:rPr lang="cs-CZ" sz="1200" b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vždycky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na osobní předpoklady, protože ovlivňují myšlení a jednání druhých (profesní rozhodnutí a odpovědnost)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požadavek zabývat se morálkou těchto povolání a explicitně formulovat mravní zásady chování jejich subjektů přichází jak ze strany jednotlivých profesí, tak ze strany veřejnosti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filosofická etika je příliš vzdálena konkrétním potřebám praxe – je třeba profesní etika!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 profesní etiky platí: mravní zásady neplatí absolutně napříč celým spektrem tohoto povolání  (např. různá stanoviska lékařů k </a:t>
            </a:r>
            <a:r>
              <a:rPr lang="cs-CZ" sz="120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eutanasii</a:t>
            </a:r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</a:p>
          <a:p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profesní etiky zobecňují zkušenosti z typických situací</a:t>
            </a:r>
            <a:r>
              <a:rPr lang="cs-CZ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383DB-1E42-6541-ABE0-9B1FA752BDF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3454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úkol učitelství: uvést žáka do světa dospělých, na této cestě za něj zodpovídat a zároveň ho brát jako rovnocenného a rovnoprávného partnera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proměna vztahu k dítěti jako subjektu výchovy (pragmaticko-komunikativní obrat společenských věd inicioval důraz na pojetí školy jako dílny mezilidské interakce, spolupráce a komunikace, ideál autonomie, svobody a autenticity dítěte)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proměna pojetí obsahu vzdělávání (už ne neustálé rozšiřování kurikula, ale řeší se tzv. klíčové kompetence – např. dovednost kriticky myslet aj.)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vztah učitele a žáka: vzájemné uznání, partnerská intersubjektivita, oboustranný závazek odpovědnosti (základní etická situace je, když všichni zúčastnění usilují o vzájemné porozumění...)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pojetí učitele: odklon od paradigmatu učitel=odborník, nyní už učitel=průvodce dětí významnou částí jejich života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význam učitele podílejícího se na rozvoji osobních disposic žáků, napomáhajícího procesu sebepoznání, utváření sebeúcty a prosociálně orientovaných životních postojů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učitel-průvodce musí být také připraven pomoci dítěti v náročných životních situacích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metodické inovace, orientace na metodu (důležitý je nejen výsledek učení, ale i vlastní proces jejich utváření a osvojování)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383DB-1E42-6541-ABE0-9B1FA752BDF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9488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 školu je kladen požadavek rozvoje podmínek pro etický rozvoj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jaké má škola možnosti?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představení etických hodnot v životních situacích, učitel je „režisérem“ setkání s hodnotou: vybírá vzdělávací obsahy, metody  a formy práce, podílí se na utváření výchovného klimatu a atmosféry ve třídě, ovlivňuje procesy skupinové dynamiky, řeší výchovné problémy navozuje výchovné situace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protože učitel „ví o hodnotách“, zaujímá stanovisko v jejich světle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odhalování významů, jež jsou s hodnotami spojeny (ve výuce literatury musí učitel klást podnětné otázky umožňující interpretaci)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porozumění důsledkům, které člověku nabízí přijetí nebo odmítnutí hodnot (jednání v situaci odpovědnosti za sebe i za druhé)</a:t>
            </a:r>
          </a:p>
          <a:p>
            <a:pPr lvl="0"/>
            <a:r>
              <a:rPr lang="cs-CZ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pěstování kritického myšlení při posuzování hodnot (metoda řešení modelových situací obsahujících etický konflikt – důležité je vedení učitelem)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B383DB-1E42-6541-ABE0-9B1FA752BDF6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5243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34D8DEE8-7A87-4E01-8ADE-4C49CDD43F74}" type="datetime1">
              <a:rPr lang="en-US" smtClean="0"/>
              <a:pPr/>
              <a:t>06.10.16</a:t>
            </a:fld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8F9461-E3EB-40CD-B93F-E5CBBBD8E0BA}" type="datetimeFigureOut">
              <a:rPr lang="en-US" smtClean="0"/>
              <a:pPr/>
              <a:t>06.10.16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A7543-9AAE-4E9F-B28C-4FCCFD07D4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9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78FA3-38AD-400D-A4D2-18E8EF129E5F}" type="datetime1">
              <a:rPr lang="en-US" smtClean="0"/>
              <a:pPr/>
              <a:t>06.10.16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EFF424-F111-43CB-9C75-D52325012943}" type="datetime1">
              <a:rPr lang="en-US" smtClean="0"/>
              <a:pPr/>
              <a:t>06.10.16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802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4A8BBF0-342D-409A-9C0A-B1B451E92883}" type="datetime1">
              <a:rPr lang="en-US" smtClean="0"/>
              <a:pPr/>
              <a:t>06.10.16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5DA190-4BDC-4D39-B5BB-A14B3E8B1B3D}" type="datetime1">
              <a:rPr lang="en-US" smtClean="0"/>
              <a:pPr/>
              <a:t>06.10.16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9"/>
            <a:ext cx="4040188" cy="639763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722439"/>
            <a:ext cx="4041775" cy="639763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438400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D52F2-9B11-4FC0-9217-7D20B3AC9849}" type="datetime1">
              <a:rPr lang="en-US" smtClean="0"/>
              <a:pPr/>
              <a:t>06.10.16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13737-8506-438E-ABC0-0BE7E06DCCA6}" type="datetime1">
              <a:rPr lang="en-US" smtClean="0"/>
              <a:pPr/>
              <a:t>06.10.16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D58AA-1C84-40C9-BFEE-631CCB17636C}" type="datetime1">
              <a:rPr lang="en-US" smtClean="0"/>
              <a:pPr/>
              <a:t>06.10.16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2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542C1-4E96-413B-B72E-6C4B39D85C9D}" type="datetime1">
              <a:rPr lang="en-US" smtClean="0"/>
              <a:pPr/>
              <a:t>06.10.16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886C9C-DC18-4195-8FD5-A50AA931D41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42AA2-D442-471A-9D69-80392E1E581D}" type="datetime1">
              <a:rPr lang="en-US" smtClean="0"/>
              <a:pPr/>
              <a:t>06.10.16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886C9C-DC18-4195-8FD5-A50AA931D4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3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2" y="152402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2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49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EC43563C-D9B3-4432-B336-144C997D6215}" type="datetime1">
              <a:rPr lang="en-US" smtClean="0"/>
              <a:pPr/>
              <a:t>06.10.16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49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pPr algn="r"/>
            <a:fld id="{F7886C9C-DC18-4195-8FD5-A50AA931D419}" type="slidenum">
              <a:rPr lang="en-US" smtClean="0"/>
              <a:pPr algn="r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PROFESNÍ ETIKA UČITELSTVÍ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860759" y="5866412"/>
            <a:ext cx="19210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Mgr. Marie </a:t>
            </a:r>
            <a:r>
              <a:rPr lang="en-US" dirty="0" err="1" smtClean="0"/>
              <a:t>Mokrá</a:t>
            </a:r>
            <a:endParaRPr lang="en-US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457200" y="5923837"/>
            <a:ext cx="3787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Biblioterapie v </a:t>
            </a:r>
            <a:r>
              <a:rPr lang="en-US" dirty="0" err="1" smtClean="0"/>
              <a:t>pedagogické</a:t>
            </a:r>
            <a:r>
              <a:rPr lang="en-US" dirty="0" smtClean="0"/>
              <a:t> </a:t>
            </a:r>
            <a:r>
              <a:rPr lang="en-US" dirty="0" err="1" smtClean="0"/>
              <a:t>praxi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8407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víra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smysluplnost</a:t>
            </a:r>
            <a:r>
              <a:rPr lang="en-US" dirty="0" smtClean="0"/>
              <a:t>, </a:t>
            </a:r>
            <a:r>
              <a:rPr lang="en-US" dirty="0" err="1" smtClean="0"/>
              <a:t>touha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ní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mravnost</a:t>
            </a:r>
            <a:r>
              <a:rPr lang="en-US" dirty="0" smtClean="0"/>
              <a:t>, </a:t>
            </a:r>
            <a:r>
              <a:rPr lang="en-US" dirty="0" err="1" smtClean="0"/>
              <a:t>moralita</a:t>
            </a:r>
            <a:r>
              <a:rPr lang="en-US" dirty="0" smtClean="0"/>
              <a:t>, </a:t>
            </a:r>
            <a:r>
              <a:rPr lang="en-US" dirty="0" err="1" smtClean="0"/>
              <a:t>morálka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práce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výchova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umění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úsilí</a:t>
            </a:r>
            <a:r>
              <a:rPr lang="en-US" dirty="0" smtClean="0"/>
              <a:t> o </a:t>
            </a:r>
            <a:r>
              <a:rPr lang="en-US" dirty="0" err="1" smtClean="0"/>
              <a:t>řešení</a:t>
            </a:r>
            <a:r>
              <a:rPr lang="en-US" dirty="0" smtClean="0"/>
              <a:t> </a:t>
            </a:r>
            <a:r>
              <a:rPr lang="en-US" dirty="0" err="1" smtClean="0"/>
              <a:t>konfliktů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touha</a:t>
            </a:r>
            <a:r>
              <a:rPr lang="en-US" dirty="0" smtClean="0"/>
              <a:t> </a:t>
            </a:r>
            <a:r>
              <a:rPr lang="en-US" dirty="0" err="1" smtClean="0"/>
              <a:t>po</a:t>
            </a:r>
            <a:r>
              <a:rPr lang="en-US" dirty="0" smtClean="0"/>
              <a:t> </a:t>
            </a:r>
            <a:r>
              <a:rPr lang="en-US" dirty="0" err="1" smtClean="0"/>
              <a:t>poznání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smysluplné</a:t>
            </a:r>
            <a:r>
              <a:rPr lang="en-US" dirty="0" smtClean="0"/>
              <a:t> </a:t>
            </a:r>
            <a:r>
              <a:rPr lang="en-US" dirty="0" err="1" smtClean="0"/>
              <a:t>spolubytí</a:t>
            </a:r>
            <a:r>
              <a:rPr lang="en-US" dirty="0" smtClean="0"/>
              <a:t> – </a:t>
            </a:r>
            <a:r>
              <a:rPr lang="en-US" dirty="0" err="1" smtClean="0"/>
              <a:t>sféra</a:t>
            </a:r>
            <a:r>
              <a:rPr lang="en-US" dirty="0" smtClean="0"/>
              <a:t> </a:t>
            </a:r>
            <a:r>
              <a:rPr lang="en-US" dirty="0" err="1" smtClean="0"/>
              <a:t>rady</a:t>
            </a:r>
            <a:r>
              <a:rPr lang="en-US" dirty="0" smtClean="0"/>
              <a:t>, </a:t>
            </a:r>
            <a:r>
              <a:rPr lang="en-US" dirty="0" err="1" smtClean="0"/>
              <a:t>radění</a:t>
            </a:r>
            <a:r>
              <a:rPr lang="en-US" dirty="0" smtClean="0"/>
              <a:t> se, </a:t>
            </a:r>
            <a:r>
              <a:rPr lang="en-US" dirty="0" err="1" smtClean="0"/>
              <a:t>porady</a:t>
            </a:r>
            <a:r>
              <a:rPr lang="en-US" dirty="0" smtClean="0"/>
              <a:t>, </a:t>
            </a:r>
            <a:r>
              <a:rPr lang="en-US" dirty="0" err="1" smtClean="0"/>
              <a:t>dialogu</a:t>
            </a:r>
            <a:r>
              <a:rPr lang="en-US" dirty="0" smtClean="0"/>
              <a:t>, </a:t>
            </a:r>
            <a:r>
              <a:rPr lang="en-US" dirty="0" err="1" smtClean="0"/>
              <a:t>naslouchání</a:t>
            </a:r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konstanty</a:t>
            </a:r>
            <a:r>
              <a:rPr lang="en-US" dirty="0" smtClean="0"/>
              <a:t> </a:t>
            </a:r>
            <a:r>
              <a:rPr lang="en-US" dirty="0" err="1" smtClean="0"/>
              <a:t>pojetí</a:t>
            </a:r>
            <a:r>
              <a:rPr lang="en-US" dirty="0" smtClean="0"/>
              <a:t> </a:t>
            </a:r>
            <a:r>
              <a:rPr lang="en-US" dirty="0" err="1" smtClean="0"/>
              <a:t>učitelské</a:t>
            </a:r>
            <a:r>
              <a:rPr lang="en-US" dirty="0" smtClean="0"/>
              <a:t> </a:t>
            </a:r>
            <a:r>
              <a:rPr lang="en-US" dirty="0" err="1" smtClean="0"/>
              <a:t>profese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261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 err="1" smtClean="0"/>
              <a:t>opouští</a:t>
            </a:r>
            <a:r>
              <a:rPr lang="en-US" dirty="0" smtClean="0"/>
              <a:t> se model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minimální</a:t>
            </a:r>
            <a:r>
              <a:rPr lang="en-US" dirty="0" smtClean="0"/>
              <a:t> </a:t>
            </a:r>
            <a:r>
              <a:rPr lang="en-US" dirty="0" err="1" smtClean="0"/>
              <a:t>kompetence</a:t>
            </a:r>
            <a:r>
              <a:rPr lang="en-US" dirty="0" smtClean="0"/>
              <a:t> </a:t>
            </a:r>
            <a:r>
              <a:rPr lang="en-US" dirty="0" err="1" smtClean="0"/>
              <a:t>učitele</a:t>
            </a:r>
            <a:r>
              <a:rPr lang="en-US" dirty="0" smtClean="0"/>
              <a:t> (</a:t>
            </a:r>
            <a:r>
              <a:rPr lang="en-US" dirty="0" err="1" smtClean="0"/>
              <a:t>pouhá</a:t>
            </a:r>
            <a:r>
              <a:rPr lang="en-US" dirty="0" smtClean="0"/>
              <a:t> </a:t>
            </a:r>
            <a:r>
              <a:rPr lang="en-US" dirty="0" err="1" smtClean="0"/>
              <a:t>transmise</a:t>
            </a:r>
            <a:r>
              <a:rPr lang="en-US" dirty="0" smtClean="0"/>
              <a:t> </a:t>
            </a:r>
            <a:r>
              <a:rPr lang="en-US" dirty="0" err="1" smtClean="0"/>
              <a:t>poznatků</a:t>
            </a:r>
            <a:r>
              <a:rPr lang="en-US" dirty="0" smtClean="0"/>
              <a:t> </a:t>
            </a:r>
            <a:r>
              <a:rPr lang="en-US" dirty="0" err="1" smtClean="0"/>
              <a:t>vlastního</a:t>
            </a:r>
            <a:r>
              <a:rPr lang="en-US" dirty="0" smtClean="0"/>
              <a:t> </a:t>
            </a:r>
            <a:r>
              <a:rPr lang="en-US" dirty="0" err="1" smtClean="0"/>
              <a:t>předmětu</a:t>
            </a:r>
            <a:r>
              <a:rPr lang="en-US" dirty="0" smtClean="0"/>
              <a:t> </a:t>
            </a:r>
            <a:r>
              <a:rPr lang="en-US" dirty="0" err="1" smtClean="0"/>
              <a:t>výuky</a:t>
            </a:r>
            <a:r>
              <a:rPr lang="en-US" dirty="0" smtClean="0"/>
              <a:t> a </a:t>
            </a:r>
            <a:r>
              <a:rPr lang="en-US" dirty="0" err="1" smtClean="0"/>
              <a:t>trénink</a:t>
            </a:r>
            <a:r>
              <a:rPr lang="en-US" dirty="0" smtClean="0"/>
              <a:t> </a:t>
            </a:r>
            <a:r>
              <a:rPr lang="en-US" dirty="0" err="1" smtClean="0"/>
              <a:t>dovedností</a:t>
            </a:r>
            <a:r>
              <a:rPr lang="en-US" dirty="0" smtClean="0"/>
              <a:t>)</a:t>
            </a:r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široká</a:t>
            </a:r>
            <a:r>
              <a:rPr lang="en-US" dirty="0" smtClean="0"/>
              <a:t> </a:t>
            </a:r>
            <a:r>
              <a:rPr lang="en-US" dirty="0" err="1" smtClean="0"/>
              <a:t>profese</a:t>
            </a:r>
            <a:r>
              <a:rPr lang="en-US" dirty="0" smtClean="0"/>
              <a:t> (Fink, </a:t>
            </a:r>
            <a:r>
              <a:rPr lang="en-US" dirty="0" err="1" smtClean="0"/>
              <a:t>Patočka</a:t>
            </a:r>
            <a:r>
              <a:rPr lang="en-US" dirty="0" smtClean="0"/>
              <a:t>, </a:t>
            </a:r>
            <a:r>
              <a:rPr lang="en-US" dirty="0" err="1" smtClean="0"/>
              <a:t>Palouš</a:t>
            </a:r>
            <a:r>
              <a:rPr lang="en-US" dirty="0" smtClean="0"/>
              <a:t>): </a:t>
            </a:r>
            <a:r>
              <a:rPr lang="en-US" dirty="0" err="1" smtClean="0"/>
              <a:t>významné</a:t>
            </a:r>
            <a:r>
              <a:rPr lang="en-US" dirty="0" smtClean="0"/>
              <a:t> </a:t>
            </a:r>
            <a:r>
              <a:rPr lang="en-US" dirty="0" err="1" smtClean="0"/>
              <a:t>rozšíření</a:t>
            </a:r>
            <a:r>
              <a:rPr lang="en-US" dirty="0" smtClean="0"/>
              <a:t> </a:t>
            </a:r>
            <a:r>
              <a:rPr lang="en-US" dirty="0" err="1" smtClean="0"/>
              <a:t>působnosti</a:t>
            </a:r>
            <a:r>
              <a:rPr lang="en-US" dirty="0" smtClean="0"/>
              <a:t> </a:t>
            </a:r>
            <a:r>
              <a:rPr lang="en-US" dirty="0" err="1" smtClean="0"/>
              <a:t>učitele</a:t>
            </a:r>
            <a:r>
              <a:rPr lang="en-US" dirty="0" smtClean="0"/>
              <a:t> </a:t>
            </a:r>
            <a:r>
              <a:rPr lang="en-US" dirty="0" err="1" smtClean="0"/>
              <a:t>jako</a:t>
            </a:r>
            <a:r>
              <a:rPr lang="en-US" dirty="0" smtClean="0"/>
              <a:t> </a:t>
            </a:r>
            <a:r>
              <a:rPr lang="en-US" dirty="0" err="1" smtClean="0"/>
              <a:t>toho</a:t>
            </a:r>
            <a:r>
              <a:rPr lang="en-US" dirty="0" smtClean="0"/>
              <a:t>, </a:t>
            </a:r>
            <a:r>
              <a:rPr lang="en-US" dirty="0" err="1" smtClean="0"/>
              <a:t>kdo</a:t>
            </a:r>
            <a:r>
              <a:rPr lang="en-US" dirty="0" smtClean="0"/>
              <a:t> </a:t>
            </a:r>
            <a:r>
              <a:rPr lang="en-US" dirty="0" err="1" smtClean="0"/>
              <a:t>pečuje</a:t>
            </a:r>
            <a:r>
              <a:rPr lang="en-US" dirty="0" smtClean="0"/>
              <a:t> o </a:t>
            </a:r>
            <a:r>
              <a:rPr lang="en-US" dirty="0" err="1" smtClean="0"/>
              <a:t>celkovou</a:t>
            </a:r>
            <a:r>
              <a:rPr lang="en-US" dirty="0" smtClean="0"/>
              <a:t> </a:t>
            </a:r>
            <a:r>
              <a:rPr lang="en-US" dirty="0" err="1" smtClean="0"/>
              <a:t>kultivaci</a:t>
            </a:r>
            <a:r>
              <a:rPr lang="en-US" dirty="0" smtClean="0"/>
              <a:t> </a:t>
            </a:r>
            <a:r>
              <a:rPr lang="en-US" dirty="0" err="1" smtClean="0"/>
              <a:t>žáka</a:t>
            </a:r>
            <a:r>
              <a:rPr lang="en-US" dirty="0" smtClean="0"/>
              <a:t>, je </a:t>
            </a:r>
            <a:r>
              <a:rPr lang="en-US" dirty="0" err="1" smtClean="0"/>
              <a:t>schopen</a:t>
            </a:r>
            <a:r>
              <a:rPr lang="en-US" dirty="0" smtClean="0"/>
              <a:t> </a:t>
            </a:r>
            <a:r>
              <a:rPr lang="en-US" dirty="0" err="1" smtClean="0"/>
              <a:t>reflexe</a:t>
            </a:r>
            <a:r>
              <a:rPr lang="en-US" dirty="0" smtClean="0"/>
              <a:t> a </a:t>
            </a:r>
            <a:r>
              <a:rPr lang="en-US" dirty="0" err="1" smtClean="0"/>
              <a:t>sebereflexe</a:t>
            </a:r>
            <a:endParaRPr lang="en-US" dirty="0" smtClean="0"/>
          </a:p>
          <a:p>
            <a:pPr>
              <a:lnSpc>
                <a:spcPct val="150000"/>
              </a:lnSpc>
            </a:pP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učitel</a:t>
            </a:r>
            <a:r>
              <a:rPr lang="en-US" dirty="0" smtClean="0"/>
              <a:t> </a:t>
            </a:r>
            <a:r>
              <a:rPr lang="en-US" dirty="0" err="1" smtClean="0"/>
              <a:t>vytváří</a:t>
            </a:r>
            <a:r>
              <a:rPr lang="en-US" dirty="0" smtClean="0"/>
              <a:t> </a:t>
            </a:r>
            <a:r>
              <a:rPr lang="en-US" dirty="0" err="1" smtClean="0"/>
              <a:t>příležitosti</a:t>
            </a:r>
            <a:r>
              <a:rPr lang="en-US" dirty="0" smtClean="0"/>
              <a:t> k </a:t>
            </a:r>
            <a:r>
              <a:rPr lang="en-US" dirty="0" err="1" smtClean="0"/>
              <a:t>uvolnění</a:t>
            </a:r>
            <a:r>
              <a:rPr lang="en-US" dirty="0" smtClean="0"/>
              <a:t> </a:t>
            </a:r>
            <a:r>
              <a:rPr lang="en-US" dirty="0" err="1" smtClean="0"/>
              <a:t>potenciálu</a:t>
            </a:r>
            <a:r>
              <a:rPr lang="en-US" dirty="0" smtClean="0"/>
              <a:t> </a:t>
            </a:r>
            <a:r>
              <a:rPr lang="en-US" dirty="0" err="1" smtClean="0"/>
              <a:t>žáků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</a:t>
            </a:r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široké</a:t>
            </a:r>
            <a:r>
              <a:rPr lang="en-US" dirty="0" smtClean="0"/>
              <a:t> </a:t>
            </a:r>
            <a:r>
              <a:rPr lang="en-US" dirty="0" err="1" smtClean="0"/>
              <a:t>profese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879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err="1" smtClean="0"/>
              <a:t>problém</a:t>
            </a:r>
            <a:r>
              <a:rPr lang="en-US" dirty="0" smtClean="0"/>
              <a:t> </a:t>
            </a:r>
            <a:r>
              <a:rPr lang="en-US" dirty="0" err="1" smtClean="0"/>
              <a:t>kultu</a:t>
            </a:r>
            <a:r>
              <a:rPr lang="en-US" dirty="0" smtClean="0"/>
              <a:t> </a:t>
            </a:r>
            <a:r>
              <a:rPr lang="en-US" i="1" dirty="0" err="1" smtClean="0"/>
              <a:t>rychlých</a:t>
            </a:r>
            <a:r>
              <a:rPr lang="en-US" i="1" dirty="0" smtClean="0"/>
              <a:t> </a:t>
            </a:r>
            <a:r>
              <a:rPr lang="en-US" i="1" dirty="0" err="1" smtClean="0"/>
              <a:t>prožitků</a:t>
            </a:r>
            <a:r>
              <a:rPr lang="en-US" i="1" dirty="0" smtClean="0"/>
              <a:t> </a:t>
            </a:r>
            <a:r>
              <a:rPr lang="en-US" dirty="0" err="1" smtClean="0"/>
              <a:t>žáků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problematika</a:t>
            </a:r>
            <a:r>
              <a:rPr lang="en-US" dirty="0" smtClean="0"/>
              <a:t> </a:t>
            </a:r>
            <a:r>
              <a:rPr lang="en-US" dirty="0" err="1" smtClean="0"/>
              <a:t>sociálního</a:t>
            </a:r>
            <a:r>
              <a:rPr lang="en-US" dirty="0" smtClean="0"/>
              <a:t> </a:t>
            </a:r>
            <a:r>
              <a:rPr lang="en-US" dirty="0" err="1" smtClean="0"/>
              <a:t>vyloučení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integrace</a:t>
            </a:r>
            <a:r>
              <a:rPr lang="en-US" dirty="0" smtClean="0"/>
              <a:t> </a:t>
            </a:r>
            <a:r>
              <a:rPr lang="en-US" dirty="0" err="1" smtClean="0"/>
              <a:t>hendikepovaných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dialogy</a:t>
            </a:r>
            <a:r>
              <a:rPr lang="en-US" dirty="0" smtClean="0"/>
              <a:t> v </a:t>
            </a:r>
            <a:r>
              <a:rPr lang="en-US" dirty="0" err="1" smtClean="0"/>
              <a:t>multikulturním</a:t>
            </a:r>
            <a:r>
              <a:rPr lang="en-US" dirty="0" smtClean="0"/>
              <a:t> </a:t>
            </a:r>
            <a:r>
              <a:rPr lang="en-US" dirty="0" err="1" smtClean="0"/>
              <a:t>světě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vliv</a:t>
            </a:r>
            <a:r>
              <a:rPr lang="en-US" dirty="0" smtClean="0"/>
              <a:t> </a:t>
            </a:r>
            <a:r>
              <a:rPr lang="en-US" dirty="0" err="1" smtClean="0"/>
              <a:t>médií</a:t>
            </a:r>
            <a:r>
              <a:rPr lang="en-US" dirty="0" smtClean="0"/>
              <a:t> a </a:t>
            </a:r>
            <a:r>
              <a:rPr lang="en-US" dirty="0" err="1" smtClean="0"/>
              <a:t>mediální</a:t>
            </a:r>
            <a:r>
              <a:rPr lang="en-US" dirty="0" smtClean="0"/>
              <a:t> </a:t>
            </a:r>
            <a:r>
              <a:rPr lang="en-US" dirty="0" err="1" smtClean="0"/>
              <a:t>výchovy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vulgárnost</a:t>
            </a:r>
            <a:r>
              <a:rPr lang="en-US" dirty="0" smtClean="0"/>
              <a:t>, </a:t>
            </a:r>
            <a:r>
              <a:rPr lang="en-US" dirty="0" err="1" smtClean="0"/>
              <a:t>agresivita</a:t>
            </a:r>
            <a:r>
              <a:rPr lang="en-US" dirty="0" smtClean="0"/>
              <a:t>, </a:t>
            </a:r>
            <a:r>
              <a:rPr lang="en-US" dirty="0" err="1" smtClean="0"/>
              <a:t>šikana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emocionální</a:t>
            </a:r>
            <a:r>
              <a:rPr lang="en-US" dirty="0" smtClean="0"/>
              <a:t> I </a:t>
            </a:r>
            <a:r>
              <a:rPr lang="en-US" dirty="0" err="1" smtClean="0"/>
              <a:t>mravní</a:t>
            </a:r>
            <a:r>
              <a:rPr lang="en-US" dirty="0" smtClean="0"/>
              <a:t> </a:t>
            </a:r>
            <a:r>
              <a:rPr lang="en-US" dirty="0" err="1" smtClean="0"/>
              <a:t>otupělost</a:t>
            </a:r>
            <a:endParaRPr lang="en-US" dirty="0" smtClean="0"/>
          </a:p>
          <a:p>
            <a:pPr>
              <a:lnSpc>
                <a:spcPct val="150000"/>
              </a:lnSpc>
            </a:pPr>
            <a:r>
              <a:rPr lang="en-US" dirty="0" err="1" smtClean="0"/>
              <a:t>nesoustředěnost</a:t>
            </a:r>
            <a:r>
              <a:rPr lang="en-US" dirty="0" smtClean="0"/>
              <a:t> (</a:t>
            </a:r>
            <a:r>
              <a:rPr lang="en-US" dirty="0" err="1" smtClean="0"/>
              <a:t>akcentace</a:t>
            </a:r>
            <a:r>
              <a:rPr lang="en-US" dirty="0" smtClean="0"/>
              <a:t> </a:t>
            </a:r>
            <a:r>
              <a:rPr lang="en-US" dirty="0" err="1" smtClean="0"/>
              <a:t>počítačů</a:t>
            </a:r>
            <a:r>
              <a:rPr lang="en-US" dirty="0" smtClean="0"/>
              <a:t>, </a:t>
            </a:r>
            <a:r>
              <a:rPr lang="en-US" dirty="0" err="1" smtClean="0"/>
              <a:t>smartphonů</a:t>
            </a:r>
            <a:r>
              <a:rPr lang="en-US" dirty="0" smtClean="0"/>
              <a:t> </a:t>
            </a:r>
            <a:r>
              <a:rPr lang="en-US" dirty="0" err="1" smtClean="0"/>
              <a:t>aj</a:t>
            </a:r>
            <a:r>
              <a:rPr lang="en-US" dirty="0" smtClean="0"/>
              <a:t>.)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současná</a:t>
            </a:r>
            <a:r>
              <a:rPr lang="en-US" dirty="0" smtClean="0"/>
              <a:t> </a:t>
            </a:r>
            <a:r>
              <a:rPr lang="en-US" dirty="0" err="1" smtClean="0"/>
              <a:t>dilemata</a:t>
            </a:r>
            <a:r>
              <a:rPr lang="en-US" dirty="0" smtClean="0"/>
              <a:t> </a:t>
            </a:r>
            <a:r>
              <a:rPr lang="en-US" dirty="0" err="1" smtClean="0"/>
              <a:t>učitelské</a:t>
            </a:r>
            <a:r>
              <a:rPr lang="en-US" dirty="0" smtClean="0"/>
              <a:t> </a:t>
            </a:r>
            <a:r>
              <a:rPr lang="en-US" dirty="0" err="1" smtClean="0"/>
              <a:t>profese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7857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učitel</a:t>
            </a:r>
            <a:r>
              <a:rPr lang="en-US" dirty="0" smtClean="0"/>
              <a:t>:</a:t>
            </a:r>
            <a:endParaRPr lang="cs-CZ" dirty="0" smtClean="0"/>
          </a:p>
          <a:p>
            <a:pPr>
              <a:buFont typeface="Wingdings" charset="2"/>
              <a:buChar char="v"/>
            </a:pPr>
            <a:r>
              <a:rPr lang="cs-CZ" dirty="0" smtClean="0"/>
              <a:t> vybírá </a:t>
            </a:r>
            <a:r>
              <a:rPr lang="cs-CZ" dirty="0"/>
              <a:t>vzdělávací obsahy, metody  a formy </a:t>
            </a:r>
            <a:r>
              <a:rPr lang="cs-CZ" dirty="0" smtClean="0"/>
              <a:t>práce </a:t>
            </a:r>
          </a:p>
          <a:p>
            <a:pPr>
              <a:buFont typeface="Wingdings" charset="2"/>
              <a:buChar char="v"/>
            </a:pPr>
            <a:r>
              <a:rPr lang="cs-CZ" dirty="0"/>
              <a:t> </a:t>
            </a:r>
            <a:r>
              <a:rPr lang="cs-CZ" dirty="0" smtClean="0"/>
              <a:t>podílí </a:t>
            </a:r>
            <a:r>
              <a:rPr lang="cs-CZ" dirty="0"/>
              <a:t>se na utváření výchovného klimatu a atmosféry ve </a:t>
            </a:r>
            <a:r>
              <a:rPr lang="cs-CZ" dirty="0" smtClean="0"/>
              <a:t>třídě</a:t>
            </a:r>
          </a:p>
          <a:p>
            <a:pPr>
              <a:buFont typeface="Wingdings" charset="2"/>
              <a:buChar char="v"/>
            </a:pPr>
            <a:r>
              <a:rPr lang="cs-CZ" dirty="0" smtClean="0"/>
              <a:t> ovlivňuje </a:t>
            </a:r>
            <a:r>
              <a:rPr lang="cs-CZ" dirty="0"/>
              <a:t>procesy skupinové </a:t>
            </a:r>
            <a:r>
              <a:rPr lang="cs-CZ" dirty="0" smtClean="0"/>
              <a:t>dynamiky</a:t>
            </a:r>
            <a:endParaRPr lang="cs-CZ" dirty="0"/>
          </a:p>
          <a:p>
            <a:pPr>
              <a:buFont typeface="Wingdings" charset="2"/>
              <a:buChar char="v"/>
            </a:pPr>
            <a:r>
              <a:rPr lang="cs-CZ" dirty="0" smtClean="0"/>
              <a:t> řeší </a:t>
            </a:r>
            <a:r>
              <a:rPr lang="cs-CZ" dirty="0"/>
              <a:t>výchovné problémy </a:t>
            </a:r>
            <a:endParaRPr lang="cs-CZ" dirty="0" smtClean="0"/>
          </a:p>
          <a:p>
            <a:pPr>
              <a:buFont typeface="Wingdings" charset="2"/>
              <a:buChar char="v"/>
            </a:pPr>
            <a:r>
              <a:rPr lang="cs-CZ" dirty="0"/>
              <a:t> </a:t>
            </a:r>
            <a:r>
              <a:rPr lang="cs-CZ" dirty="0" smtClean="0"/>
              <a:t>navozuje </a:t>
            </a:r>
            <a:r>
              <a:rPr lang="cs-CZ" dirty="0"/>
              <a:t>výchovné situace </a:t>
            </a:r>
            <a:endParaRPr lang="cs-CZ" dirty="0" smtClean="0"/>
          </a:p>
          <a:p>
            <a:pPr>
              <a:buFont typeface="Wingdings" charset="2"/>
              <a:buChar char="v"/>
            </a:pPr>
            <a:r>
              <a:rPr lang="cs-CZ" dirty="0" smtClean="0"/>
              <a:t> napomáhá odhalování </a:t>
            </a:r>
            <a:r>
              <a:rPr lang="cs-CZ" dirty="0"/>
              <a:t>významů, jež jsou s hodnotami </a:t>
            </a:r>
            <a:r>
              <a:rPr lang="cs-CZ" dirty="0" smtClean="0"/>
              <a:t>spojeny</a:t>
            </a:r>
          </a:p>
          <a:p>
            <a:pPr>
              <a:buFont typeface="Wingdings" charset="2"/>
              <a:buChar char="v"/>
            </a:pPr>
            <a:r>
              <a:rPr lang="cs-CZ" dirty="0" smtClean="0"/>
              <a:t> napomáhá porozumění </a:t>
            </a:r>
            <a:r>
              <a:rPr lang="cs-CZ" dirty="0"/>
              <a:t>důsledkům, které člověku nabízí přijetí nebo odmítnutí hodnot </a:t>
            </a:r>
            <a:endParaRPr lang="cs-CZ" dirty="0" smtClean="0"/>
          </a:p>
          <a:p>
            <a:pPr>
              <a:buFont typeface="Wingdings" charset="2"/>
              <a:buChar char="v"/>
            </a:pPr>
            <a:r>
              <a:rPr lang="cs-CZ" dirty="0" smtClean="0"/>
              <a:t> napomáhá pěstování </a:t>
            </a:r>
            <a:r>
              <a:rPr lang="cs-CZ" dirty="0"/>
              <a:t>kritického myšlení při posuzování </a:t>
            </a:r>
            <a:r>
              <a:rPr lang="cs-CZ" dirty="0" smtClean="0"/>
              <a:t>hodnot</a:t>
            </a:r>
          </a:p>
          <a:p>
            <a:pPr>
              <a:buFont typeface="Wingdings" charset="2"/>
              <a:buChar char="v"/>
            </a:pPr>
            <a:r>
              <a:rPr lang="cs-CZ" dirty="0" smtClean="0"/>
              <a:t> vede (modelové situace obsahující etický konflikt)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mravní</a:t>
            </a:r>
            <a:r>
              <a:rPr lang="en-US" dirty="0" smtClean="0"/>
              <a:t> </a:t>
            </a:r>
            <a:r>
              <a:rPr lang="en-US" dirty="0" err="1" smtClean="0"/>
              <a:t>výchova</a:t>
            </a:r>
            <a:r>
              <a:rPr lang="en-US" dirty="0" smtClean="0"/>
              <a:t> v </a:t>
            </a:r>
            <a:r>
              <a:rPr lang="en-US" dirty="0" err="1" smtClean="0"/>
              <a:t>současném</a:t>
            </a:r>
            <a:r>
              <a:rPr lang="en-US" dirty="0" smtClean="0"/>
              <a:t> </a:t>
            </a:r>
            <a:r>
              <a:rPr lang="en-US" dirty="0" err="1" smtClean="0"/>
              <a:t>školství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904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G_3362.JPG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0848" r="-17652" b="5476"/>
          <a:stretch/>
        </p:blipFill>
        <p:spPr>
          <a:xfrm rot="5400000">
            <a:off x="381000" y="1246946"/>
            <a:ext cx="8407893" cy="4407408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407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DOROTÍKOVÁ, </a:t>
            </a:r>
            <a:r>
              <a:rPr lang="en-US" dirty="0" err="1"/>
              <a:t>Soňa</a:t>
            </a:r>
            <a:r>
              <a:rPr lang="en-US" dirty="0"/>
              <a:t>. </a:t>
            </a:r>
            <a:r>
              <a:rPr lang="en-US" i="1" dirty="0" err="1"/>
              <a:t>Profesní</a:t>
            </a:r>
            <a:r>
              <a:rPr lang="en-US" i="1" dirty="0"/>
              <a:t> </a:t>
            </a:r>
            <a:r>
              <a:rPr lang="en-US" i="1" dirty="0" err="1"/>
              <a:t>etika</a:t>
            </a:r>
            <a:r>
              <a:rPr lang="en-US" i="1" dirty="0"/>
              <a:t> </a:t>
            </a:r>
            <a:r>
              <a:rPr lang="en-US" i="1" dirty="0" err="1"/>
              <a:t>učitelství</a:t>
            </a:r>
            <a:r>
              <a:rPr lang="en-US" dirty="0"/>
              <a:t>. </a:t>
            </a:r>
            <a:r>
              <a:rPr lang="en-US" dirty="0" err="1"/>
              <a:t>Praha</a:t>
            </a:r>
            <a:r>
              <a:rPr lang="en-US" dirty="0"/>
              <a:t>: </a:t>
            </a:r>
            <a:r>
              <a:rPr lang="en-US" dirty="0" err="1"/>
              <a:t>Univerzita</a:t>
            </a:r>
            <a:r>
              <a:rPr lang="en-US" dirty="0"/>
              <a:t> </a:t>
            </a:r>
            <a:r>
              <a:rPr lang="en-US" dirty="0" err="1"/>
              <a:t>Karlova</a:t>
            </a:r>
            <a:r>
              <a:rPr lang="en-US" dirty="0"/>
              <a:t>, </a:t>
            </a:r>
            <a:r>
              <a:rPr lang="en-US" dirty="0" err="1"/>
              <a:t>Pedagogická</a:t>
            </a:r>
            <a:r>
              <a:rPr lang="en-US" dirty="0"/>
              <a:t> </a:t>
            </a:r>
            <a:r>
              <a:rPr lang="en-US" dirty="0" err="1"/>
              <a:t>fakulta</a:t>
            </a:r>
            <a:r>
              <a:rPr lang="en-US" dirty="0"/>
              <a:t>, 2003. ISBN 80-7290-102-8.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PELCOVÁ, </a:t>
            </a:r>
            <a:r>
              <a:rPr lang="en-US" dirty="0" err="1"/>
              <a:t>Naděžda</a:t>
            </a:r>
            <a:r>
              <a:rPr lang="en-US" dirty="0"/>
              <a:t> a </a:t>
            </a:r>
            <a:r>
              <a:rPr lang="en-US" dirty="0" err="1"/>
              <a:t>Ilona</a:t>
            </a:r>
            <a:r>
              <a:rPr lang="en-US" dirty="0"/>
              <a:t> SEMRÁDOVÁ. </a:t>
            </a:r>
            <a:r>
              <a:rPr lang="en-US" i="1" dirty="0" err="1"/>
              <a:t>Fenomén</a:t>
            </a:r>
            <a:r>
              <a:rPr lang="en-US" i="1" dirty="0"/>
              <a:t> </a:t>
            </a:r>
            <a:r>
              <a:rPr lang="en-US" i="1" dirty="0" err="1"/>
              <a:t>výchovy</a:t>
            </a:r>
            <a:r>
              <a:rPr lang="en-US" i="1" dirty="0"/>
              <a:t> a </a:t>
            </a:r>
            <a:r>
              <a:rPr lang="en-US" i="1" dirty="0" err="1"/>
              <a:t>etika</a:t>
            </a:r>
            <a:r>
              <a:rPr lang="en-US" i="1" dirty="0"/>
              <a:t> </a:t>
            </a:r>
            <a:r>
              <a:rPr lang="en-US" i="1" dirty="0" err="1"/>
              <a:t>učitelského</a:t>
            </a:r>
            <a:r>
              <a:rPr lang="en-US" i="1" dirty="0"/>
              <a:t> </a:t>
            </a:r>
            <a:r>
              <a:rPr lang="en-US" i="1" dirty="0" err="1"/>
              <a:t>povolání</a:t>
            </a:r>
            <a:r>
              <a:rPr lang="en-US" dirty="0"/>
              <a:t>. </a:t>
            </a:r>
            <a:r>
              <a:rPr lang="en-US" dirty="0" err="1"/>
              <a:t>Vydání</a:t>
            </a:r>
            <a:r>
              <a:rPr lang="en-US" dirty="0"/>
              <a:t> </a:t>
            </a:r>
            <a:r>
              <a:rPr lang="en-US" dirty="0" err="1"/>
              <a:t>první</a:t>
            </a:r>
            <a:r>
              <a:rPr lang="en-US" dirty="0"/>
              <a:t>. </a:t>
            </a:r>
            <a:r>
              <a:rPr lang="en-US" dirty="0" err="1"/>
              <a:t>Praha</a:t>
            </a:r>
            <a:r>
              <a:rPr lang="en-US" dirty="0"/>
              <a:t>: </a:t>
            </a:r>
            <a:r>
              <a:rPr lang="en-US" dirty="0" err="1"/>
              <a:t>Univerzita</a:t>
            </a:r>
            <a:r>
              <a:rPr lang="en-US" dirty="0"/>
              <a:t> </a:t>
            </a:r>
            <a:r>
              <a:rPr lang="en-US" dirty="0" err="1"/>
              <a:t>Karlova</a:t>
            </a:r>
            <a:r>
              <a:rPr lang="en-US" dirty="0"/>
              <a:t> v </a:t>
            </a:r>
            <a:r>
              <a:rPr lang="en-US" dirty="0" err="1"/>
              <a:t>Praze</a:t>
            </a:r>
            <a:r>
              <a:rPr lang="en-US" dirty="0"/>
              <a:t>, </a:t>
            </a:r>
            <a:r>
              <a:rPr lang="en-US" dirty="0" err="1"/>
              <a:t>nakladatelství</a:t>
            </a:r>
            <a:r>
              <a:rPr lang="en-US" dirty="0"/>
              <a:t> </a:t>
            </a:r>
            <a:r>
              <a:rPr lang="en-US" dirty="0" err="1"/>
              <a:t>Karolinum</a:t>
            </a:r>
            <a:r>
              <a:rPr lang="en-US" dirty="0"/>
              <a:t>, 2014. 220 </a:t>
            </a:r>
            <a:r>
              <a:rPr lang="en-US" dirty="0" err="1"/>
              <a:t>stran</a:t>
            </a:r>
            <a:r>
              <a:rPr lang="en-US" dirty="0"/>
              <a:t>. ISBN </a:t>
            </a:r>
            <a:r>
              <a:rPr lang="en-US" dirty="0" smtClean="0"/>
              <a:t>9788024626529.</a:t>
            </a:r>
          </a:p>
          <a:p>
            <a:endParaRPr lang="en-US" dirty="0"/>
          </a:p>
          <a:p>
            <a:r>
              <a:rPr lang="en-US" dirty="0"/>
              <a:t>VACEK, </a:t>
            </a:r>
            <a:r>
              <a:rPr lang="en-US" dirty="0" err="1"/>
              <a:t>Pavel</a:t>
            </a:r>
            <a:r>
              <a:rPr lang="en-US" dirty="0"/>
              <a:t>. </a:t>
            </a:r>
            <a:r>
              <a:rPr lang="en-US" i="1" dirty="0" err="1"/>
              <a:t>Psychologie</a:t>
            </a:r>
            <a:r>
              <a:rPr lang="en-US" i="1" dirty="0"/>
              <a:t> </a:t>
            </a:r>
            <a:r>
              <a:rPr lang="en-US" i="1" dirty="0" err="1"/>
              <a:t>morálky</a:t>
            </a:r>
            <a:r>
              <a:rPr lang="en-US" i="1" dirty="0"/>
              <a:t> a </a:t>
            </a:r>
            <a:r>
              <a:rPr lang="en-US" i="1" dirty="0" err="1"/>
              <a:t>výchova</a:t>
            </a:r>
            <a:r>
              <a:rPr lang="en-US" i="1" dirty="0"/>
              <a:t> </a:t>
            </a:r>
            <a:r>
              <a:rPr lang="en-US" i="1" dirty="0" err="1"/>
              <a:t>charakteru</a:t>
            </a:r>
            <a:r>
              <a:rPr lang="en-US" i="1" dirty="0"/>
              <a:t> </a:t>
            </a:r>
            <a:r>
              <a:rPr lang="en-US" i="1" dirty="0" err="1"/>
              <a:t>žáků</a:t>
            </a:r>
            <a:r>
              <a:rPr lang="en-US" dirty="0"/>
              <a:t>. </a:t>
            </a:r>
            <a:r>
              <a:rPr lang="en-US" dirty="0" err="1"/>
              <a:t>Vyd</a:t>
            </a:r>
            <a:r>
              <a:rPr lang="en-US" dirty="0"/>
              <a:t>. 1. Hradec </a:t>
            </a:r>
            <a:r>
              <a:rPr lang="en-US" dirty="0" err="1"/>
              <a:t>Králové</a:t>
            </a:r>
            <a:r>
              <a:rPr lang="en-US" dirty="0"/>
              <a:t>: </a:t>
            </a:r>
            <a:r>
              <a:rPr lang="en-US" dirty="0" err="1"/>
              <a:t>Gaudeamus</a:t>
            </a:r>
            <a:r>
              <a:rPr lang="en-US" dirty="0"/>
              <a:t>, 2011. ISBN 978-80-7435-108-2.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literatura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565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tematická souvislost etiky </a:t>
            </a:r>
            <a:r>
              <a:rPr lang="en-US" dirty="0" smtClean="0"/>
              <a:t>s </a:t>
            </a:r>
            <a:r>
              <a:rPr lang="cs-CZ" dirty="0" smtClean="0"/>
              <a:t>předmětem našeho zájmu</a:t>
            </a:r>
          </a:p>
          <a:p>
            <a:endParaRPr lang="cs-CZ" dirty="0" smtClean="0"/>
          </a:p>
          <a:p>
            <a:r>
              <a:rPr lang="cs-CZ" dirty="0" smtClean="0"/>
              <a:t>učitel = terapeut, nejen v biblioterapii </a:t>
            </a:r>
          </a:p>
          <a:p>
            <a:endParaRPr lang="cs-CZ" dirty="0" smtClean="0"/>
          </a:p>
          <a:p>
            <a:r>
              <a:rPr lang="cs-CZ" dirty="0" smtClean="0"/>
              <a:t>etika výhodou, ne-li nutností(!)</a:t>
            </a:r>
          </a:p>
          <a:p>
            <a:pPr marL="45720" indent="0">
              <a:buNone/>
            </a:pPr>
            <a:endParaRPr lang="cs-CZ" dirty="0" smtClean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Úvodem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73918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etika = věda praktická (podle Aristotela)</a:t>
            </a:r>
          </a:p>
          <a:p>
            <a:endParaRPr lang="cs-CZ" dirty="0" smtClean="0"/>
          </a:p>
          <a:p>
            <a:r>
              <a:rPr lang="cs-CZ" dirty="0" smtClean="0"/>
              <a:t>fundamentální etické téma: mravní jednání, jakými kritérii se řídit? (krom etického např. hledisko politické, ekonomické aj.)</a:t>
            </a:r>
          </a:p>
          <a:p>
            <a:endParaRPr lang="cs-CZ" dirty="0" smtClean="0"/>
          </a:p>
          <a:p>
            <a:pPr lvl="0"/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/>
              <a:t>relativismus (možnost dát za pravdu každému a kdykoliv</a:t>
            </a:r>
            <a:r>
              <a:rPr lang="cs-CZ" dirty="0" smtClean="0"/>
              <a:t>)</a:t>
            </a:r>
          </a:p>
          <a:p>
            <a:pPr lvl="0"/>
            <a:endParaRPr lang="cs-CZ" dirty="0"/>
          </a:p>
          <a:p>
            <a:pPr lvl="0"/>
            <a:r>
              <a:rPr lang="cs-CZ" dirty="0" err="1" smtClean="0"/>
              <a:t>x</a:t>
            </a:r>
            <a:r>
              <a:rPr lang="cs-CZ" dirty="0" smtClean="0"/>
              <a:t> </a:t>
            </a:r>
            <a:r>
              <a:rPr lang="cs-CZ" dirty="0"/>
              <a:t>postmodernismus (naprostá volnost ve vztahu k </a:t>
            </a:r>
            <a:r>
              <a:rPr lang="cs-CZ" dirty="0" smtClean="0"/>
              <a:t>pravidlům)</a:t>
            </a:r>
          </a:p>
          <a:p>
            <a:pPr lvl="0"/>
            <a:endParaRPr lang="cs-CZ" dirty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vhled</a:t>
            </a:r>
            <a:r>
              <a:rPr lang="en-US" dirty="0" smtClean="0"/>
              <a:t> do </a:t>
            </a:r>
            <a:r>
              <a:rPr lang="en-US" dirty="0" err="1" smtClean="0"/>
              <a:t>soudobé</a:t>
            </a:r>
            <a:r>
              <a:rPr lang="en-US" dirty="0" smtClean="0"/>
              <a:t> </a:t>
            </a:r>
            <a:r>
              <a:rPr lang="en-US" dirty="0" err="1" smtClean="0"/>
              <a:t>etiky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7164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cs-CZ" dirty="0" smtClean="0"/>
              <a:t>problematika jejich geneze (</a:t>
            </a:r>
            <a:r>
              <a:rPr lang="cs-CZ" dirty="0"/>
              <a:t>katolicko-tomistické, idealistické, </a:t>
            </a:r>
            <a:r>
              <a:rPr lang="cs-CZ" dirty="0" smtClean="0"/>
              <a:t>protestantské...)</a:t>
            </a:r>
          </a:p>
          <a:p>
            <a:pPr marL="502920" indent="-457200">
              <a:buFont typeface="+mj-lt"/>
              <a:buAutoNum type="arabicPeriod"/>
            </a:pPr>
            <a:endParaRPr lang="cs-CZ" dirty="0" smtClean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musí být akceptovány jako sociální hodnoty</a:t>
            </a:r>
          </a:p>
          <a:p>
            <a:pPr marL="502920" indent="-457200">
              <a:buFont typeface="+mj-lt"/>
              <a:buAutoNum type="arabicPeriod"/>
            </a:pPr>
            <a:endParaRPr lang="cs-CZ" dirty="0" smtClean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nutnost ideového </a:t>
            </a:r>
            <a:r>
              <a:rPr lang="cs-CZ" dirty="0"/>
              <a:t>sjednocení společnosti </a:t>
            </a:r>
            <a:r>
              <a:rPr lang="cs-CZ" dirty="0" smtClean="0"/>
              <a:t>(závisí na něm její trvání!)</a:t>
            </a:r>
          </a:p>
          <a:p>
            <a:pPr marL="502920" indent="-457200">
              <a:buFont typeface="+mj-lt"/>
              <a:buAutoNum type="arabicPeriod"/>
            </a:pPr>
            <a:endParaRPr lang="cs-CZ" dirty="0" smtClean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mravní jednání: normativní jednání, spjato se sociálním prostředím</a:t>
            </a:r>
          </a:p>
          <a:p>
            <a:pPr marL="502920" indent="-457200">
              <a:buFont typeface="+mj-lt"/>
              <a:buAutoNum type="arabicPeriod"/>
            </a:pPr>
            <a:endParaRPr lang="cs-CZ" dirty="0" smtClean="0"/>
          </a:p>
          <a:p>
            <a:pPr marL="502920" indent="-457200">
              <a:buFont typeface="+mj-lt"/>
              <a:buAutoNum type="arabicPeriod"/>
            </a:pPr>
            <a:r>
              <a:rPr lang="cs-CZ" dirty="0" smtClean="0"/>
              <a:t>vzniká mravní konsenzus</a:t>
            </a:r>
          </a:p>
          <a:p>
            <a:pPr marL="502920" indent="-457200">
              <a:buFont typeface="+mj-lt"/>
              <a:buAutoNum type="arabicPeriod"/>
            </a:pPr>
            <a:endParaRPr lang="cs-CZ" dirty="0" smtClean="0"/>
          </a:p>
          <a:p>
            <a:pPr marL="50292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vhled</a:t>
            </a:r>
            <a:r>
              <a:rPr lang="en-US" dirty="0" smtClean="0"/>
              <a:t> </a:t>
            </a:r>
            <a:r>
              <a:rPr lang="en-US" dirty="0"/>
              <a:t>do </a:t>
            </a:r>
            <a:r>
              <a:rPr lang="en-US" dirty="0" err="1"/>
              <a:t>soudobé</a:t>
            </a:r>
            <a:r>
              <a:rPr lang="en-US" dirty="0"/>
              <a:t> </a:t>
            </a:r>
            <a:r>
              <a:rPr lang="en-US" dirty="0" err="1" smtClean="0"/>
              <a:t>etiky</a:t>
            </a:r>
            <a:r>
              <a:rPr lang="en-US" dirty="0" smtClean="0"/>
              <a:t>: </a:t>
            </a:r>
            <a:r>
              <a:rPr lang="en-US" dirty="0" err="1" smtClean="0"/>
              <a:t>etické</a:t>
            </a:r>
            <a:r>
              <a:rPr lang="en-US" dirty="0" smtClean="0"/>
              <a:t> </a:t>
            </a:r>
            <a:r>
              <a:rPr lang="en-US" dirty="0" err="1" smtClean="0"/>
              <a:t>normy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1752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věda nestojí v opozici vůči praxi</a:t>
            </a:r>
            <a:r>
              <a:rPr lang="cs-CZ" dirty="0" smtClean="0"/>
              <a:t>, </a:t>
            </a:r>
            <a:r>
              <a:rPr lang="cs-CZ" dirty="0"/>
              <a:t>sama je nejvyšší praxí </a:t>
            </a:r>
            <a:r>
              <a:rPr lang="cs-CZ" dirty="0" smtClean="0"/>
              <a:t>(antika)</a:t>
            </a:r>
          </a:p>
          <a:p>
            <a:endParaRPr lang="cs-CZ" dirty="0"/>
          </a:p>
          <a:p>
            <a:r>
              <a:rPr lang="cs-CZ" dirty="0" smtClean="0"/>
              <a:t>od etiky se očekává:</a:t>
            </a:r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návody na utváření a ovlivňování morální atmosféry ve společnosti </a:t>
            </a:r>
            <a:endParaRPr lang="cs-CZ" dirty="0" smtClean="0"/>
          </a:p>
          <a:p>
            <a:pPr marL="502920" indent="-457200">
              <a:buFont typeface="+mj-lt"/>
              <a:buAutoNum type="arabicPeriod"/>
            </a:pPr>
            <a:endParaRPr lang="cs-CZ" dirty="0"/>
          </a:p>
          <a:p>
            <a:pPr marL="502920" indent="-457200">
              <a:buFont typeface="+mj-lt"/>
              <a:buAutoNum type="arabicPeriod"/>
            </a:pPr>
            <a:r>
              <a:rPr lang="cs-CZ" dirty="0"/>
              <a:t>mravní jednání v rámci jednotlivých sociálních skupin – tzv. profesní etika </a:t>
            </a:r>
            <a:endParaRPr lang="cs-CZ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teorie</a:t>
            </a:r>
            <a:r>
              <a:rPr lang="en-US" dirty="0" smtClean="0"/>
              <a:t> a </a:t>
            </a:r>
            <a:r>
              <a:rPr lang="en-US" dirty="0" err="1" smtClean="0"/>
              <a:t>praxe</a:t>
            </a:r>
            <a:r>
              <a:rPr lang="en-US" dirty="0" smtClean="0"/>
              <a:t> </a:t>
            </a:r>
            <a:r>
              <a:rPr lang="en-US" dirty="0" err="1" smtClean="0"/>
              <a:t>etiky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08354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 smtClean="0"/>
              <a:t>tzv</a:t>
            </a:r>
            <a:r>
              <a:rPr lang="en-US" dirty="0" smtClean="0"/>
              <a:t>. </a:t>
            </a:r>
            <a:r>
              <a:rPr lang="en-US" dirty="0" err="1" smtClean="0"/>
              <a:t>vztahová</a:t>
            </a:r>
            <a:r>
              <a:rPr lang="en-US" dirty="0" smtClean="0"/>
              <a:t> </a:t>
            </a:r>
            <a:r>
              <a:rPr lang="en-US" dirty="0" err="1" smtClean="0"/>
              <a:t>povolání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zaměřeny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člověka</a:t>
            </a:r>
            <a:r>
              <a:rPr lang="en-US" dirty="0" smtClean="0"/>
              <a:t>, </a:t>
            </a:r>
            <a:r>
              <a:rPr lang="en-US" dirty="0" err="1" smtClean="0"/>
              <a:t>sociální</a:t>
            </a:r>
            <a:r>
              <a:rPr lang="en-US" dirty="0" smtClean="0"/>
              <a:t> </a:t>
            </a:r>
            <a:r>
              <a:rPr lang="en-US" dirty="0" err="1" smtClean="0"/>
              <a:t>prostředí</a:t>
            </a:r>
            <a:r>
              <a:rPr lang="en-US" dirty="0" smtClean="0"/>
              <a:t>)</a:t>
            </a:r>
            <a:endParaRPr lang="en-US" dirty="0"/>
          </a:p>
          <a:p>
            <a:pPr lvl="0"/>
            <a:endParaRPr lang="cs-CZ" b="1" dirty="0"/>
          </a:p>
          <a:p>
            <a:r>
              <a:rPr lang="cs-CZ" dirty="0" smtClean="0"/>
              <a:t>povolání náročná </a:t>
            </a:r>
            <a:r>
              <a:rPr lang="cs-CZ" dirty="0" smtClean="0"/>
              <a:t>na </a:t>
            </a:r>
            <a:r>
              <a:rPr lang="cs-CZ" dirty="0"/>
              <a:t>osobní předpoklady, </a:t>
            </a:r>
            <a:r>
              <a:rPr lang="cs-CZ" dirty="0" smtClean="0"/>
              <a:t>ovlivňují </a:t>
            </a:r>
            <a:r>
              <a:rPr lang="cs-CZ" dirty="0"/>
              <a:t>myšlení a jednání </a:t>
            </a:r>
            <a:r>
              <a:rPr lang="cs-CZ" dirty="0" smtClean="0"/>
              <a:t>druhých</a:t>
            </a:r>
          </a:p>
          <a:p>
            <a:endParaRPr lang="cs-CZ" b="1" dirty="0"/>
          </a:p>
          <a:p>
            <a:r>
              <a:rPr lang="cs-CZ" dirty="0"/>
              <a:t>morálkou těchto povolání </a:t>
            </a:r>
            <a:r>
              <a:rPr lang="cs-CZ" dirty="0" smtClean="0"/>
              <a:t>se zabývá a mravní </a:t>
            </a:r>
            <a:r>
              <a:rPr lang="cs-CZ" dirty="0"/>
              <a:t>zásady chování </a:t>
            </a:r>
            <a:r>
              <a:rPr lang="cs-CZ" dirty="0" smtClean="0"/>
              <a:t>explicitně formuluje tzv. profesní etika</a:t>
            </a:r>
            <a:endParaRPr lang="cs-CZ" b="1" dirty="0" smtClean="0"/>
          </a:p>
          <a:p>
            <a:pPr lvl="0"/>
            <a:endParaRPr lang="cs-CZ" b="1" dirty="0" smtClean="0"/>
          </a:p>
          <a:p>
            <a:pPr lvl="0"/>
            <a:r>
              <a:rPr lang="cs-CZ" dirty="0"/>
              <a:t>mravní zásady neplatí absolutně napříč celým spektrem tohoto povolání </a:t>
            </a:r>
            <a:r>
              <a:rPr lang="cs-CZ" dirty="0" smtClean="0"/>
              <a:t>(např. různé postoje lékařů k otázce eutanazie)</a:t>
            </a:r>
          </a:p>
          <a:p>
            <a:pPr lvl="0"/>
            <a:endParaRPr lang="cs-CZ" b="1" dirty="0" smtClean="0"/>
          </a:p>
          <a:p>
            <a:r>
              <a:rPr lang="cs-CZ" dirty="0"/>
              <a:t>profesní etiky zobecňují zkušenosti z typických situací</a:t>
            </a:r>
          </a:p>
          <a:p>
            <a:pPr lvl="0"/>
            <a:endParaRPr lang="cs-CZ" b="1" dirty="0"/>
          </a:p>
          <a:p>
            <a:pPr lvl="0"/>
            <a:endParaRPr lang="cs-CZ" b="1" dirty="0"/>
          </a:p>
          <a:p>
            <a:pPr lvl="0"/>
            <a:endParaRPr lang="cs-CZ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profesní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145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úkol učitelství: uvést </a:t>
            </a:r>
            <a:r>
              <a:rPr lang="cs-CZ" dirty="0"/>
              <a:t>žáka do světa dospělých, na této cestě za něj zodpovídat a zároveň ho brát jako rovnocenného a rovnoprávného </a:t>
            </a:r>
            <a:r>
              <a:rPr lang="cs-CZ" dirty="0" smtClean="0"/>
              <a:t>partnera</a:t>
            </a:r>
          </a:p>
          <a:p>
            <a:pPr lvl="0"/>
            <a:endParaRPr lang="cs-CZ" dirty="0"/>
          </a:p>
          <a:p>
            <a:pPr marL="502920" lvl="0" indent="-457200">
              <a:buFont typeface="+mj-lt"/>
              <a:buAutoNum type="arabicPeriod"/>
            </a:pPr>
            <a:r>
              <a:rPr lang="cs-CZ" dirty="0" smtClean="0"/>
              <a:t>proměna </a:t>
            </a:r>
            <a:r>
              <a:rPr lang="cs-CZ" dirty="0"/>
              <a:t>vztahu k </a:t>
            </a:r>
            <a:r>
              <a:rPr lang="cs-CZ" dirty="0" smtClean="0"/>
              <a:t>dítěti (</a:t>
            </a:r>
            <a:r>
              <a:rPr lang="cs-CZ" dirty="0"/>
              <a:t>ideál autonomie, svobody a autenticity </a:t>
            </a:r>
            <a:r>
              <a:rPr lang="cs-CZ" dirty="0" smtClean="0"/>
              <a:t>dítěte)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 smtClean="0"/>
              <a:t>proměna </a:t>
            </a:r>
            <a:r>
              <a:rPr lang="cs-CZ" dirty="0"/>
              <a:t>pojetí obsahu </a:t>
            </a:r>
            <a:r>
              <a:rPr lang="cs-CZ" dirty="0" smtClean="0"/>
              <a:t>vzdělávání (klíčové kompetence)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 smtClean="0"/>
              <a:t>proměna vztahu </a:t>
            </a:r>
            <a:r>
              <a:rPr lang="cs-CZ" dirty="0"/>
              <a:t>učitele a žáka </a:t>
            </a:r>
            <a:r>
              <a:rPr lang="cs-CZ" dirty="0" smtClean="0"/>
              <a:t>(vzájemné </a:t>
            </a:r>
            <a:r>
              <a:rPr lang="cs-CZ" dirty="0"/>
              <a:t>uznání, partnerská </a:t>
            </a:r>
            <a:r>
              <a:rPr lang="cs-CZ" dirty="0" smtClean="0"/>
              <a:t>intersubjektivita, oboustranný závazek odpovědnosti)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 smtClean="0"/>
              <a:t>proměna pojetí </a:t>
            </a:r>
            <a:r>
              <a:rPr lang="cs-CZ" dirty="0"/>
              <a:t>učitele </a:t>
            </a:r>
            <a:r>
              <a:rPr lang="cs-CZ" dirty="0" smtClean="0"/>
              <a:t>(</a:t>
            </a:r>
            <a:r>
              <a:rPr lang="cs-CZ" dirty="0"/>
              <a:t>učitel=průvodce dětí významnou částí jejich </a:t>
            </a:r>
            <a:r>
              <a:rPr lang="cs-CZ" dirty="0" smtClean="0"/>
              <a:t>života)</a:t>
            </a:r>
          </a:p>
          <a:p>
            <a:pPr marL="502920" lvl="0" indent="-457200">
              <a:buFont typeface="+mj-lt"/>
              <a:buAutoNum type="arabicPeriod"/>
            </a:pPr>
            <a:r>
              <a:rPr lang="cs-CZ" dirty="0" smtClean="0"/>
              <a:t>orientace na metodu (důležitost procesů učení)</a:t>
            </a:r>
          </a:p>
          <a:p>
            <a:pPr marL="502920" lvl="0" indent="-457200">
              <a:buFont typeface="+mj-lt"/>
              <a:buAutoNum type="arabicPeriod"/>
            </a:pPr>
            <a:endParaRPr lang="cs-CZ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profesní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učitelství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6471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povolání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 </a:t>
            </a:r>
            <a:r>
              <a:rPr lang="en-US" dirty="0" err="1" smtClean="0"/>
              <a:t>jen</a:t>
            </a:r>
            <a:r>
              <a:rPr lang="en-US" dirty="0" smtClean="0"/>
              <a:t> </a:t>
            </a:r>
            <a:r>
              <a:rPr lang="en-US" dirty="0" err="1" smtClean="0"/>
              <a:t>uplatněním</a:t>
            </a:r>
            <a:r>
              <a:rPr lang="en-US" dirty="0" smtClean="0"/>
              <a:t> </a:t>
            </a:r>
            <a:r>
              <a:rPr lang="en-US" dirty="0" err="1" smtClean="0"/>
              <a:t>získaných</a:t>
            </a:r>
            <a:r>
              <a:rPr lang="en-US" dirty="0" smtClean="0"/>
              <a:t> </a:t>
            </a:r>
            <a:r>
              <a:rPr lang="en-US" dirty="0" err="1" smtClean="0"/>
              <a:t>znalostí</a:t>
            </a:r>
            <a:r>
              <a:rPr lang="en-US" dirty="0" smtClean="0"/>
              <a:t> a </a:t>
            </a:r>
            <a:r>
              <a:rPr lang="en-US" dirty="0" err="1" smtClean="0"/>
              <a:t>dovedností</a:t>
            </a:r>
            <a:r>
              <a:rPr lang="en-US" dirty="0" smtClean="0"/>
              <a:t>, ale </a:t>
            </a:r>
            <a:r>
              <a:rPr lang="en-US" dirty="0" err="1" smtClean="0"/>
              <a:t>svěřenou</a:t>
            </a:r>
            <a:r>
              <a:rPr lang="en-US" dirty="0" smtClean="0"/>
              <a:t> </a:t>
            </a:r>
            <a:r>
              <a:rPr lang="en-US" dirty="0" err="1" smtClean="0"/>
              <a:t>ctí</a:t>
            </a:r>
            <a:r>
              <a:rPr lang="en-US" dirty="0" smtClean="0"/>
              <a:t>, </a:t>
            </a:r>
            <a:r>
              <a:rPr lang="en-US" dirty="0" err="1" smtClean="0"/>
              <a:t>poctou</a:t>
            </a:r>
            <a:r>
              <a:rPr lang="en-US" dirty="0" smtClean="0"/>
              <a:t> </a:t>
            </a:r>
            <a:r>
              <a:rPr lang="en-US" dirty="0" err="1" smtClean="0"/>
              <a:t>nebo</a:t>
            </a:r>
            <a:r>
              <a:rPr lang="en-US" dirty="0" smtClean="0"/>
              <a:t> </a:t>
            </a:r>
            <a:r>
              <a:rPr lang="en-US" dirty="0" err="1" smtClean="0"/>
              <a:t>posláním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err="1" smtClean="0"/>
              <a:t>činnost</a:t>
            </a:r>
            <a:r>
              <a:rPr lang="en-US" dirty="0" smtClean="0"/>
              <a:t> </a:t>
            </a:r>
            <a:r>
              <a:rPr lang="en-US" dirty="0" err="1" smtClean="0"/>
              <a:t>vyplývající</a:t>
            </a:r>
            <a:r>
              <a:rPr lang="en-US" dirty="0" smtClean="0"/>
              <a:t> z </a:t>
            </a:r>
            <a:r>
              <a:rPr lang="en-US" dirty="0" err="1" smtClean="0"/>
              <a:t>daného</a:t>
            </a:r>
            <a:r>
              <a:rPr lang="en-US" dirty="0" smtClean="0"/>
              <a:t> </a:t>
            </a:r>
            <a:r>
              <a:rPr lang="en-US" dirty="0" err="1" smtClean="0"/>
              <a:t>povolání</a:t>
            </a:r>
            <a:r>
              <a:rPr lang="en-US" dirty="0" smtClean="0"/>
              <a:t> </a:t>
            </a:r>
            <a:r>
              <a:rPr lang="en-US" dirty="0" err="1" smtClean="0"/>
              <a:t>přináší</a:t>
            </a:r>
            <a:r>
              <a:rPr lang="en-US" dirty="0" smtClean="0"/>
              <a:t> </a:t>
            </a:r>
            <a:r>
              <a:rPr lang="en-US" dirty="0" err="1" smtClean="0"/>
              <a:t>vnitřní</a:t>
            </a:r>
            <a:r>
              <a:rPr lang="en-US" dirty="0" smtClean="0"/>
              <a:t> </a:t>
            </a:r>
            <a:r>
              <a:rPr lang="en-US" dirty="0" err="1" smtClean="0"/>
              <a:t>uspokojení</a:t>
            </a:r>
            <a:r>
              <a:rPr lang="en-US" dirty="0" smtClean="0"/>
              <a:t>, </a:t>
            </a:r>
            <a:r>
              <a:rPr lang="en-US" dirty="0" err="1" smtClean="0"/>
              <a:t>intelektuální</a:t>
            </a:r>
            <a:r>
              <a:rPr lang="en-US" dirty="0" smtClean="0"/>
              <a:t> a </a:t>
            </a:r>
            <a:r>
              <a:rPr lang="en-US" dirty="0" err="1" smtClean="0"/>
              <a:t>mravní</a:t>
            </a:r>
            <a:r>
              <a:rPr lang="en-US" dirty="0" smtClean="0"/>
              <a:t> </a:t>
            </a:r>
            <a:r>
              <a:rPr lang="en-US" dirty="0" err="1" smtClean="0"/>
              <a:t>seberealizaci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pro </a:t>
            </a:r>
            <a:r>
              <a:rPr lang="en-US" dirty="0" err="1" smtClean="0"/>
              <a:t>výkon</a:t>
            </a:r>
            <a:r>
              <a:rPr lang="en-US" dirty="0" smtClean="0"/>
              <a:t> </a:t>
            </a:r>
            <a:r>
              <a:rPr lang="en-US" dirty="0" err="1" smtClean="0"/>
              <a:t>povolání</a:t>
            </a:r>
            <a:r>
              <a:rPr lang="en-US" dirty="0" smtClean="0"/>
              <a:t> </a:t>
            </a:r>
            <a:r>
              <a:rPr lang="en-US" dirty="0" err="1" smtClean="0"/>
              <a:t>jsou</a:t>
            </a:r>
            <a:r>
              <a:rPr lang="en-US" dirty="0" smtClean="0"/>
              <a:t> </a:t>
            </a:r>
            <a:r>
              <a:rPr lang="en-US" dirty="0" err="1" smtClean="0"/>
              <a:t>krom</a:t>
            </a:r>
            <a:r>
              <a:rPr lang="en-US" dirty="0" smtClean="0"/>
              <a:t> </a:t>
            </a:r>
            <a:r>
              <a:rPr lang="en-US" dirty="0" err="1" smtClean="0"/>
              <a:t>právních</a:t>
            </a:r>
            <a:r>
              <a:rPr lang="en-US" dirty="0" smtClean="0"/>
              <a:t> </a:t>
            </a:r>
            <a:r>
              <a:rPr lang="en-US" dirty="0" err="1" smtClean="0"/>
              <a:t>požadavků</a:t>
            </a:r>
            <a:r>
              <a:rPr lang="en-US" dirty="0" smtClean="0"/>
              <a:t> </a:t>
            </a:r>
            <a:r>
              <a:rPr lang="en-US" dirty="0" err="1" smtClean="0"/>
              <a:t>stanoveny</a:t>
            </a:r>
            <a:r>
              <a:rPr lang="en-US" dirty="0" smtClean="0"/>
              <a:t> </a:t>
            </a:r>
            <a:r>
              <a:rPr lang="en-US" dirty="0" err="1" smtClean="0"/>
              <a:t>také</a:t>
            </a:r>
            <a:r>
              <a:rPr lang="en-US" dirty="0" smtClean="0"/>
              <a:t> </a:t>
            </a:r>
            <a:r>
              <a:rPr lang="en-US" dirty="0" err="1" smtClean="0"/>
              <a:t>požadavky</a:t>
            </a:r>
            <a:r>
              <a:rPr lang="en-US" dirty="0" smtClean="0"/>
              <a:t> </a:t>
            </a:r>
            <a:r>
              <a:rPr lang="en-US" dirty="0" err="1" smtClean="0"/>
              <a:t>etické</a:t>
            </a:r>
            <a:r>
              <a:rPr lang="en-US" dirty="0" smtClean="0"/>
              <a:t> </a:t>
            </a:r>
            <a:r>
              <a:rPr lang="en-US" dirty="0" err="1" smtClean="0"/>
              <a:t>povahy</a:t>
            </a:r>
            <a:r>
              <a:rPr lang="en-US" dirty="0" smtClean="0"/>
              <a:t> – existence </a:t>
            </a:r>
            <a:r>
              <a:rPr lang="en-US" dirty="0" err="1" smtClean="0"/>
              <a:t>mravních</a:t>
            </a:r>
            <a:r>
              <a:rPr lang="en-US" dirty="0" smtClean="0"/>
              <a:t> </a:t>
            </a:r>
            <a:r>
              <a:rPr lang="en-US" dirty="0" err="1" smtClean="0"/>
              <a:t>kodexů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Profese</a:t>
            </a:r>
            <a:r>
              <a:rPr lang="en-US" dirty="0" smtClean="0"/>
              <a:t> vs. </a:t>
            </a:r>
            <a:r>
              <a:rPr lang="en-US" dirty="0" err="1" smtClean="0"/>
              <a:t>povolání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7546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morální</a:t>
            </a:r>
            <a:r>
              <a:rPr lang="en-US" dirty="0"/>
              <a:t> </a:t>
            </a:r>
            <a:r>
              <a:rPr lang="en-US" dirty="0" err="1"/>
              <a:t>normy</a:t>
            </a:r>
            <a:r>
              <a:rPr lang="en-US" dirty="0"/>
              <a:t>, </a:t>
            </a:r>
            <a:r>
              <a:rPr lang="en-US" dirty="0" err="1"/>
              <a:t>které</a:t>
            </a:r>
            <a:r>
              <a:rPr lang="en-US" dirty="0"/>
              <a:t> je </a:t>
            </a:r>
            <a:r>
              <a:rPr lang="en-US" dirty="0" err="1"/>
              <a:t>nutné</a:t>
            </a:r>
            <a:r>
              <a:rPr lang="en-US" dirty="0"/>
              <a:t> </a:t>
            </a:r>
            <a:r>
              <a:rPr lang="en-US" dirty="0" err="1"/>
              <a:t>dodržovat</a:t>
            </a:r>
            <a:r>
              <a:rPr lang="en-US" dirty="0"/>
              <a:t> </a:t>
            </a:r>
            <a:r>
              <a:rPr lang="en-US" dirty="0" err="1"/>
              <a:t>při</a:t>
            </a:r>
            <a:r>
              <a:rPr lang="en-US" dirty="0"/>
              <a:t> </a:t>
            </a:r>
            <a:r>
              <a:rPr lang="en-US" dirty="0" err="1"/>
              <a:t>výkonu</a:t>
            </a:r>
            <a:r>
              <a:rPr lang="en-US" dirty="0"/>
              <a:t> </a:t>
            </a:r>
            <a:r>
              <a:rPr lang="en-US" dirty="0" err="1"/>
              <a:t>pedagogické</a:t>
            </a:r>
            <a:r>
              <a:rPr lang="en-US" dirty="0"/>
              <a:t> </a:t>
            </a:r>
            <a:r>
              <a:rPr lang="en-US" dirty="0" err="1" smtClean="0"/>
              <a:t>činnosti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u </a:t>
            </a:r>
            <a:r>
              <a:rPr lang="en-US" dirty="0" err="1" smtClean="0"/>
              <a:t>nás</a:t>
            </a:r>
            <a:r>
              <a:rPr lang="en-US" dirty="0" smtClean="0"/>
              <a:t> </a:t>
            </a:r>
            <a:r>
              <a:rPr lang="en-US" dirty="0" err="1" smtClean="0"/>
              <a:t>oficiální</a:t>
            </a:r>
            <a:r>
              <a:rPr lang="en-US" dirty="0" smtClean="0"/>
              <a:t> </a:t>
            </a:r>
            <a:r>
              <a:rPr lang="en-US" dirty="0" err="1" smtClean="0"/>
              <a:t>mravní</a:t>
            </a:r>
            <a:r>
              <a:rPr lang="en-US" dirty="0" smtClean="0"/>
              <a:t> </a:t>
            </a:r>
            <a:r>
              <a:rPr lang="en-US" dirty="0" err="1" smtClean="0"/>
              <a:t>kodex</a:t>
            </a:r>
            <a:r>
              <a:rPr lang="en-US" dirty="0" smtClean="0"/>
              <a:t> </a:t>
            </a:r>
            <a:r>
              <a:rPr lang="en-US" dirty="0" err="1" smtClean="0"/>
              <a:t>učitele</a:t>
            </a:r>
            <a:r>
              <a:rPr lang="en-US" dirty="0" smtClean="0"/>
              <a:t> </a:t>
            </a:r>
            <a:r>
              <a:rPr lang="en-US" dirty="0" err="1" smtClean="0"/>
              <a:t>není</a:t>
            </a:r>
            <a:r>
              <a:rPr lang="en-US" dirty="0" smtClean="0"/>
              <a:t>, </a:t>
            </a:r>
            <a:r>
              <a:rPr lang="en-US" dirty="0" err="1" smtClean="0"/>
              <a:t>nedostatečně</a:t>
            </a:r>
            <a:r>
              <a:rPr lang="en-US" dirty="0" smtClean="0"/>
              <a:t> </a:t>
            </a:r>
            <a:r>
              <a:rPr lang="en-US" dirty="0" err="1" smtClean="0"/>
              <a:t>nahrazován</a:t>
            </a:r>
            <a:r>
              <a:rPr lang="en-US" dirty="0" smtClean="0"/>
              <a:t> </a:t>
            </a:r>
            <a:r>
              <a:rPr lang="en-US" dirty="0" err="1" smtClean="0"/>
              <a:t>předpisy</a:t>
            </a:r>
            <a:r>
              <a:rPr lang="en-US" dirty="0" smtClean="0"/>
              <a:t>, </a:t>
            </a:r>
            <a:r>
              <a:rPr lang="en-US" dirty="0" err="1" smtClean="0"/>
              <a:t>řády</a:t>
            </a:r>
            <a:r>
              <a:rPr lang="en-US" dirty="0" smtClean="0"/>
              <a:t> a </a:t>
            </a:r>
            <a:r>
              <a:rPr lang="en-US" dirty="0" err="1" smtClean="0"/>
              <a:t>zákony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v </a:t>
            </a:r>
            <a:r>
              <a:rPr lang="en-US" dirty="0" err="1" smtClean="0"/>
              <a:t>zahraničí</a:t>
            </a:r>
            <a:r>
              <a:rPr lang="en-US" dirty="0" smtClean="0"/>
              <a:t> </a:t>
            </a:r>
            <a:r>
              <a:rPr lang="en-US" dirty="0" err="1" smtClean="0"/>
              <a:t>existují</a:t>
            </a:r>
            <a:r>
              <a:rPr lang="en-US" dirty="0" smtClean="0"/>
              <a:t>, ale: </a:t>
            </a:r>
            <a:r>
              <a:rPr lang="en-US" dirty="0" err="1" smtClean="0"/>
              <a:t>nepřekládat</a:t>
            </a:r>
            <a:r>
              <a:rPr lang="en-US" dirty="0" smtClean="0"/>
              <a:t>, </a:t>
            </a:r>
            <a:r>
              <a:rPr lang="en-US" dirty="0" err="1" smtClean="0"/>
              <a:t>nepřejímat</a:t>
            </a:r>
            <a:r>
              <a:rPr lang="en-US" dirty="0" smtClean="0"/>
              <a:t>, </a:t>
            </a:r>
            <a:r>
              <a:rPr lang="en-US" dirty="0" err="1" smtClean="0"/>
              <a:t>raději</a:t>
            </a:r>
            <a:r>
              <a:rPr lang="en-US" dirty="0" smtClean="0"/>
              <a:t> </a:t>
            </a:r>
            <a:r>
              <a:rPr lang="en-US" dirty="0" err="1" smtClean="0"/>
              <a:t>vytvářet</a:t>
            </a:r>
            <a:r>
              <a:rPr lang="en-US" dirty="0" smtClean="0"/>
              <a:t> </a:t>
            </a:r>
            <a:r>
              <a:rPr lang="en-US" dirty="0" err="1" smtClean="0"/>
              <a:t>vlastní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znalost</a:t>
            </a:r>
            <a:r>
              <a:rPr lang="en-US" dirty="0" smtClean="0"/>
              <a:t> </a:t>
            </a:r>
            <a:r>
              <a:rPr lang="en-US" dirty="0" err="1" smtClean="0"/>
              <a:t>domácích</a:t>
            </a:r>
            <a:r>
              <a:rPr lang="en-US" dirty="0" smtClean="0"/>
              <a:t> </a:t>
            </a:r>
            <a:r>
              <a:rPr lang="en-US" dirty="0" err="1" smtClean="0"/>
              <a:t>tradic</a:t>
            </a:r>
            <a:r>
              <a:rPr lang="en-US" dirty="0" smtClean="0"/>
              <a:t>)!</a:t>
            </a:r>
          </a:p>
          <a:p>
            <a:endParaRPr lang="en-US" dirty="0"/>
          </a:p>
          <a:p>
            <a:r>
              <a:rPr lang="en-US" dirty="0" err="1" smtClean="0"/>
              <a:t>hlavní</a:t>
            </a:r>
            <a:r>
              <a:rPr lang="en-US" dirty="0" smtClean="0"/>
              <a:t> </a:t>
            </a:r>
            <a:r>
              <a:rPr lang="en-US" dirty="0" err="1" smtClean="0"/>
              <a:t>cíle</a:t>
            </a:r>
            <a:r>
              <a:rPr lang="en-US" dirty="0" smtClean="0"/>
              <a:t>: </a:t>
            </a:r>
            <a:r>
              <a:rPr lang="en-US" dirty="0" err="1" smtClean="0"/>
              <a:t>motivace</a:t>
            </a:r>
            <a:r>
              <a:rPr lang="en-US" dirty="0" smtClean="0"/>
              <a:t> </a:t>
            </a:r>
            <a:r>
              <a:rPr lang="en-US" dirty="0" err="1" smtClean="0"/>
              <a:t>začínajících</a:t>
            </a:r>
            <a:r>
              <a:rPr lang="en-US" dirty="0" smtClean="0"/>
              <a:t> </a:t>
            </a:r>
            <a:r>
              <a:rPr lang="en-US" dirty="0" err="1" smtClean="0"/>
              <a:t>učitelů</a:t>
            </a:r>
            <a:r>
              <a:rPr lang="en-US" dirty="0" smtClean="0"/>
              <a:t>, </a:t>
            </a:r>
            <a:r>
              <a:rPr lang="en-US" dirty="0" err="1" smtClean="0"/>
              <a:t>popis</a:t>
            </a:r>
            <a:r>
              <a:rPr lang="en-US" dirty="0" smtClean="0"/>
              <a:t> </a:t>
            </a:r>
            <a:r>
              <a:rPr lang="en-US" dirty="0" err="1" smtClean="0"/>
              <a:t>ideálu</a:t>
            </a:r>
            <a:r>
              <a:rPr lang="en-US" dirty="0"/>
              <a:t> </a:t>
            </a:r>
            <a:r>
              <a:rPr lang="en-US" dirty="0" smtClean="0"/>
              <a:t>a </a:t>
            </a:r>
            <a:r>
              <a:rPr lang="en-US" dirty="0" err="1" smtClean="0"/>
              <a:t>cíle</a:t>
            </a:r>
            <a:r>
              <a:rPr lang="en-US" dirty="0" smtClean="0"/>
              <a:t> </a:t>
            </a:r>
            <a:r>
              <a:rPr lang="en-US" dirty="0" err="1" smtClean="0"/>
              <a:t>učitelské</a:t>
            </a:r>
            <a:r>
              <a:rPr lang="en-US" dirty="0" smtClean="0"/>
              <a:t> </a:t>
            </a:r>
            <a:r>
              <a:rPr lang="en-US" dirty="0" err="1" smtClean="0"/>
              <a:t>cesty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mravní</a:t>
            </a:r>
            <a:r>
              <a:rPr lang="en-US" dirty="0" smtClean="0"/>
              <a:t> </a:t>
            </a:r>
            <a:r>
              <a:rPr lang="en-US" dirty="0" err="1" smtClean="0"/>
              <a:t>kodex</a:t>
            </a:r>
            <a:r>
              <a:rPr lang="en-US" dirty="0" smtClean="0"/>
              <a:t> </a:t>
            </a:r>
            <a:r>
              <a:rPr lang="en-US" dirty="0" err="1" smtClean="0"/>
              <a:t>učitele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071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Grid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Grid.thmx</Template>
  <TotalTime>131</TotalTime>
  <Words>685</Words>
  <Application>Microsoft Macintosh PowerPoint</Application>
  <PresentationFormat>On-screen Show (4:3)</PresentationFormat>
  <Paragraphs>158</Paragraphs>
  <Slides>15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Grid</vt:lpstr>
      <vt:lpstr>PROFESNÍ ETIKA UČITELSTVÍ</vt:lpstr>
      <vt:lpstr>Úvodem</vt:lpstr>
      <vt:lpstr>vhled do soudobé etiky</vt:lpstr>
      <vt:lpstr>vhled do soudobé etiky: etické normy</vt:lpstr>
      <vt:lpstr>teorie a praxe etiky</vt:lpstr>
      <vt:lpstr>profesní etika</vt:lpstr>
      <vt:lpstr>profesní etika učitelství</vt:lpstr>
      <vt:lpstr>Profese vs. povolání</vt:lpstr>
      <vt:lpstr>mravní kodex učitele</vt:lpstr>
      <vt:lpstr>konstanty pojetí učitelské profese</vt:lpstr>
      <vt:lpstr>model tzv. široké profese</vt:lpstr>
      <vt:lpstr>současná dilemata učitelské profese</vt:lpstr>
      <vt:lpstr>mravní výchova v současném školství</vt:lpstr>
      <vt:lpstr>PowerPoint Presentation</vt:lpstr>
      <vt:lpstr>literatura</vt:lpstr>
    </vt:vector>
  </TitlesOfParts>
  <Company>MENDELU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biblioterafie</dc:title>
  <dc:creator>UMO</dc:creator>
  <cp:lastModifiedBy>UMO</cp:lastModifiedBy>
  <cp:revision>48</cp:revision>
  <dcterms:created xsi:type="dcterms:W3CDTF">2016-03-21T20:32:24Z</dcterms:created>
  <dcterms:modified xsi:type="dcterms:W3CDTF">2016-10-06T12:02:27Z</dcterms:modified>
</cp:coreProperties>
</file>