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61" r:id="rId3"/>
    <p:sldId id="283" r:id="rId4"/>
    <p:sldId id="263" r:id="rId5"/>
    <p:sldId id="284" r:id="rId6"/>
    <p:sldId id="265" r:id="rId7"/>
    <p:sldId id="264" r:id="rId8"/>
    <p:sldId id="281" r:id="rId9"/>
    <p:sldId id="276" r:id="rId10"/>
    <p:sldId id="285" r:id="rId11"/>
    <p:sldId id="267" r:id="rId12"/>
    <p:sldId id="258" r:id="rId13"/>
    <p:sldId id="286" r:id="rId14"/>
    <p:sldId id="287" r:id="rId15"/>
    <p:sldId id="274" r:id="rId16"/>
    <p:sldId id="288" r:id="rId17"/>
    <p:sldId id="277" r:id="rId18"/>
    <p:sldId id="279" r:id="rId19"/>
    <p:sldId id="278" r:id="rId20"/>
    <p:sldId id="289" r:id="rId21"/>
    <p:sldId id="280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8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8FDB2-D73B-40B7-9111-4CFFC5F29D7D}" type="datetimeFigureOut">
              <a:rPr lang="cs-CZ" smtClean="0"/>
              <a:t>13. 10. 2016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0EB4F-7F2F-4263-90B2-9EE558DF5A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460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DOPLNIT - </a:t>
            </a:r>
            <a:r>
              <a:rPr lang="en-US" dirty="0"/>
              <a:t>!!!Intervention in School and Clinic-2002-Forgan-75-82</a:t>
            </a:r>
            <a:r>
              <a:rPr lang="cs-CZ" dirty="0"/>
              <a:t> – i </a:t>
            </a:r>
            <a:r>
              <a:rPr lang="cs-CZ" dirty="0" err="1"/>
              <a:t>solve</a:t>
            </a:r>
            <a:r>
              <a:rPr lang="cs-CZ" dirty="0"/>
              <a:t>!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0EB4F-7F2F-4263-90B2-9EE558DF5AA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701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Škála – individuální – představit si póly a střed – odvíjí se </a:t>
            </a:r>
            <a:r>
              <a:rPr lang="cs-CZ" dirty="0" err="1"/>
              <a:t>biblioterapeutické</a:t>
            </a:r>
            <a:r>
              <a:rPr lang="cs-CZ" dirty="0"/>
              <a:t> možnosti a přístupy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0EB4F-7F2F-4263-90B2-9EE558DF5AA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432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13. 10. 2016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13. 10. 2016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13. 10. 2016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13. 10. 2016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13. 10. 2016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13. 10. 2016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13. 10. 2016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13. 10. 2016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13. 10. 2016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13. 10. 2016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fd.cz/film/303829-chlapectvi/prehled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 err="1"/>
              <a:t>BIBLIOTERAPIE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VE STŘEDOŠKOLSKÉM VĚKU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Tereza Keřkovská, Tamara Kunčarová, Zuzana Wimmerová podzim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3. učení, poznávání, přijímání nových rolí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obecně: schopnost volit různé úhly pohledu, domněnka, že stejným způsobem o nich samých uvažují i ostatní, tzv. imaginární obecenstvo</a:t>
            </a:r>
          </a:p>
          <a:p>
            <a:r>
              <a:rPr lang="cs-CZ" dirty="0" err="1"/>
              <a:t>Selzerová</a:t>
            </a:r>
            <a:r>
              <a:rPr lang="cs-CZ" dirty="0"/>
              <a:t> - </a:t>
            </a:r>
            <a:r>
              <a:rPr lang="cs-CZ" b="1" dirty="0"/>
              <a:t>vrstevnická aréna </a:t>
            </a:r>
            <a:r>
              <a:rPr lang="cs-CZ" dirty="0"/>
              <a:t>– konfrontace, hledání své pozice, vztahy jsou spíš prostředkem k vymezení sebe sama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266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4. Utváření vlastního životního prostoru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/>
          </a:bodyPr>
          <a:lstStyle/>
          <a:p>
            <a:r>
              <a:rPr lang="cs-CZ" dirty="0"/>
              <a:t>obecně: mezi dětstvím a dospělostí (něco už nemůže, něco ještě nesmí), rozšíření životních možností</a:t>
            </a:r>
          </a:p>
          <a:p>
            <a:r>
              <a:rPr lang="cs-CZ" dirty="0" err="1"/>
              <a:t>Bronfenbrenner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Mikrosystém (rodina, třída, kroužky)</a:t>
            </a:r>
          </a:p>
          <a:p>
            <a:pPr lvl="1"/>
            <a:r>
              <a:rPr lang="cs-CZ" dirty="0" err="1"/>
              <a:t>Mezosystém</a:t>
            </a:r>
            <a:r>
              <a:rPr lang="cs-CZ" dirty="0"/>
              <a:t> (síť mezi mikrosystémy, vztahy)</a:t>
            </a:r>
          </a:p>
          <a:p>
            <a:pPr lvl="1"/>
            <a:r>
              <a:rPr lang="cs-CZ" dirty="0" err="1"/>
              <a:t>Exosystém</a:t>
            </a:r>
            <a:r>
              <a:rPr lang="cs-CZ" dirty="0"/>
              <a:t> (širší komunita, adolescent nemusí být účastníkem)</a:t>
            </a:r>
          </a:p>
          <a:p>
            <a:pPr lvl="1"/>
            <a:r>
              <a:rPr lang="cs-CZ" dirty="0" err="1"/>
              <a:t>Makrosystém</a:t>
            </a:r>
            <a:r>
              <a:rPr lang="cs-CZ" dirty="0"/>
              <a:t> (média, vláda, hodnoty, kultura)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Vlastní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Myšlení - Formální operace, abstraktní myšlení</a:t>
            </a:r>
          </a:p>
          <a:p>
            <a:pPr lvl="1"/>
            <a:r>
              <a:rPr lang="cs-CZ" dirty="0" err="1"/>
              <a:t>Piaget</a:t>
            </a:r>
            <a:endParaRPr lang="cs-CZ" dirty="0"/>
          </a:p>
          <a:p>
            <a:pPr lvl="1"/>
            <a:r>
              <a:rPr lang="cs-CZ" dirty="0"/>
              <a:t>Experimenty s myšlenkami </a:t>
            </a:r>
          </a:p>
          <a:p>
            <a:pPr lvl="1"/>
            <a:r>
              <a:rPr lang="cs-CZ" dirty="0"/>
              <a:t>Vyšší autonomie při řešení problémů</a:t>
            </a:r>
          </a:p>
          <a:p>
            <a:pPr lvl="1"/>
            <a:r>
              <a:rPr lang="cs-CZ" dirty="0"/>
              <a:t>Přechod od absolutního k relativnímu myšlení</a:t>
            </a:r>
          </a:p>
          <a:p>
            <a:endParaRPr lang="cs-CZ" dirty="0"/>
          </a:p>
          <a:p>
            <a:r>
              <a:rPr lang="cs-CZ" dirty="0"/>
              <a:t>Emoce a vztahy</a:t>
            </a:r>
          </a:p>
          <a:p>
            <a:pPr lvl="1"/>
            <a:r>
              <a:rPr lang="cs-CZ" dirty="0"/>
              <a:t>Emoční labilita, impulzivita</a:t>
            </a:r>
          </a:p>
          <a:p>
            <a:pPr lvl="1"/>
            <a:r>
              <a:rPr lang="cs-CZ" dirty="0"/>
              <a:t>Vyhraněnost, egocentričnost</a:t>
            </a:r>
          </a:p>
          <a:p>
            <a:pPr lvl="1"/>
            <a:r>
              <a:rPr lang="cs-CZ" dirty="0"/>
              <a:t>Černobílé vnímání, postupná proměna</a:t>
            </a:r>
          </a:p>
          <a:p>
            <a:pPr lvl="1"/>
            <a:r>
              <a:rPr lang="cs-CZ" dirty="0"/>
              <a:t>Emancipace od rodiny, vztahy k vrstevníkům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Vlastní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Konvenční morálka</a:t>
            </a:r>
          </a:p>
          <a:p>
            <a:pPr lvl="1"/>
            <a:r>
              <a:rPr lang="cs-CZ" dirty="0" err="1"/>
              <a:t>Kohlberg</a:t>
            </a:r>
            <a:endParaRPr lang="cs-CZ" dirty="0"/>
          </a:p>
          <a:p>
            <a:pPr lvl="1"/>
            <a:r>
              <a:rPr lang="cs-CZ" dirty="0"/>
              <a:t>Odvozuje z jednání okolí</a:t>
            </a:r>
          </a:p>
          <a:p>
            <a:pPr lvl="1"/>
            <a:r>
              <a:rPr lang="cs-CZ" dirty="0"/>
              <a:t>Dobro a zlo</a:t>
            </a:r>
          </a:p>
          <a:p>
            <a:pPr lvl="1"/>
            <a:r>
              <a:rPr lang="cs-CZ" dirty="0"/>
              <a:t>Být dobrý v očích druhých</a:t>
            </a:r>
          </a:p>
          <a:p>
            <a:pPr lvl="1"/>
            <a:r>
              <a:rPr lang="cs-CZ" dirty="0"/>
              <a:t>Možný přechod k </a:t>
            </a:r>
            <a:r>
              <a:rPr lang="cs-CZ" dirty="0" err="1"/>
              <a:t>postkonvenční</a:t>
            </a:r>
            <a:r>
              <a:rPr lang="cs-CZ" dirty="0"/>
              <a:t> morálce</a:t>
            </a:r>
          </a:p>
          <a:p>
            <a:pPr lvl="1"/>
            <a:endParaRPr lang="cs-CZ" dirty="0"/>
          </a:p>
          <a:p>
            <a:r>
              <a:rPr lang="cs-CZ" dirty="0"/>
              <a:t>Tělesné změny, sexualita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585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5400" dirty="0"/>
              <a:t>Jak tedy práci s adolescenty</a:t>
            </a:r>
          </a:p>
          <a:p>
            <a:pPr marL="0" indent="0" algn="ctr">
              <a:buNone/>
            </a:pPr>
            <a:r>
              <a:rPr lang="cs-CZ" sz="5400" dirty="0"/>
              <a:t>zaručeně zkazit?</a:t>
            </a:r>
          </a:p>
        </p:txBody>
      </p:sp>
    </p:spTree>
    <p:extLst>
      <p:ext uri="{BB962C8B-B14F-4D97-AF65-F5344CB8AC3E}">
        <p14:creationId xmlns:p14="http://schemas.microsoft.com/office/powerpoint/2010/main" val="3598147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pracovat s adolescenty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fontScale="92500"/>
          </a:bodyPr>
          <a:lstStyle/>
          <a:p>
            <a:r>
              <a:rPr lang="cs-CZ" dirty="0"/>
              <a:t>Nehodnotit</a:t>
            </a:r>
          </a:p>
          <a:p>
            <a:r>
              <a:rPr lang="cs-CZ" dirty="0"/>
              <a:t>Mít na paměti emoční citlivost</a:t>
            </a:r>
          </a:p>
          <a:p>
            <a:r>
              <a:rPr lang="cs-CZ" dirty="0"/>
              <a:t>Prostor pro vyjádření vlastního názoru</a:t>
            </a:r>
          </a:p>
          <a:p>
            <a:r>
              <a:rPr lang="cs-CZ" dirty="0"/>
              <a:t>Respekt k různým názorům, individuální interpretaci</a:t>
            </a:r>
          </a:p>
          <a:p>
            <a:r>
              <a:rPr lang="cs-CZ" dirty="0"/>
              <a:t>Respekt k individualitě a dávání prostoru</a:t>
            </a:r>
          </a:p>
          <a:p>
            <a:r>
              <a:rPr lang="cs-CZ" dirty="0"/>
              <a:t>Nebrat si osobně odmítnutí</a:t>
            </a:r>
          </a:p>
          <a:p>
            <a:r>
              <a:rPr lang="cs-CZ" dirty="0"/>
              <a:t>Dospělí už nemusí být autoritou (rovnocenný přístup, „od vás se můžu dozvědět něco nového“)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5400" dirty="0"/>
              <a:t>Ukázky aktivit</a:t>
            </a:r>
          </a:p>
        </p:txBody>
      </p:sp>
    </p:spTree>
    <p:extLst>
      <p:ext uri="{BB962C8B-B14F-4D97-AF65-F5344CB8AC3E}">
        <p14:creationId xmlns:p14="http://schemas.microsoft.com/office/powerpoint/2010/main" val="30132122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Chci nebo měl bych?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Sebediskrepanční</a:t>
            </a:r>
            <a:r>
              <a:rPr lang="cs-CZ" dirty="0"/>
              <a:t> teorie (</a:t>
            </a:r>
            <a:r>
              <a:rPr lang="cs-CZ" dirty="0" err="1"/>
              <a:t>Higgins</a:t>
            </a:r>
            <a:r>
              <a:rPr lang="cs-CZ" dirty="0"/>
              <a:t>, 1987)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Ideální x požadované x aktuální já</a:t>
            </a:r>
          </a:p>
          <a:p>
            <a:endParaRPr lang="cs-CZ" dirty="0"/>
          </a:p>
          <a:p>
            <a:r>
              <a:rPr lang="cs-CZ" dirty="0"/>
              <a:t>Z vlastního pohledu a pohledu druhého </a:t>
            </a:r>
          </a:p>
          <a:p>
            <a:endParaRPr lang="cs-CZ" dirty="0"/>
          </a:p>
          <a:p>
            <a:r>
              <a:rPr lang="cs-CZ" dirty="0"/>
              <a:t>Hledání rovnováhy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Můj strom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445968"/>
          </a:xfrm>
        </p:spPr>
        <p:txBody>
          <a:bodyPr>
            <a:normAutofit/>
          </a:bodyPr>
          <a:lstStyle/>
          <a:p>
            <a:r>
              <a:rPr lang="cs-CZ" sz="2400" dirty="0"/>
              <a:t>Představte si, že by během Vaší střední školy vyrostl strom. Napište o něm. Nakreslete ho.</a:t>
            </a:r>
          </a:p>
          <a:p>
            <a:endParaRPr lang="cs-CZ" sz="2400" dirty="0"/>
          </a:p>
          <a:p>
            <a:r>
              <a:rPr lang="cs-CZ" sz="2400" b="1" dirty="0"/>
              <a:t>Jak vypadá?        Kde stojí?         Z čeho žije? </a:t>
            </a:r>
          </a:p>
          <a:p>
            <a:r>
              <a:rPr lang="cs-CZ" sz="2400" b="1" dirty="0"/>
              <a:t>Jak moc vyrostl?        Mají jeho části, větve nějaká jména? </a:t>
            </a:r>
          </a:p>
          <a:p>
            <a:r>
              <a:rPr lang="cs-CZ" sz="2400" b="1" dirty="0"/>
              <a:t>Čím si prošel?      Je to na něm znát?     O čem strom asi tak vypráví?</a:t>
            </a:r>
          </a:p>
          <a:p>
            <a:r>
              <a:rPr lang="cs-CZ" sz="2400" b="1" dirty="0"/>
              <a:t>Jsou kolem i jiné stromy?  </a:t>
            </a:r>
          </a:p>
          <a:p>
            <a:endParaRPr lang="cs-CZ" sz="2400" dirty="0"/>
          </a:p>
          <a:p>
            <a:r>
              <a:rPr lang="cs-CZ" sz="2400" dirty="0"/>
              <a:t>Začněte: „Strom rostl vedle mě. Rostl se mnou. …“</a:t>
            </a:r>
          </a:p>
          <a:p>
            <a:r>
              <a:rPr lang="cs-CZ" sz="2400" dirty="0"/>
              <a:t>Zakončete: „Na konci střední školy jsem si pod něj lehl</a:t>
            </a:r>
          </a:p>
          <a:p>
            <a:pPr marL="0" indent="0">
              <a:buNone/>
            </a:pPr>
            <a:r>
              <a:rPr lang="cs-CZ" sz="2400" dirty="0"/>
              <a:t>	a snil o…“</a:t>
            </a:r>
          </a:p>
          <a:p>
            <a:endParaRPr lang="cs-CZ" sz="1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Nedokončené věty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Dokončete věty:</a:t>
            </a:r>
          </a:p>
          <a:p>
            <a:endParaRPr lang="cs-CZ" dirty="0"/>
          </a:p>
          <a:p>
            <a:pPr lvl="1"/>
            <a:r>
              <a:rPr lang="cs-CZ" dirty="0"/>
              <a:t>V adolescenci se mění…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Patnáctiletou dívku nejvíce trápí, že...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Osmnáctiletého chlapce velmi tíží…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Adolescence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15 - 19 let </a:t>
            </a:r>
          </a:p>
          <a:p>
            <a:endParaRPr lang="cs-CZ" dirty="0"/>
          </a:p>
          <a:p>
            <a:r>
              <a:rPr lang="cs-CZ" dirty="0"/>
              <a:t>Dospívání závislé na kultuře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Dospívání je individuální u každého jedince</a:t>
            </a:r>
          </a:p>
          <a:p>
            <a:endParaRPr lang="cs-CZ" dirty="0"/>
          </a:p>
          <a:p>
            <a:r>
              <a:rPr lang="cs-CZ" dirty="0"/>
              <a:t>Škála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r">
              <a:buNone/>
            </a:pPr>
            <a:endParaRPr lang="cs-CZ" dirty="0"/>
          </a:p>
          <a:p>
            <a:pPr marL="0" indent="0" algn="r">
              <a:buNone/>
            </a:pPr>
            <a:endParaRPr lang="cs-CZ" dirty="0"/>
          </a:p>
          <a:p>
            <a:pPr marL="0" indent="0" algn="r">
              <a:buNone/>
            </a:pPr>
            <a:r>
              <a:rPr lang="cs-CZ" dirty="0"/>
              <a:t>Děkujeme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108222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 fontScale="92500" lnSpcReduction="20000"/>
          </a:bodyPr>
          <a:lstStyle/>
          <a:p>
            <a:r>
              <a:rPr lang="cs-CZ" dirty="0" err="1"/>
              <a:t>Erikson</a:t>
            </a:r>
            <a:r>
              <a:rPr lang="cs-CZ" dirty="0"/>
              <a:t>, E. H. (1994). </a:t>
            </a:r>
            <a:r>
              <a:rPr lang="cs-CZ" i="1" dirty="0"/>
              <a:t>Identity and a </a:t>
            </a:r>
            <a:r>
              <a:rPr lang="cs-CZ" i="1" dirty="0" err="1"/>
              <a:t>Life</a:t>
            </a:r>
            <a:r>
              <a:rPr lang="cs-CZ" i="1" dirty="0"/>
              <a:t> </a:t>
            </a:r>
            <a:r>
              <a:rPr lang="cs-CZ" i="1" dirty="0" err="1"/>
              <a:t>Cycle</a:t>
            </a:r>
            <a:r>
              <a:rPr lang="cs-CZ" i="1" dirty="0"/>
              <a:t>. </a:t>
            </a:r>
            <a:r>
              <a:rPr lang="cs-CZ" dirty="0"/>
              <a:t>New York: W. W. </a:t>
            </a:r>
            <a:r>
              <a:rPr lang="cs-CZ" dirty="0" err="1"/>
              <a:t>Norton</a:t>
            </a:r>
            <a:r>
              <a:rPr lang="cs-CZ" dirty="0"/>
              <a:t> &amp; </a:t>
            </a:r>
            <a:r>
              <a:rPr lang="cs-CZ" dirty="0" err="1"/>
              <a:t>Company</a:t>
            </a:r>
            <a:r>
              <a:rPr lang="cs-CZ" dirty="0"/>
              <a:t>.</a:t>
            </a:r>
          </a:p>
          <a:p>
            <a:r>
              <a:rPr lang="cs-CZ" dirty="0" err="1"/>
              <a:t>Erikson</a:t>
            </a:r>
            <a:r>
              <a:rPr lang="cs-CZ" dirty="0"/>
              <a:t>, E. H. (2015). </a:t>
            </a:r>
            <a:r>
              <a:rPr lang="cs-CZ" i="1" dirty="0"/>
              <a:t>Životní cyklus rozšířený a dokončený: Devět věků člověka. </a:t>
            </a:r>
            <a:r>
              <a:rPr lang="cs-CZ" dirty="0"/>
              <a:t>Praha: Portál.</a:t>
            </a:r>
          </a:p>
          <a:p>
            <a:r>
              <a:rPr lang="cs-CZ" dirty="0"/>
              <a:t>Macek, P. (2003). </a:t>
            </a:r>
            <a:r>
              <a:rPr lang="cs-CZ" i="1" dirty="0"/>
              <a:t>Adolescence. </a:t>
            </a:r>
            <a:r>
              <a:rPr lang="cs-CZ" dirty="0"/>
              <a:t>Praha: Portál.</a:t>
            </a:r>
            <a:endParaRPr lang="pl-PL" dirty="0"/>
          </a:p>
          <a:p>
            <a:r>
              <a:rPr lang="pl-PL" dirty="0"/>
              <a:t>Říčan, P. (2010). </a:t>
            </a:r>
            <a:r>
              <a:rPr lang="pl-PL" i="1" dirty="0"/>
              <a:t>Psychologie osobnosti</a:t>
            </a:r>
            <a:r>
              <a:rPr lang="pl-PL" dirty="0"/>
              <a:t>. Praha: Grada Publishing a. s.</a:t>
            </a:r>
          </a:p>
          <a:p>
            <a:r>
              <a:rPr lang="pl-PL" dirty="0"/>
              <a:t>Vágnerová, M. (2012). </a:t>
            </a:r>
            <a:r>
              <a:rPr lang="pl-PL" i="1" dirty="0"/>
              <a:t>Vývojová psychologie: dětství a dospívání. </a:t>
            </a:r>
            <a:r>
              <a:rPr lang="pl-PL" dirty="0"/>
              <a:t>Praha: Karolinum.</a:t>
            </a:r>
          </a:p>
          <a:p>
            <a:endParaRPr lang="pl-PL" dirty="0"/>
          </a:p>
          <a:p>
            <a:r>
              <a:rPr lang="pl-PL" dirty="0"/>
              <a:t>Film Boyhood: </a:t>
            </a:r>
            <a:r>
              <a:rPr lang="pl-PL" dirty="0">
                <a:hlinkClick r:id="rId2"/>
              </a:rPr>
              <a:t>http://www.csfd.cz/film/303829-chlapectvi/prehled/</a:t>
            </a:r>
            <a:endParaRPr lang="pl-PL" dirty="0"/>
          </a:p>
          <a:p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595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5400" dirty="0"/>
              <a:t>Jak vypadá dospívání?</a:t>
            </a:r>
          </a:p>
        </p:txBody>
      </p:sp>
    </p:spTree>
    <p:extLst>
      <p:ext uri="{BB962C8B-B14F-4D97-AF65-F5344CB8AC3E}">
        <p14:creationId xmlns:p14="http://schemas.microsoft.com/office/powerpoint/2010/main" val="2990659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Ústřední témata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Identita, vztahy, osamostatnění, sexualita, konflikt, tělesné změny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Most mezi dětstvím a dospělostí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Adolescence jako</a:t>
            </a:r>
          </a:p>
          <a:p>
            <a:pPr lvl="1"/>
            <a:r>
              <a:rPr lang="cs-CZ" dirty="0"/>
              <a:t>Bouře a vzdor</a:t>
            </a:r>
          </a:p>
          <a:p>
            <a:pPr lvl="1"/>
            <a:r>
              <a:rPr lang="cs-CZ" dirty="0"/>
              <a:t>Čas pro splnění vývojového úkolu</a:t>
            </a:r>
          </a:p>
          <a:p>
            <a:pPr lvl="1"/>
            <a:r>
              <a:rPr lang="cs-CZ" dirty="0"/>
              <a:t>Proces učení, poznávání, přijímání nových rolí</a:t>
            </a:r>
          </a:p>
          <a:p>
            <a:pPr lvl="1"/>
            <a:r>
              <a:rPr lang="cs-CZ" dirty="0"/>
              <a:t>Konceptualizace vlastního životního prostoru</a:t>
            </a:r>
          </a:p>
          <a:p>
            <a:pPr lvl="1"/>
            <a:r>
              <a:rPr lang="cs-CZ" dirty="0"/>
              <a:t>Vlastního vývoj</a:t>
            </a:r>
          </a:p>
        </p:txBody>
      </p:sp>
    </p:spTree>
    <p:extLst>
      <p:ext uri="{BB962C8B-B14F-4D97-AF65-F5344CB8AC3E}">
        <p14:creationId xmlns:p14="http://schemas.microsoft.com/office/powerpoint/2010/main" val="4218179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1632" y="377082"/>
            <a:ext cx="8610600" cy="882650"/>
          </a:xfrm>
        </p:spPr>
        <p:txBody>
          <a:bodyPr/>
          <a:lstStyle/>
          <a:p>
            <a:r>
              <a:rPr lang="cs-CZ" dirty="0"/>
              <a:t>1. Bouře a vzdor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91020" y="1376413"/>
            <a:ext cx="4290556" cy="639762"/>
          </a:xfrm>
        </p:spPr>
        <p:txBody>
          <a:bodyPr/>
          <a:lstStyle/>
          <a:p>
            <a:r>
              <a:rPr lang="cs-CZ" dirty="0"/>
              <a:t>Kdysi	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581576" y="1376413"/>
            <a:ext cx="4292241" cy="639762"/>
          </a:xfrm>
        </p:spPr>
        <p:txBody>
          <a:bodyPr/>
          <a:lstStyle/>
          <a:p>
            <a:r>
              <a:rPr lang="cs-CZ" dirty="0"/>
              <a:t>dnes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91020" y="2132856"/>
            <a:ext cx="4290556" cy="3941763"/>
          </a:xfrm>
        </p:spPr>
        <p:txBody>
          <a:bodyPr/>
          <a:lstStyle/>
          <a:p>
            <a:r>
              <a:rPr lang="cs-CZ" dirty="0" err="1"/>
              <a:t>Sturm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Drang</a:t>
            </a:r>
            <a:endParaRPr lang="cs-CZ" dirty="0"/>
          </a:p>
          <a:p>
            <a:pPr marL="400050" lvl="1" indent="0">
              <a:buNone/>
            </a:pPr>
            <a:r>
              <a:rPr lang="cs-CZ" dirty="0"/>
              <a:t>(1804 – G. S. </a:t>
            </a:r>
            <a:r>
              <a:rPr lang="cs-CZ" dirty="0" err="1"/>
              <a:t>Hall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Bouře a Vzdor </a:t>
            </a:r>
          </a:p>
          <a:p>
            <a:pPr lvl="1"/>
            <a:r>
              <a:rPr lang="cs-CZ" dirty="0"/>
              <a:t>Schiller, Goethe</a:t>
            </a:r>
          </a:p>
          <a:p>
            <a:pPr lvl="1"/>
            <a:r>
              <a:rPr lang="cs-CZ" dirty="0"/>
              <a:t>Idealismus, revolta za cenu nejvyššího utrpení</a:t>
            </a:r>
          </a:p>
          <a:p>
            <a:pPr lvl="1"/>
            <a:r>
              <a:rPr lang="cs-CZ" dirty="0"/>
              <a:t>Nevyhnutelný střet protikladných tendencí</a:t>
            </a:r>
          </a:p>
          <a:p>
            <a:pPr lvl="1"/>
            <a:r>
              <a:rPr lang="cs-CZ" dirty="0"/>
              <a:t>Adolescent se osvobozuje od vlivu rodičů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566932" y="2132855"/>
            <a:ext cx="4288536" cy="3941763"/>
          </a:xfrm>
        </p:spPr>
        <p:txBody>
          <a:bodyPr/>
          <a:lstStyle/>
          <a:p>
            <a:r>
              <a:rPr lang="cs-CZ" dirty="0"/>
              <a:t>Adolescenti mohou mít dobré vztahy s rodiči </a:t>
            </a:r>
          </a:p>
          <a:p>
            <a:r>
              <a:rPr lang="cs-CZ" dirty="0"/>
              <a:t>Průchod může být bez větších nárazů</a:t>
            </a:r>
          </a:p>
          <a:p>
            <a:r>
              <a:rPr lang="cs-CZ" dirty="0"/>
              <a:t>Upouští se od vzdoru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2. splnění vývojového úkolu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Erikson</a:t>
            </a:r>
            <a:r>
              <a:rPr lang="cs-CZ" dirty="0"/>
              <a:t> – </a:t>
            </a:r>
            <a:r>
              <a:rPr lang="cs-CZ" b="1" dirty="0"/>
              <a:t>identita vs. chaos </a:t>
            </a:r>
          </a:p>
          <a:p>
            <a:r>
              <a:rPr lang="cs-CZ" dirty="0" err="1"/>
              <a:t>Marcia</a:t>
            </a:r>
            <a:r>
              <a:rPr lang="cs-CZ" dirty="0"/>
              <a:t> – </a:t>
            </a:r>
            <a:r>
              <a:rPr lang="cs-CZ" b="1" dirty="0"/>
              <a:t>4 potenciální stavy identity</a:t>
            </a:r>
          </a:p>
          <a:p>
            <a:pPr lvl="1"/>
            <a:endParaRPr lang="cs-CZ" b="1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313" y="2852936"/>
            <a:ext cx="5061609" cy="382563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33754"/>
            <a:ext cx="8686800" cy="838200"/>
          </a:xfrm>
        </p:spPr>
        <p:txBody>
          <a:bodyPr/>
          <a:lstStyle/>
          <a:p>
            <a:r>
              <a:rPr lang="cs-CZ" dirty="0"/>
              <a:t>2.1 </a:t>
            </a:r>
            <a:r>
              <a:rPr lang="cs-CZ" dirty="0" err="1"/>
              <a:t>Marciova</a:t>
            </a:r>
            <a:r>
              <a:rPr lang="cs-CZ" dirty="0"/>
              <a:t> teorie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04746"/>
            <a:ext cx="8686800" cy="5187206"/>
          </a:xfrm>
        </p:spPr>
        <p:txBody>
          <a:bodyPr>
            <a:normAutofit fontScale="92500"/>
          </a:bodyPr>
          <a:lstStyle/>
          <a:p>
            <a:r>
              <a:rPr lang="cs-CZ" dirty="0"/>
              <a:t>Difúzní (rozptýlená) identita – ani krize, ani závazek, není potřeba </a:t>
            </a:r>
            <a:r>
              <a:rPr lang="cs-CZ" dirty="0" err="1"/>
              <a:t>sebedefinování</a:t>
            </a:r>
            <a:r>
              <a:rPr lang="cs-CZ" dirty="0"/>
              <a:t>, člověk je snadno ovlivnitelný</a:t>
            </a:r>
          </a:p>
          <a:p>
            <a:r>
              <a:rPr lang="cs-CZ" dirty="0"/>
              <a:t>Předčasně uzavřená identita - závazek, přebírá  identitu nekriticky od ostatních (např. rodiče, vrstevníci)</a:t>
            </a:r>
          </a:p>
          <a:p>
            <a:r>
              <a:rPr lang="cs-CZ" dirty="0"/>
              <a:t>Moratorium – krize identity – experimenty, úzkost, čas pro hledání a objevování</a:t>
            </a:r>
          </a:p>
          <a:p>
            <a:r>
              <a:rPr lang="cs-CZ" dirty="0"/>
              <a:t>Dosažení identity – </a:t>
            </a:r>
            <a:r>
              <a:rPr lang="cs-CZ" dirty="0" err="1"/>
              <a:t>sebeakceptace</a:t>
            </a:r>
            <a:r>
              <a:rPr lang="cs-CZ" dirty="0"/>
              <a:t>, sebereflexe, kontinuita mezi přítomným, minulým a budoucím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914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2.2 Osobní a sociální identita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Kdo jsem? Kam patřím? Kam směřuji? Odkud pocházím? Čeho jsem součástí?</a:t>
            </a:r>
          </a:p>
          <a:p>
            <a:r>
              <a:rPr lang="cs-CZ" dirty="0"/>
              <a:t>Adolescenti si často připadají jedineční a výjimeční</a:t>
            </a:r>
          </a:p>
          <a:p>
            <a:r>
              <a:rPr lang="cs-CZ" dirty="0"/>
              <a:t>Adolescent se může stávat součástí subkultur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418</TotalTime>
  <Words>744</Words>
  <Application>Microsoft Office PowerPoint</Application>
  <PresentationFormat>Předvádění na obrazovce (4:3)</PresentationFormat>
  <Paragraphs>146</Paragraphs>
  <Slides>21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Calibri</vt:lpstr>
      <vt:lpstr>Franklin Gothic Book</vt:lpstr>
      <vt:lpstr>Franklin Gothic Medium</vt:lpstr>
      <vt:lpstr>Wingdings 2</vt:lpstr>
      <vt:lpstr>Cesta</vt:lpstr>
      <vt:lpstr>BIBLIOTERAPIE  VE STŘEDOŠKOLSKÉM VĚKU</vt:lpstr>
      <vt:lpstr>Adolescence </vt:lpstr>
      <vt:lpstr>Prezentace aplikace PowerPoint</vt:lpstr>
      <vt:lpstr> Ústřední témata </vt:lpstr>
      <vt:lpstr>Přístupy</vt:lpstr>
      <vt:lpstr>1. Bouře a vzdor</vt:lpstr>
      <vt:lpstr>2. splnění vývojového úkolu</vt:lpstr>
      <vt:lpstr>2.1 Marciova teorie </vt:lpstr>
      <vt:lpstr>2.2 Osobní a sociální identita</vt:lpstr>
      <vt:lpstr>3. učení, poznávání, přijímání nových rolí</vt:lpstr>
      <vt:lpstr>4. Utváření vlastního životního prostoru </vt:lpstr>
      <vt:lpstr>5. Vlastní vývoj</vt:lpstr>
      <vt:lpstr>5. Vlastní vývoj</vt:lpstr>
      <vt:lpstr>Prezentace aplikace PowerPoint</vt:lpstr>
      <vt:lpstr>Jak pracovat s adolescenty </vt:lpstr>
      <vt:lpstr>Prezentace aplikace PowerPoint</vt:lpstr>
      <vt:lpstr>Chci nebo měl bych? </vt:lpstr>
      <vt:lpstr>Můj strom </vt:lpstr>
      <vt:lpstr>Nedokončené věty </vt:lpstr>
      <vt:lpstr>Prezentace aplikace PowerPoint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BIBLIOTERAPIE  VE STŘEDOŠKOLSKÉM VĚKU</dc:title>
  <dc:creator>Zuziiik</dc:creator>
  <cp:lastModifiedBy>Tamara Kunčarová</cp:lastModifiedBy>
  <cp:revision>120</cp:revision>
  <dcterms:created xsi:type="dcterms:W3CDTF">2016-06-19T13:36:19Z</dcterms:created>
  <dcterms:modified xsi:type="dcterms:W3CDTF">2016-10-13T12:12:47Z</dcterms:modified>
</cp:coreProperties>
</file>