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88" r:id="rId5"/>
    <p:sldId id="261" r:id="rId6"/>
    <p:sldId id="268" r:id="rId7"/>
    <p:sldId id="270" r:id="rId8"/>
    <p:sldId id="285" r:id="rId9"/>
    <p:sldId id="284" r:id="rId10"/>
    <p:sldId id="262" r:id="rId11"/>
    <p:sldId id="263" r:id="rId12"/>
    <p:sldId id="264" r:id="rId13"/>
    <p:sldId id="265" r:id="rId14"/>
    <p:sldId id="277" r:id="rId15"/>
    <p:sldId id="283" r:id="rId16"/>
    <p:sldId id="275" r:id="rId17"/>
    <p:sldId id="276" r:id="rId18"/>
    <p:sldId id="274" r:id="rId19"/>
    <p:sldId id="287" r:id="rId20"/>
    <p:sldId id="266" r:id="rId21"/>
    <p:sldId id="279" r:id="rId22"/>
    <p:sldId id="278" r:id="rId23"/>
    <p:sldId id="286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38197-57B1-45CB-BEB2-4B95823EF4AD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7B560-ED36-471B-91D6-6C97ABB856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047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Hlavní náplní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biblioterapie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dosažení změny u klienta (čtenář, uživatel, pacient - dále jen klient), což zahrnuje vlastní pohled na sebe sama a získání nových dovedností, které mu pomáhají lépe zdolávat životní problémy.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7B560-ED36-471B-91D6-6C97ABB85662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976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st-childrens-books.com/bibliotherapy.html" TargetMode="External"/><Relationship Id="rId2" Type="http://schemas.openxmlformats.org/officeDocument/2006/relationships/hyperlink" Target="http://ctenar.svkkl.cz/clanky/rocnik-2008/0708-2008/tema-biblioterapie-lecba-cetbou-43-196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ibliohelp.cz/expresivni-terapi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15816" y="533400"/>
            <a:ext cx="5832648" cy="2868168"/>
          </a:xfrm>
        </p:spPr>
        <p:txBody>
          <a:bodyPr/>
          <a:lstStyle/>
          <a:p>
            <a:r>
              <a:rPr lang="cs-CZ" sz="5400" dirty="0" err="1"/>
              <a:t>Biblioterapie</a:t>
            </a:r>
            <a:r>
              <a:rPr lang="cs-CZ" sz="5400" dirty="0"/>
              <a:t> </a:t>
            </a:r>
            <a:r>
              <a:rPr lang="cs-CZ" dirty="0"/>
              <a:t>jako psychoterapeutická metoda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Tereza </a:t>
            </a:r>
            <a:r>
              <a:rPr lang="cs-CZ" dirty="0" err="1"/>
              <a:t>Keřkovská</a:t>
            </a:r>
            <a:r>
              <a:rPr lang="cs-CZ" dirty="0"/>
              <a:t>, Tamara </a:t>
            </a:r>
            <a:r>
              <a:rPr lang="cs-CZ" dirty="0" err="1"/>
              <a:t>Kunčarová</a:t>
            </a:r>
            <a:r>
              <a:rPr lang="cs-CZ" dirty="0"/>
              <a:t>, Zuzana Wimmerová, podzim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1349896"/>
          </a:xfrm>
        </p:spPr>
        <p:txBody>
          <a:bodyPr/>
          <a:lstStyle/>
          <a:p>
            <a:r>
              <a:rPr lang="cs-CZ" dirty="0"/>
              <a:t>identifikace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5220072" y="2636912"/>
            <a:ext cx="3744416" cy="2566962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identifikace s </a:t>
            </a:r>
            <a:r>
              <a:rPr lang="cs-CZ" sz="2000" dirty="0" smtClean="0"/>
              <a:t>hrdinou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nejsem </a:t>
            </a:r>
            <a:r>
              <a:rPr lang="cs-CZ" sz="2000" dirty="0"/>
              <a:t>sám a </a:t>
            </a:r>
            <a:r>
              <a:rPr lang="cs-CZ" sz="2000" dirty="0" smtClean="0"/>
              <a:t>jediný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je </a:t>
            </a:r>
            <a:r>
              <a:rPr lang="cs-CZ" sz="2000" dirty="0"/>
              <a:t>snaží skrze něj sdělovat své pocity a </a:t>
            </a:r>
            <a:r>
              <a:rPr lang="cs-CZ" sz="2000" dirty="0" smtClean="0"/>
              <a:t>dojmy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může </a:t>
            </a:r>
            <a:r>
              <a:rPr lang="cs-CZ" sz="2000" dirty="0"/>
              <a:t>probíhat i nevědomě, zvědomění je další </a:t>
            </a:r>
            <a:r>
              <a:rPr lang="cs-CZ" sz="2000" dirty="0" smtClean="0"/>
              <a:t>krok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bezpečnější </a:t>
            </a:r>
            <a:r>
              <a:rPr lang="cs-CZ" sz="2000" dirty="0"/>
              <a:t>způsob vyjádření</a:t>
            </a:r>
          </a:p>
          <a:p>
            <a:pPr>
              <a:buFontTx/>
              <a:buChar char="-"/>
            </a:pPr>
            <a:endParaRPr lang="cs-CZ" sz="2000" dirty="0"/>
          </a:p>
        </p:txBody>
      </p:sp>
      <p:pic>
        <p:nvPicPr>
          <p:cNvPr id="5" name="Zástupný symbol pro obrázek 4" descr="identifikac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1370" r="21370"/>
          <a:stretch>
            <a:fillRect/>
          </a:stretch>
        </p:blipFill>
        <p:spPr/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Katarze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uvolnění </a:t>
            </a:r>
            <a:r>
              <a:rPr lang="cs-CZ" sz="2000" dirty="0"/>
              <a:t>nahromaděných </a:t>
            </a:r>
            <a:r>
              <a:rPr lang="cs-CZ" sz="2000" dirty="0" smtClean="0"/>
              <a:t>emocí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může </a:t>
            </a:r>
            <a:r>
              <a:rPr lang="cs-CZ" sz="2000" dirty="0"/>
              <a:t>to být projev zloby, vzteku, </a:t>
            </a:r>
            <a:r>
              <a:rPr lang="cs-CZ" sz="2000" dirty="0" smtClean="0"/>
              <a:t>smutku</a:t>
            </a:r>
            <a:r>
              <a:rPr lang="cs-CZ" sz="2000" dirty="0" smtClean="0"/>
              <a:t>,…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prožívání </a:t>
            </a:r>
            <a:r>
              <a:rPr lang="cs-CZ" sz="2000" dirty="0"/>
              <a:t>hrdiny se vědomě spojí s tím mým</a:t>
            </a:r>
          </a:p>
        </p:txBody>
      </p:sp>
      <p:pic>
        <p:nvPicPr>
          <p:cNvPr id="5" name="Zástupný symbol pro obrázek 4" descr="katarz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216072"/>
            <a:ext cx="4206240" cy="388268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náhled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náhled </a:t>
            </a:r>
            <a:r>
              <a:rPr lang="cs-CZ" sz="2000" dirty="0"/>
              <a:t>na poznání a mé </a:t>
            </a:r>
            <a:r>
              <a:rPr lang="cs-CZ" sz="2000" dirty="0" smtClean="0"/>
              <a:t>prožívání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porozumění procesu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lépe chápu </a:t>
            </a:r>
            <a:r>
              <a:rPr lang="cs-CZ" sz="2000" dirty="0"/>
              <a:t>sebe i </a:t>
            </a:r>
            <a:r>
              <a:rPr lang="cs-CZ" sz="2000" dirty="0" smtClean="0"/>
              <a:t>okolí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alternativní </a:t>
            </a:r>
            <a:r>
              <a:rPr lang="cs-CZ" sz="2000" dirty="0"/>
              <a:t>cesta a naděje </a:t>
            </a:r>
          </a:p>
          <a:p>
            <a:pPr>
              <a:buFontTx/>
              <a:buChar char="-"/>
            </a:pPr>
            <a:endParaRPr lang="cs-CZ" sz="2000" dirty="0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54" r="16654"/>
          <a:stretch>
            <a:fillRect/>
          </a:stretch>
        </p:blipFill>
        <p:spPr/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přijetí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nejefektivnější fáze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přijetí </a:t>
            </a:r>
            <a:r>
              <a:rPr lang="cs-CZ" sz="2000" dirty="0"/>
              <a:t>nového způsobu myšlení a </a:t>
            </a:r>
            <a:r>
              <a:rPr lang="cs-CZ" sz="2000" dirty="0" smtClean="0"/>
              <a:t>chování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nové </a:t>
            </a:r>
            <a:r>
              <a:rPr lang="cs-CZ" sz="2000" dirty="0"/>
              <a:t>poznatky, které se liší od těch, </a:t>
            </a:r>
            <a:r>
              <a:rPr lang="cs-CZ" sz="2000" dirty="0" smtClean="0"/>
              <a:t>které jsem znal/a předtím </a:t>
            </a:r>
            <a:endParaRPr lang="cs-CZ" sz="2000" dirty="0"/>
          </a:p>
        </p:txBody>
      </p:sp>
      <p:pic>
        <p:nvPicPr>
          <p:cNvPr id="11" name="Zástupný symbol pro obrázek 10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5" r="16715"/>
          <a:stretch>
            <a:fillRect/>
          </a:stretch>
        </p:blipFill>
        <p:spPr>
          <a:xfrm>
            <a:off x="683568" y="1029250"/>
            <a:ext cx="4206240" cy="420624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a funkce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Informační funkce </a:t>
            </a:r>
            <a:r>
              <a:rPr lang="cs-CZ" dirty="0"/>
              <a:t>– četba přináší informace, tím zvyšuje míru poznání a zároveň snižuje strach z neznámého. Tuto funkci má především naučná literatura. </a:t>
            </a:r>
          </a:p>
          <a:p>
            <a:pPr lvl="0"/>
            <a:endParaRPr lang="cs-CZ" dirty="0"/>
          </a:p>
          <a:p>
            <a:pPr lvl="0"/>
            <a:r>
              <a:rPr lang="cs-CZ" b="1" dirty="0"/>
              <a:t>Výchovná funkce </a:t>
            </a:r>
            <a:r>
              <a:rPr lang="cs-CZ" dirty="0"/>
              <a:t>– četba přináší postoje a názory, které mohou rozšířit vzdělání. </a:t>
            </a:r>
          </a:p>
          <a:p>
            <a:pPr lvl="0"/>
            <a:endParaRPr lang="cs-CZ" dirty="0"/>
          </a:p>
          <a:p>
            <a:pPr lvl="0"/>
            <a:r>
              <a:rPr lang="cs-CZ" b="1" dirty="0"/>
              <a:t>Funkce „zrcadla“ </a:t>
            </a:r>
            <a:r>
              <a:rPr lang="cs-CZ" dirty="0"/>
              <a:t>– čtenář srovnává autorovy názory se svými a na základě tohoto srovnání může dojít ke změně vlastního názoru.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a funkce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Identifikační funkce </a:t>
            </a:r>
            <a:r>
              <a:rPr lang="cs-CZ" dirty="0"/>
              <a:t>– čtenář si najde vzor nebo se ztotožní s některou postavou. </a:t>
            </a:r>
          </a:p>
          <a:p>
            <a:pPr lvl="0"/>
            <a:r>
              <a:rPr lang="cs-CZ" b="1" dirty="0"/>
              <a:t>Očistná funkce </a:t>
            </a:r>
            <a:r>
              <a:rPr lang="cs-CZ" dirty="0"/>
              <a:t>– při čtení knihy může dojít k psychické očistě (katarzi). Aby katarze proběhla, je nutné, aby dílo bylo schopno takovouto očistu vykonat a čtenář byl připraven katarzi při četbě prožít.</a:t>
            </a:r>
          </a:p>
          <a:p>
            <a:pPr lvl="0"/>
            <a:r>
              <a:rPr lang="cs-CZ" b="1" dirty="0"/>
              <a:t>Estetická funkce </a:t>
            </a:r>
            <a:r>
              <a:rPr lang="cs-CZ" dirty="0"/>
              <a:t>– kniha působí na čtenáře esteticky. </a:t>
            </a:r>
          </a:p>
          <a:p>
            <a:pPr lvl="0"/>
            <a:r>
              <a:rPr lang="cs-CZ" b="1" dirty="0"/>
              <a:t>Relaxační funkce </a:t>
            </a:r>
            <a:r>
              <a:rPr lang="cs-CZ" dirty="0"/>
              <a:t>– přináší relaxaci a uvolnění.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přináší?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Praktici nacházejí mnoho kladů </a:t>
            </a:r>
            <a:r>
              <a:rPr lang="cs-CZ" dirty="0" err="1" smtClean="0"/>
              <a:t>biblioterapie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oživení </a:t>
            </a:r>
            <a:r>
              <a:rPr lang="cs-CZ" dirty="0"/>
              <a:t>imunologického systému a tím zaktivizování </a:t>
            </a:r>
            <a:r>
              <a:rPr lang="cs-CZ" dirty="0" smtClean="0"/>
              <a:t>samoléčby</a:t>
            </a:r>
          </a:p>
          <a:p>
            <a:pPr lvl="1"/>
            <a:r>
              <a:rPr lang="cs-CZ" dirty="0" smtClean="0"/>
              <a:t>posílení </a:t>
            </a:r>
            <a:r>
              <a:rPr lang="cs-CZ" dirty="0"/>
              <a:t>radosti ze </a:t>
            </a:r>
            <a:r>
              <a:rPr lang="cs-CZ" dirty="0" smtClean="0"/>
              <a:t>života</a:t>
            </a:r>
          </a:p>
          <a:p>
            <a:pPr lvl="1"/>
            <a:r>
              <a:rPr lang="cs-CZ" dirty="0" smtClean="0"/>
              <a:t>vytvoření </a:t>
            </a:r>
            <a:r>
              <a:rPr lang="cs-CZ" dirty="0"/>
              <a:t>si odstupu od vlastních problémů </a:t>
            </a:r>
            <a:endParaRPr lang="cs-CZ" dirty="0" smtClean="0"/>
          </a:p>
          <a:p>
            <a:pPr lvl="1"/>
            <a:r>
              <a:rPr lang="cs-CZ" dirty="0" smtClean="0"/>
              <a:t>pomoc </a:t>
            </a:r>
            <a:r>
              <a:rPr lang="cs-CZ" dirty="0"/>
              <a:t>při zbavování se strachu a </a:t>
            </a:r>
            <a:r>
              <a:rPr lang="cs-CZ" dirty="0" smtClean="0"/>
              <a:t>úzkosti</a:t>
            </a:r>
          </a:p>
          <a:p>
            <a:pPr lvl="1"/>
            <a:r>
              <a:rPr lang="cs-CZ" dirty="0" smtClean="0"/>
              <a:t>zmobilizování </a:t>
            </a:r>
            <a:r>
              <a:rPr lang="cs-CZ" dirty="0"/>
              <a:t>aktivity a </a:t>
            </a:r>
            <a:r>
              <a:rPr lang="cs-CZ" dirty="0" smtClean="0"/>
              <a:t>odvahy</a:t>
            </a:r>
          </a:p>
          <a:p>
            <a:pPr lvl="1"/>
            <a:r>
              <a:rPr lang="cs-CZ" dirty="0" smtClean="0"/>
              <a:t>podpora </a:t>
            </a:r>
            <a:r>
              <a:rPr lang="cs-CZ" dirty="0"/>
              <a:t>vnitřní spokojenosti a </a:t>
            </a:r>
            <a:r>
              <a:rPr lang="cs-CZ" dirty="0" smtClean="0"/>
              <a:t>pohody</a:t>
            </a:r>
          </a:p>
          <a:p>
            <a:pPr lvl="1"/>
            <a:r>
              <a:rPr lang="cs-CZ" dirty="0" smtClean="0"/>
              <a:t>posílení </a:t>
            </a:r>
            <a:r>
              <a:rPr lang="cs-CZ" dirty="0"/>
              <a:t>víry ve vlastní sílu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Faktory ovlivňující působení četby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</a:t>
            </a:r>
            <a:r>
              <a:rPr lang="cs-CZ" dirty="0" smtClean="0"/>
              <a:t>sobnost </a:t>
            </a:r>
            <a:r>
              <a:rPr lang="cs-CZ" dirty="0"/>
              <a:t>čtenáře a jeho aktuální fyzický i psychický stav </a:t>
            </a:r>
          </a:p>
          <a:p>
            <a:endParaRPr lang="cs-CZ" dirty="0"/>
          </a:p>
          <a:p>
            <a:r>
              <a:rPr lang="cs-CZ" dirty="0"/>
              <a:t>věk, dosažené vzdělání a profese </a:t>
            </a:r>
          </a:p>
          <a:p>
            <a:endParaRPr lang="cs-CZ" dirty="0"/>
          </a:p>
          <a:p>
            <a:r>
              <a:rPr lang="cs-CZ" dirty="0"/>
              <a:t>čtenářovy životní zkušenosti, zážitky a vzpomínky, </a:t>
            </a:r>
            <a:r>
              <a:rPr lang="cs-CZ" dirty="0" smtClean="0"/>
              <a:t>sociální </a:t>
            </a:r>
            <a:r>
              <a:rPr lang="cs-CZ" dirty="0"/>
              <a:t>prostředí v němž se pohybuje a žije </a:t>
            </a:r>
          </a:p>
          <a:p>
            <a:endParaRPr lang="cs-CZ" dirty="0"/>
          </a:p>
          <a:p>
            <a:r>
              <a:rPr lang="cs-CZ" dirty="0"/>
              <a:t>m</a:t>
            </a:r>
            <a:r>
              <a:rPr lang="cs-CZ" dirty="0" smtClean="0"/>
              <a:t>otivace k četbě, čtenářské </a:t>
            </a:r>
            <a:r>
              <a:rPr lang="cs-CZ" dirty="0"/>
              <a:t>návyky, preference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Pohádky a archetypy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Moudra skrze příběhy</a:t>
            </a:r>
          </a:p>
          <a:p>
            <a:r>
              <a:rPr lang="cs-CZ" dirty="0"/>
              <a:t>Archetyp – pravzor</a:t>
            </a:r>
          </a:p>
          <a:p>
            <a:r>
              <a:rPr lang="cs-CZ" dirty="0"/>
              <a:t>C. G. Jung</a:t>
            </a:r>
          </a:p>
          <a:p>
            <a:pPr lvl="1"/>
            <a:r>
              <a:rPr lang="cs-CZ" dirty="0"/>
              <a:t>moudrý stařec</a:t>
            </a:r>
          </a:p>
          <a:p>
            <a:pPr lvl="1"/>
            <a:r>
              <a:rPr lang="cs-CZ" dirty="0"/>
              <a:t>stín</a:t>
            </a:r>
          </a:p>
          <a:p>
            <a:pPr lvl="1"/>
            <a:r>
              <a:rPr lang="cs-CZ" dirty="0"/>
              <a:t>persona</a:t>
            </a:r>
          </a:p>
          <a:p>
            <a:pPr lvl="1"/>
            <a:r>
              <a:rPr lang="cs-CZ" dirty="0"/>
              <a:t>anima</a:t>
            </a:r>
          </a:p>
          <a:p>
            <a:pPr lvl="1"/>
            <a:r>
              <a:rPr lang="cs-CZ" dirty="0" err="1"/>
              <a:t>animus</a:t>
            </a:r>
            <a:endParaRPr lang="cs-CZ" dirty="0"/>
          </a:p>
          <a:p>
            <a:pPr lvl="1"/>
            <a:r>
              <a:rPr lang="cs-CZ" dirty="0"/>
              <a:t>hrdina</a:t>
            </a:r>
          </a:p>
          <a:p>
            <a:pPr lvl="1"/>
            <a:r>
              <a:rPr lang="cs-CZ" dirty="0"/>
              <a:t>… a další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Pohádky a archetypy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488" lvl="1" indent="0">
              <a:buNone/>
            </a:pPr>
            <a:r>
              <a:rPr lang="cs-CZ" dirty="0"/>
              <a:t>moudrý stařec, stín, persona, anima, </a:t>
            </a:r>
            <a:r>
              <a:rPr lang="cs-CZ" dirty="0" err="1"/>
              <a:t>animus</a:t>
            </a:r>
            <a:r>
              <a:rPr lang="cs-CZ" dirty="0"/>
              <a:t>, hrdina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453" y="2233620"/>
            <a:ext cx="3107838" cy="233087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230410"/>
            <a:ext cx="3569930" cy="229124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498239"/>
            <a:ext cx="3577968" cy="2012607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00" y="4498240"/>
            <a:ext cx="3606823" cy="2012607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840" y="4498239"/>
            <a:ext cx="2023451" cy="201260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01" y="2242657"/>
            <a:ext cx="3171564" cy="226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895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</a:t>
            </a:r>
            <a:r>
              <a:rPr lang="cs-CZ" dirty="0" err="1"/>
              <a:t>biblioterapie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Využití literatury </a:t>
            </a:r>
          </a:p>
          <a:p>
            <a:pPr lvl="1"/>
            <a:r>
              <a:rPr lang="cs-CZ" dirty="0"/>
              <a:t>pro léčbu emocionálních a psychických problémů</a:t>
            </a:r>
          </a:p>
          <a:p>
            <a:pPr lvl="1"/>
            <a:r>
              <a:rPr lang="cs-CZ" dirty="0"/>
              <a:t>pro rozvoj osobnosti</a:t>
            </a:r>
          </a:p>
          <a:p>
            <a:pPr lvl="1"/>
            <a:r>
              <a:rPr lang="cs-CZ" dirty="0"/>
              <a:t>pro zlepšení způsobů, jak řešit problémy</a:t>
            </a:r>
          </a:p>
          <a:p>
            <a:endParaRPr lang="cs-CZ" dirty="0"/>
          </a:p>
          <a:p>
            <a:r>
              <a:rPr lang="cs-CZ" dirty="0"/>
              <a:t>Využití literatury pro ZMĚNU</a:t>
            </a:r>
          </a:p>
          <a:p>
            <a:r>
              <a:rPr lang="cs-CZ" dirty="0"/>
              <a:t>Expresivní terapie </a:t>
            </a:r>
            <a:r>
              <a:rPr lang="cs-CZ" dirty="0" smtClean="0"/>
              <a:t>– lze </a:t>
            </a:r>
            <a:r>
              <a:rPr lang="cs-CZ" dirty="0"/>
              <a:t>kombinovat s dalšími druhy (např. muzikoterapie, arteterapie, dramaterapie)</a:t>
            </a:r>
          </a:p>
          <a:p>
            <a:endParaRPr lang="cs-CZ" dirty="0"/>
          </a:p>
          <a:p>
            <a:r>
              <a:rPr lang="cs-CZ" dirty="0"/>
              <a:t>X čtenářství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Biblioterapie</a:t>
            </a:r>
            <a:r>
              <a:rPr lang="cs-CZ" dirty="0"/>
              <a:t> ve škole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Nesmí uškodit</a:t>
            </a:r>
          </a:p>
          <a:p>
            <a:endParaRPr lang="cs-CZ" dirty="0"/>
          </a:p>
          <a:p>
            <a:r>
              <a:rPr lang="cs-CZ" dirty="0"/>
              <a:t>Mít seznam autobiografických knih na různá témata</a:t>
            </a:r>
          </a:p>
          <a:p>
            <a:endParaRPr lang="cs-CZ" dirty="0"/>
          </a:p>
          <a:p>
            <a:r>
              <a:rPr lang="cs-CZ" dirty="0"/>
              <a:t>Vést diskuzi, komunikovat o knize a problému -&gt; být na to připraven</a:t>
            </a:r>
          </a:p>
          <a:p>
            <a:endParaRPr lang="cs-CZ" dirty="0"/>
          </a:p>
          <a:p>
            <a:r>
              <a:rPr lang="cs-CZ" dirty="0"/>
              <a:t>Není jen o tom dát přečíst knihu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Rozvíjející aktivity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Převyprávění příběhu</a:t>
            </a:r>
          </a:p>
          <a:p>
            <a:r>
              <a:rPr lang="cs-CZ" dirty="0"/>
              <a:t>Rozebrání knihy do hloubky (diskuse, co je správné a co dobré, morální hodnoty, silné a slabé stránky hlavního hrdiny apod.)</a:t>
            </a:r>
          </a:p>
          <a:p>
            <a:r>
              <a:rPr lang="cs-CZ" dirty="0"/>
              <a:t>Umělecké aktivity (kreslení událostí z příběhu, tvorba koláží z obrázků z časopisů a tím zobrazení událostí z knihy apod.)</a:t>
            </a:r>
          </a:p>
          <a:p>
            <a:r>
              <a:rPr lang="cs-CZ" dirty="0"/>
              <a:t>Kreativní psaní (návrhy jiných řešení příběhu, </a:t>
            </a:r>
            <a:r>
              <a:rPr lang="cs-CZ" dirty="0" smtClean="0"/>
              <a:t>budoucnost za 5 let, analýza </a:t>
            </a:r>
            <a:r>
              <a:rPr lang="cs-CZ" dirty="0"/>
              <a:t>rozhodnutí hlavní </a:t>
            </a:r>
            <a:r>
              <a:rPr lang="cs-CZ" dirty="0" smtClean="0"/>
              <a:t>postavy, dopis hlavnímu hrdinovi, srovnání mých společných a odlišných vlastností s postavou, </a:t>
            </a:r>
            <a:r>
              <a:rPr lang="cs-CZ" dirty="0"/>
              <a:t>apod.)</a:t>
            </a:r>
          </a:p>
          <a:p>
            <a:r>
              <a:rPr lang="cs-CZ" dirty="0"/>
              <a:t>Divadlo (hraní jednotlivých rolí, rekonstrukce příběhu pomocí loutek, apod.)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L. </a:t>
            </a:r>
            <a:r>
              <a:rPr lang="cs-CZ" dirty="0" err="1"/>
              <a:t>Davies</a:t>
            </a:r>
            <a:r>
              <a:rPr lang="cs-CZ" dirty="0"/>
              <a:t> uvádí: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/>
              <a:t>„ Příběhy mohou dítěti nabídnout reálné vyřešení konfliktní situace a pomáhají mu rozvíjet schopnosti při řešení problémů a porozumění sobě samému. Knihy, které podporují pozitivní náhled na sebe, jsou obzvlášť důležité v dospívání, kdy použití </a:t>
            </a:r>
            <a:r>
              <a:rPr lang="cs-CZ" i="1" dirty="0" err="1"/>
              <a:t>biblioterapie</a:t>
            </a:r>
            <a:r>
              <a:rPr lang="cs-CZ" i="1" dirty="0"/>
              <a:t> může být velmi prospěšné.“ </a:t>
            </a: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i="1" dirty="0"/>
              <a:t>„…díky </a:t>
            </a:r>
            <a:r>
              <a:rPr lang="cs-CZ" i="1" dirty="0" err="1"/>
              <a:t>biblioterapii</a:t>
            </a:r>
            <a:r>
              <a:rPr lang="cs-CZ" i="1" dirty="0"/>
              <a:t> děti identifikují svoje pocity, zjišťují, že jiné děti mají stejné problémy, stimulují svoje chování, rozvíjejí myšlení a sebeuvědomění, rozvíjejí schopnosti zvládat různé krizové situace, rozhodující se konstruktivně jednat.“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600" dirty="0" smtClean="0"/>
              <a:t>Gregory, K. E. &amp; </a:t>
            </a:r>
            <a:r>
              <a:rPr lang="cs-CZ" sz="1600" dirty="0" err="1" smtClean="0"/>
              <a:t>Vessey</a:t>
            </a:r>
            <a:r>
              <a:rPr lang="cs-CZ" sz="1600" dirty="0" smtClean="0"/>
              <a:t>, J. A. (</a:t>
            </a:r>
            <a:r>
              <a:rPr lang="en-US" sz="1600" dirty="0" smtClean="0"/>
              <a:t>2004</a:t>
            </a:r>
            <a:r>
              <a:rPr lang="cs-CZ" sz="1600" dirty="0" smtClean="0"/>
              <a:t>). </a:t>
            </a:r>
            <a:r>
              <a:rPr lang="en-US" sz="1600" dirty="0" err="1"/>
              <a:t>Bibliotherapy</a:t>
            </a:r>
            <a:r>
              <a:rPr lang="en-US" sz="1600" dirty="0"/>
              <a:t>: A Strategy to Help Students With </a:t>
            </a:r>
            <a:r>
              <a:rPr lang="en-US" sz="1600" dirty="0" smtClean="0"/>
              <a:t>Bullying</a:t>
            </a:r>
            <a:r>
              <a:rPr lang="cs-CZ" sz="1600" dirty="0" smtClean="0"/>
              <a:t>. </a:t>
            </a:r>
            <a:r>
              <a:rPr lang="cs-CZ" sz="1600" i="1" dirty="0" err="1" smtClean="0"/>
              <a:t>The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Journal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of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School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Nursing</a:t>
            </a:r>
            <a:r>
              <a:rPr lang="cs-CZ" sz="1600" i="1" dirty="0" smtClean="0"/>
              <a:t>, 20, </a:t>
            </a:r>
            <a:r>
              <a:rPr lang="cs-CZ" sz="1600" dirty="0" smtClean="0"/>
              <a:t>127-133.</a:t>
            </a:r>
            <a:endParaRPr lang="en-US" sz="1600" dirty="0"/>
          </a:p>
          <a:p>
            <a:r>
              <a:rPr lang="pl-PL" sz="1600" dirty="0" smtClean="0"/>
              <a:t>Kruszewski</a:t>
            </a:r>
            <a:r>
              <a:rPr lang="pl-PL" sz="1600" dirty="0"/>
              <a:t>, T. (2008). </a:t>
            </a:r>
            <a:r>
              <a:rPr lang="pl-PL" sz="1600" i="1" dirty="0"/>
              <a:t>Biblioterapie - léčba četbou. 60. </a:t>
            </a:r>
            <a:r>
              <a:rPr lang="pl-PL" sz="1600" dirty="0"/>
              <a:t>Staženo 23.6.206 z </a:t>
            </a:r>
            <a:r>
              <a:rPr lang="pl-PL" sz="1600" dirty="0">
                <a:hlinkClick r:id="rId2"/>
              </a:rPr>
              <a:t>http://ctenar.svkkl.cz/clanky/rocnik-2008/0708-2008/tema-biblioterapie-lecba-cetbou-43-196.htm</a:t>
            </a:r>
            <a:endParaRPr lang="pl-PL" sz="1600" dirty="0"/>
          </a:p>
          <a:p>
            <a:r>
              <a:rPr lang="nl-NL" sz="1600" dirty="0"/>
              <a:t>K</a:t>
            </a:r>
            <a:r>
              <a:rPr lang="cs-CZ" sz="1600" dirty="0" err="1"/>
              <a:t>řivohlavý</a:t>
            </a:r>
            <a:r>
              <a:rPr lang="nl-NL" sz="1600" dirty="0"/>
              <a:t>, J. (1987). Biblioterapie. </a:t>
            </a:r>
            <a:r>
              <a:rPr lang="nl-NL" sz="1600" i="1" dirty="0"/>
              <a:t>Československá psychologie</a:t>
            </a:r>
            <a:r>
              <a:rPr lang="nl-NL" sz="1600" dirty="0"/>
              <a:t>, </a:t>
            </a:r>
            <a:r>
              <a:rPr lang="nl-NL" sz="1600" i="1" dirty="0"/>
              <a:t>31</a:t>
            </a:r>
            <a:r>
              <a:rPr lang="nl-NL" sz="1600" dirty="0"/>
              <a:t>(5), 472-477</a:t>
            </a:r>
            <a:r>
              <a:rPr lang="nl-NL" sz="1600" dirty="0" smtClean="0"/>
              <a:t>.</a:t>
            </a:r>
            <a:endParaRPr lang="cs-CZ" sz="1600" dirty="0" smtClean="0"/>
          </a:p>
          <a:p>
            <a:r>
              <a:rPr lang="cs-CZ" sz="1600" dirty="0" err="1" smtClean="0"/>
              <a:t>Prater</a:t>
            </a:r>
            <a:r>
              <a:rPr lang="cs-CZ" sz="1600" dirty="0" smtClean="0"/>
              <a:t>, M. A., </a:t>
            </a:r>
            <a:r>
              <a:rPr lang="cs-CZ" sz="1600" dirty="0" err="1" smtClean="0"/>
              <a:t>Johnstun</a:t>
            </a:r>
            <a:r>
              <a:rPr lang="cs-CZ" sz="1600" dirty="0" smtClean="0"/>
              <a:t>, M. L., </a:t>
            </a:r>
            <a:r>
              <a:rPr lang="cs-CZ" sz="1600" dirty="0" err="1" smtClean="0"/>
              <a:t>Dyches</a:t>
            </a:r>
            <a:r>
              <a:rPr lang="cs-CZ" sz="1600" dirty="0" smtClean="0"/>
              <a:t>, T. T., </a:t>
            </a:r>
            <a:r>
              <a:rPr lang="cs-CZ" sz="1600" dirty="0"/>
              <a:t>&amp; </a:t>
            </a:r>
            <a:r>
              <a:rPr lang="en-US" sz="1600" dirty="0" err="1" smtClean="0"/>
              <a:t>Johnstun</a:t>
            </a:r>
            <a:r>
              <a:rPr lang="cs-CZ" sz="1600" dirty="0" smtClean="0"/>
              <a:t>, M. R.</a:t>
            </a:r>
            <a:r>
              <a:rPr lang="en-US" sz="1600" dirty="0" smtClean="0"/>
              <a:t> (2006)</a:t>
            </a:r>
            <a:r>
              <a:rPr lang="cs-CZ" sz="1600" dirty="0" smtClean="0"/>
              <a:t>.</a:t>
            </a:r>
            <a:r>
              <a:rPr lang="en-US" sz="1600" dirty="0" smtClean="0"/>
              <a:t> Using Children's Books as </a:t>
            </a:r>
            <a:r>
              <a:rPr lang="en-US" sz="1600" dirty="0" err="1" smtClean="0"/>
              <a:t>Bibliotherapy</a:t>
            </a:r>
            <a:r>
              <a:rPr lang="en-US" sz="1600" dirty="0" smtClean="0"/>
              <a:t> for At-Risk Students: A Guide for</a:t>
            </a:r>
            <a:r>
              <a:rPr lang="cs-CZ" sz="1600" dirty="0" smtClean="0"/>
              <a:t> </a:t>
            </a:r>
            <a:r>
              <a:rPr lang="en-US" sz="1600" dirty="0" smtClean="0"/>
              <a:t>Teachers</a:t>
            </a:r>
            <a:r>
              <a:rPr lang="cs-CZ" sz="1600" dirty="0"/>
              <a:t>.</a:t>
            </a:r>
            <a:r>
              <a:rPr lang="en-US" sz="1600" dirty="0" smtClean="0"/>
              <a:t> </a:t>
            </a:r>
            <a:r>
              <a:rPr lang="en-US" sz="1600" i="1" dirty="0"/>
              <a:t>Preventing School Failure: Alternative Education for Children and Youth, </a:t>
            </a:r>
            <a:r>
              <a:rPr lang="en-US" sz="1600" i="1" dirty="0" smtClean="0"/>
              <a:t>50</a:t>
            </a:r>
            <a:r>
              <a:rPr lang="cs-CZ" sz="1600" i="1" dirty="0" smtClean="0"/>
              <a:t> </a:t>
            </a:r>
            <a:r>
              <a:rPr lang="cs-CZ" sz="1600" dirty="0" smtClean="0"/>
              <a:t>(</a:t>
            </a:r>
            <a:r>
              <a:rPr lang="en-US" sz="1600" dirty="0" smtClean="0"/>
              <a:t>4</a:t>
            </a:r>
            <a:r>
              <a:rPr lang="cs-CZ" sz="1600" dirty="0" smtClean="0"/>
              <a:t>)</a:t>
            </a:r>
            <a:r>
              <a:rPr lang="en-US" sz="1600" dirty="0" smtClean="0"/>
              <a:t>, 5-10</a:t>
            </a:r>
            <a:r>
              <a:rPr lang="cs-CZ" sz="1600" dirty="0" smtClean="0"/>
              <a:t>.</a:t>
            </a:r>
          </a:p>
          <a:p>
            <a:r>
              <a:rPr lang="pl-PL" sz="1600" dirty="0" smtClean="0"/>
              <a:t>von </a:t>
            </a:r>
            <a:r>
              <a:rPr lang="pl-PL" sz="1600" dirty="0"/>
              <a:t>Franz, M.-L. (2008). </a:t>
            </a:r>
            <a:r>
              <a:rPr lang="pl-PL" sz="1600" i="1" dirty="0"/>
              <a:t>Psychologický výklad pohádek. </a:t>
            </a:r>
            <a:r>
              <a:rPr lang="pl-PL" sz="1600" dirty="0"/>
              <a:t>Praha: Portál</a:t>
            </a:r>
            <a:r>
              <a:rPr lang="pl-PL" sz="1600" dirty="0" smtClean="0"/>
              <a:t>.</a:t>
            </a:r>
          </a:p>
          <a:p>
            <a:r>
              <a:rPr lang="cs-CZ" sz="1600" dirty="0" err="1" smtClean="0"/>
              <a:t>Shechtman</a:t>
            </a:r>
            <a:r>
              <a:rPr lang="cs-CZ" sz="1600" dirty="0" smtClean="0"/>
              <a:t>, Z. (1999). </a:t>
            </a:r>
            <a:r>
              <a:rPr lang="cs-CZ" sz="1600" dirty="0" err="1" smtClean="0"/>
              <a:t>Bibliotherapy</a:t>
            </a:r>
            <a:r>
              <a:rPr lang="cs-CZ" sz="1600" dirty="0"/>
              <a:t>: </a:t>
            </a:r>
            <a:r>
              <a:rPr lang="cs-CZ" sz="1600" dirty="0" err="1"/>
              <a:t>An</a:t>
            </a:r>
            <a:r>
              <a:rPr lang="cs-CZ" sz="1600" dirty="0"/>
              <a:t> </a:t>
            </a:r>
            <a:r>
              <a:rPr lang="cs-CZ" sz="1600" dirty="0" err="1"/>
              <a:t>Indirect</a:t>
            </a:r>
            <a:r>
              <a:rPr lang="cs-CZ" sz="1600" dirty="0"/>
              <a:t> </a:t>
            </a:r>
            <a:r>
              <a:rPr lang="cs-CZ" sz="1600" dirty="0" err="1" smtClean="0"/>
              <a:t>Approach</a:t>
            </a:r>
            <a:r>
              <a:rPr lang="cs-CZ" sz="1600" dirty="0"/>
              <a:t> </a:t>
            </a:r>
            <a:r>
              <a:rPr lang="en-US" sz="1600" dirty="0" smtClean="0"/>
              <a:t>to </a:t>
            </a:r>
            <a:r>
              <a:rPr lang="en-US" sz="1600" dirty="0"/>
              <a:t>Treatment of Childhood </a:t>
            </a:r>
            <a:r>
              <a:rPr lang="en-US" sz="1600" dirty="0" smtClean="0"/>
              <a:t>Aggression</a:t>
            </a:r>
            <a:r>
              <a:rPr lang="cs-CZ" sz="1600" dirty="0" smtClean="0"/>
              <a:t>.</a:t>
            </a:r>
            <a:r>
              <a:rPr lang="en-US" sz="1600" i="1" dirty="0" smtClean="0"/>
              <a:t>Child </a:t>
            </a:r>
            <a:r>
              <a:rPr lang="en-US" sz="1600" i="1" dirty="0"/>
              <a:t>Psychiatry and Human Development, </a:t>
            </a:r>
            <a:r>
              <a:rPr lang="en-US" sz="1600" i="1" dirty="0" smtClean="0"/>
              <a:t>30</a:t>
            </a:r>
            <a:r>
              <a:rPr lang="en-US" sz="1600" dirty="0" smtClean="0"/>
              <a:t>(1)</a:t>
            </a:r>
            <a:r>
              <a:rPr lang="en-US" sz="1600" i="1" dirty="0" smtClean="0"/>
              <a:t>,</a:t>
            </a:r>
            <a:r>
              <a:rPr lang="cs-CZ" sz="1600" i="1" dirty="0" smtClean="0"/>
              <a:t> </a:t>
            </a:r>
            <a:r>
              <a:rPr lang="cs-CZ" sz="1600" dirty="0" smtClean="0"/>
              <a:t>39-53</a:t>
            </a:r>
            <a:r>
              <a:rPr lang="cs-CZ" sz="1600" i="1" dirty="0" smtClean="0"/>
              <a:t>.</a:t>
            </a:r>
            <a:endParaRPr lang="pl-PL" sz="1600" dirty="0"/>
          </a:p>
          <a:p>
            <a:r>
              <a:rPr lang="pl-PL" sz="1600" dirty="0"/>
              <a:t>Stein, M. &amp; Corbett, L. (2006). </a:t>
            </a:r>
            <a:r>
              <a:rPr lang="pl-PL" sz="1600" i="1" dirty="0"/>
              <a:t>Příběhy duše. </a:t>
            </a:r>
            <a:r>
              <a:rPr lang="pl-PL" sz="1600" dirty="0"/>
              <a:t>Brno: Emitos. (pozn.: 3 díly)</a:t>
            </a:r>
          </a:p>
          <a:p>
            <a:r>
              <a:rPr lang="cs-CZ" sz="1600" u="sng" dirty="0">
                <a:hlinkClick r:id="rId3"/>
              </a:rPr>
              <a:t>http://www.best-childrens-books.com/bibliotherapy.html</a:t>
            </a:r>
            <a:endParaRPr lang="cs-CZ" sz="1600" dirty="0"/>
          </a:p>
          <a:p>
            <a:r>
              <a:rPr lang="cs-CZ" sz="1600" u="sng" dirty="0">
                <a:hlinkClick r:id="rId4"/>
              </a:rPr>
              <a:t>http://www.bibliohelp.cz/expresivni-terapie</a:t>
            </a:r>
            <a:endParaRPr lang="cs-CZ" sz="1600" dirty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124114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se vzala?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Už v dávných dobách se věřilo v léčivou sílu příběhů, poezie a </a:t>
            </a:r>
            <a:r>
              <a:rPr lang="cs-CZ" dirty="0" smtClean="0"/>
              <a:t>knih</a:t>
            </a:r>
            <a:endParaRPr lang="cs-CZ" dirty="0"/>
          </a:p>
          <a:p>
            <a:r>
              <a:rPr lang="cs-CZ" dirty="0"/>
              <a:t>Knihy se předčítaly místo anestezie u </a:t>
            </a:r>
            <a:r>
              <a:rPr lang="cs-CZ" dirty="0" smtClean="0"/>
              <a:t>zákroků</a:t>
            </a:r>
            <a:endParaRPr lang="cs-CZ" dirty="0"/>
          </a:p>
          <a:p>
            <a:r>
              <a:rPr lang="cs-CZ" dirty="0"/>
              <a:t>Spolupráce psychiatrů, psychologů, pedagogů, </a:t>
            </a:r>
            <a:r>
              <a:rPr lang="cs-CZ" dirty="0" smtClean="0"/>
              <a:t>lékařů</a:t>
            </a:r>
          </a:p>
          <a:p>
            <a:r>
              <a:rPr lang="cs-CZ" dirty="0" smtClean="0"/>
              <a:t>Začátek 20. </a:t>
            </a:r>
            <a:r>
              <a:rPr lang="cs-CZ" dirty="0"/>
              <a:t>stol. </a:t>
            </a:r>
            <a:r>
              <a:rPr lang="cs-CZ" dirty="0" smtClean="0"/>
              <a:t>- </a:t>
            </a:r>
            <a:r>
              <a:rPr lang="cs-CZ" dirty="0"/>
              <a:t>rozvoj terapeutického charakteru knihoven v léčebnách, nemocnicích, </a:t>
            </a:r>
            <a:r>
              <a:rPr lang="cs-CZ" dirty="0" smtClean="0"/>
              <a:t>věznicích</a:t>
            </a:r>
          </a:p>
          <a:p>
            <a:r>
              <a:rPr lang="cs-CZ" dirty="0" smtClean="0"/>
              <a:t>Pojem </a:t>
            </a:r>
            <a:r>
              <a:rPr lang="cs-CZ" dirty="0" err="1" smtClean="0"/>
              <a:t>biblioterapie</a:t>
            </a:r>
            <a:r>
              <a:rPr lang="cs-CZ" dirty="0" smtClean="0"/>
              <a:t> </a:t>
            </a:r>
            <a:r>
              <a:rPr lang="cs-CZ" dirty="0"/>
              <a:t>z roku 1916 (</a:t>
            </a:r>
            <a:r>
              <a:rPr lang="cs-CZ" dirty="0" err="1"/>
              <a:t>Crothers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 smtClean="0"/>
              <a:t>KLINICKÁ</a:t>
            </a:r>
          </a:p>
          <a:p>
            <a:r>
              <a:rPr lang="cs-CZ" dirty="0" smtClean="0"/>
              <a:t>INSTITUCIONÁLNÍ</a:t>
            </a:r>
            <a:endParaRPr lang="cs-CZ" dirty="0"/>
          </a:p>
          <a:p>
            <a:r>
              <a:rPr lang="cs-CZ" dirty="0" smtClean="0"/>
              <a:t>VÝVOJOVÁ</a:t>
            </a:r>
            <a:endParaRPr lang="cs-CZ" dirty="0"/>
          </a:p>
          <a:p>
            <a:pPr lvl="2"/>
            <a:r>
              <a:rPr lang="cs-CZ" dirty="0" smtClean="0"/>
              <a:t>Obvykle pro lidi bez zdravotních problémů</a:t>
            </a:r>
          </a:p>
          <a:p>
            <a:pPr lvl="2"/>
            <a:r>
              <a:rPr lang="cs-CZ" dirty="0" smtClean="0"/>
              <a:t>Podpora </a:t>
            </a:r>
            <a:r>
              <a:rPr lang="cs-CZ" dirty="0"/>
              <a:t>psychického rozvoje, psychické vyrovnanosti</a:t>
            </a:r>
          </a:p>
          <a:p>
            <a:pPr lvl="2"/>
            <a:r>
              <a:rPr lang="cs-CZ" dirty="0"/>
              <a:t>Sebepoznání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972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 skrze…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Hagioterapie</a:t>
            </a:r>
            <a:r>
              <a:rPr lang="cs-CZ" dirty="0"/>
              <a:t> – skrze rozbor náboženských </a:t>
            </a:r>
            <a:r>
              <a:rPr lang="cs-CZ" dirty="0" smtClean="0"/>
              <a:t>textů, práce s hodnotami</a:t>
            </a:r>
            <a:endParaRPr lang="cs-CZ" dirty="0"/>
          </a:p>
          <a:p>
            <a:endParaRPr lang="cs-CZ" dirty="0"/>
          </a:p>
          <a:p>
            <a:r>
              <a:rPr lang="cs-CZ" b="1" dirty="0" err="1"/>
              <a:t>Fabuloterapie</a:t>
            </a:r>
            <a:r>
              <a:rPr lang="cs-CZ" dirty="0"/>
              <a:t>	- skrze dětskou literaturu se zaměřením na pohádky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Imagoterapie</a:t>
            </a:r>
            <a:r>
              <a:rPr lang="cs-CZ" dirty="0"/>
              <a:t> – </a:t>
            </a:r>
            <a:r>
              <a:rPr lang="cs-CZ" dirty="0" smtClean="0"/>
              <a:t>využívá ztotožnění čtenáře </a:t>
            </a:r>
            <a:r>
              <a:rPr lang="cs-CZ" dirty="0"/>
              <a:t>s </a:t>
            </a:r>
            <a:r>
              <a:rPr lang="cs-CZ" dirty="0" smtClean="0"/>
              <a:t>hrdinou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err="1" smtClean="0"/>
              <a:t>Poetoterapie</a:t>
            </a:r>
            <a:r>
              <a:rPr lang="cs-CZ" b="1" dirty="0" smtClean="0"/>
              <a:t> </a:t>
            </a:r>
            <a:r>
              <a:rPr lang="cs-CZ" dirty="0"/>
              <a:t>– skrze poezii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Příběh o </a:t>
            </a:r>
            <a:r>
              <a:rPr lang="cs-CZ" dirty="0" err="1"/>
              <a:t>abigail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Praktická ukázka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cs-CZ" sz="8000" dirty="0" err="1">
                <a:latin typeface="Calibri" pitchFamily="34" charset="0"/>
              </a:rPr>
              <a:t>Abigail</a:t>
            </a:r>
            <a:r>
              <a:rPr lang="cs-CZ" sz="8000" dirty="0">
                <a:latin typeface="Calibri" pitchFamily="34" charset="0"/>
              </a:rPr>
              <a:t> je krásná a milá dívka z dolního břehu, zamilovaná do svého přítele, </a:t>
            </a:r>
            <a:r>
              <a:rPr lang="cs-CZ" sz="8000" dirty="0" err="1">
                <a:latin typeface="Calibri" pitchFamily="34" charset="0"/>
              </a:rPr>
              <a:t>George</a:t>
            </a:r>
            <a:r>
              <a:rPr lang="cs-CZ" sz="8000" dirty="0">
                <a:latin typeface="Calibri" pitchFamily="34" charset="0"/>
              </a:rPr>
              <a:t>, který bydlí na horním břehu. Jednoho dne ji přijde psaní, ve kterém se doví, že je </a:t>
            </a:r>
            <a:r>
              <a:rPr lang="cs-CZ" sz="8000" dirty="0" err="1">
                <a:latin typeface="Calibri" pitchFamily="34" charset="0"/>
              </a:rPr>
              <a:t>George</a:t>
            </a:r>
            <a:r>
              <a:rPr lang="cs-CZ" sz="8000" dirty="0">
                <a:latin typeface="Calibri" pitchFamily="34" charset="0"/>
              </a:rPr>
              <a:t> nemocný. Ani chvíli neváhá a rozhodne se ho navštívit. Řeka, která je oba od sebe dělí je velmi nebezpečná, požádá tedy jejich společného přítele Hanse, aby ji pomohl a převezl ji svou lodí na druhý břeh. Hans však pomoci odmítne. Přemýšlí o jiné variantě a vzpomene si, že na jejich břehu žije námořník </a:t>
            </a:r>
            <a:r>
              <a:rPr lang="cs-CZ" sz="8000" dirty="0" err="1">
                <a:latin typeface="Calibri" pitchFamily="34" charset="0"/>
              </a:rPr>
              <a:t>Sindibád</a:t>
            </a:r>
            <a:r>
              <a:rPr lang="cs-CZ" sz="8000" dirty="0">
                <a:latin typeface="Calibri" pitchFamily="34" charset="0"/>
              </a:rPr>
              <a:t>, který také vlastní loď. Zajde za ním, vysvětlí mu svou situaci a poprosí ho o pomoc. </a:t>
            </a:r>
            <a:r>
              <a:rPr lang="cs-CZ" sz="8000" dirty="0" err="1">
                <a:latin typeface="Calibri" pitchFamily="34" charset="0"/>
              </a:rPr>
              <a:t>Sindibád</a:t>
            </a:r>
            <a:r>
              <a:rPr lang="cs-CZ" sz="8000" dirty="0">
                <a:latin typeface="Calibri" pitchFamily="34" charset="0"/>
              </a:rPr>
              <a:t> zprvu neposlouchá, potom chvíli přemýšlí a nakonec souhlasí, ale pouze pod podmínkou, že se s ním </a:t>
            </a:r>
            <a:r>
              <a:rPr lang="cs-CZ" sz="8000" dirty="0" err="1">
                <a:latin typeface="Calibri" pitchFamily="34" charset="0"/>
              </a:rPr>
              <a:t>Abigail</a:t>
            </a:r>
            <a:r>
              <a:rPr lang="cs-CZ" sz="8000" dirty="0">
                <a:latin typeface="Calibri" pitchFamily="34" charset="0"/>
              </a:rPr>
              <a:t> bude milovat. </a:t>
            </a:r>
            <a:r>
              <a:rPr lang="cs-CZ" sz="8000" dirty="0" err="1">
                <a:latin typeface="Calibri" pitchFamily="34" charset="0"/>
              </a:rPr>
              <a:t>Abigail</a:t>
            </a:r>
            <a:r>
              <a:rPr lang="cs-CZ" sz="8000" dirty="0">
                <a:latin typeface="Calibri" pitchFamily="34" charset="0"/>
              </a:rPr>
              <a:t> souhlasí.</a:t>
            </a:r>
          </a:p>
          <a:p>
            <a:pPr marL="0" indent="0" algn="just">
              <a:buNone/>
            </a:pPr>
            <a:r>
              <a:rPr lang="cs-CZ" sz="8000" dirty="0">
                <a:latin typeface="Calibri" pitchFamily="34" charset="0"/>
              </a:rPr>
              <a:t>Hned, jak Sindibád převeze </a:t>
            </a:r>
            <a:r>
              <a:rPr lang="cs-CZ" sz="8000" dirty="0" err="1">
                <a:latin typeface="Calibri" pitchFamily="34" charset="0"/>
              </a:rPr>
              <a:t>Abigail</a:t>
            </a:r>
            <a:r>
              <a:rPr lang="cs-CZ" sz="8000" dirty="0">
                <a:latin typeface="Calibri" pitchFamily="34" charset="0"/>
              </a:rPr>
              <a:t> na druhý břeh, běží za Georgem. Ten je šťastný, že ho jeho milá navštívila. Ale </a:t>
            </a:r>
            <a:r>
              <a:rPr lang="cs-CZ" sz="8000" dirty="0" err="1">
                <a:latin typeface="Calibri" pitchFamily="34" charset="0"/>
              </a:rPr>
              <a:t>Abigail</a:t>
            </a:r>
            <a:r>
              <a:rPr lang="cs-CZ" sz="8000" dirty="0">
                <a:latin typeface="Calibri" pitchFamily="34" charset="0"/>
              </a:rPr>
              <a:t> je smutná. </a:t>
            </a:r>
            <a:r>
              <a:rPr lang="cs-CZ" sz="8000" dirty="0" err="1">
                <a:latin typeface="Calibri" pitchFamily="34" charset="0"/>
              </a:rPr>
              <a:t>George</a:t>
            </a:r>
            <a:r>
              <a:rPr lang="cs-CZ" sz="8000" dirty="0">
                <a:latin typeface="Calibri" pitchFamily="34" charset="0"/>
              </a:rPr>
              <a:t> se zeptá, co ji trápí a ona mu celý svůj příběh o Hansovi a </a:t>
            </a:r>
            <a:r>
              <a:rPr lang="cs-CZ" sz="8000" dirty="0" err="1">
                <a:latin typeface="Calibri" pitchFamily="34" charset="0"/>
              </a:rPr>
              <a:t>Sindibádovi</a:t>
            </a:r>
            <a:r>
              <a:rPr lang="cs-CZ" sz="8000" dirty="0">
                <a:latin typeface="Calibri" pitchFamily="34" charset="0"/>
              </a:rPr>
              <a:t> poví. George se rozčílí a </a:t>
            </a:r>
            <a:r>
              <a:rPr lang="cs-CZ" sz="8000" dirty="0" err="1">
                <a:latin typeface="Calibri" pitchFamily="34" charset="0"/>
              </a:rPr>
              <a:t>Abigail</a:t>
            </a:r>
            <a:r>
              <a:rPr lang="cs-CZ" sz="8000" dirty="0">
                <a:latin typeface="Calibri" pitchFamily="34" charset="0"/>
              </a:rPr>
              <a:t> vyhodí s tím, že ji už nikdy nechce vidět.</a:t>
            </a:r>
          </a:p>
          <a:p>
            <a:pPr marL="0" indent="0" algn="just">
              <a:buNone/>
            </a:pPr>
            <a:r>
              <a:rPr lang="cs-CZ" sz="8000" dirty="0">
                <a:latin typeface="Calibri" pitchFamily="34" charset="0"/>
              </a:rPr>
              <a:t>Uplakaná </a:t>
            </a:r>
            <a:r>
              <a:rPr lang="cs-CZ" sz="8000" dirty="0" err="1">
                <a:latin typeface="Calibri" pitchFamily="34" charset="0"/>
              </a:rPr>
              <a:t>Abigail</a:t>
            </a:r>
            <a:r>
              <a:rPr lang="cs-CZ" sz="8000" dirty="0">
                <a:latin typeface="Calibri" pitchFamily="34" charset="0"/>
              </a:rPr>
              <a:t> bloudí kolem řeky, když potká ošklivého Hrbáče. Ten se ji snaží utěšit a zjistit proč je tak nešťastná. Když vyslechne celý příběh o Hansovi a </a:t>
            </a:r>
            <a:r>
              <a:rPr lang="cs-CZ" sz="8000" dirty="0" err="1">
                <a:latin typeface="Calibri" pitchFamily="34" charset="0"/>
              </a:rPr>
              <a:t>Sindibádovi</a:t>
            </a:r>
            <a:r>
              <a:rPr lang="cs-CZ" sz="8000" dirty="0">
                <a:latin typeface="Calibri" pitchFamily="34" charset="0"/>
              </a:rPr>
              <a:t> a o tom, jak reagoval </a:t>
            </a:r>
            <a:r>
              <a:rPr lang="cs-CZ" sz="8000" dirty="0" err="1">
                <a:latin typeface="Calibri" pitchFamily="34" charset="0"/>
              </a:rPr>
              <a:t>George</a:t>
            </a:r>
            <a:r>
              <a:rPr lang="cs-CZ" sz="8000" dirty="0">
                <a:latin typeface="Calibri" pitchFamily="34" charset="0"/>
              </a:rPr>
              <a:t>, když mu </a:t>
            </a:r>
            <a:r>
              <a:rPr lang="cs-CZ" sz="8000" dirty="0" err="1">
                <a:latin typeface="Calibri" pitchFamily="34" charset="0"/>
              </a:rPr>
              <a:t>Abigail</a:t>
            </a:r>
            <a:r>
              <a:rPr lang="cs-CZ" sz="8000" dirty="0">
                <a:latin typeface="Calibri" pitchFamily="34" charset="0"/>
              </a:rPr>
              <a:t> řekla pravdu, rozhodne za </a:t>
            </a:r>
            <a:r>
              <a:rPr lang="cs-CZ" sz="8000" dirty="0" err="1">
                <a:latin typeface="Calibri" pitchFamily="34" charset="0"/>
              </a:rPr>
              <a:t>Georgem</a:t>
            </a:r>
            <a:r>
              <a:rPr lang="cs-CZ" sz="8000" dirty="0">
                <a:latin typeface="Calibri" pitchFamily="34" charset="0"/>
              </a:rPr>
              <a:t> jít. Hrbáč mu v rozčílení udělí pár výchovných políčků. </a:t>
            </a:r>
            <a:r>
              <a:rPr lang="cs-CZ" sz="8000" dirty="0" err="1">
                <a:latin typeface="Calibri" pitchFamily="34" charset="0"/>
              </a:rPr>
              <a:t>Abigail</a:t>
            </a:r>
            <a:r>
              <a:rPr lang="cs-CZ" sz="8000" dirty="0">
                <a:latin typeface="Calibri" pitchFamily="34" charset="0"/>
              </a:rPr>
              <a:t> to pozorovala a usmívala se.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Příběh o </a:t>
            </a:r>
            <a:r>
              <a:rPr lang="cs-CZ" dirty="0" err="1"/>
              <a:t>abigail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Sestavte pořadí postav dle toho, jak Vám připadají sympatické, jejich chování morální nebo se kterým souzníte. </a:t>
            </a:r>
          </a:p>
          <a:p>
            <a:endParaRPr lang="cs-CZ" dirty="0"/>
          </a:p>
          <a:p>
            <a:r>
              <a:rPr lang="cs-CZ" dirty="0"/>
              <a:t>Pište od nejvíce sympatického po nejméně.</a:t>
            </a:r>
          </a:p>
        </p:txBody>
      </p:sp>
    </p:spTree>
    <p:extLst>
      <p:ext uri="{BB962C8B-B14F-4D97-AF65-F5344CB8AC3E}">
        <p14:creationId xmlns:p14="http://schemas.microsoft.com/office/powerpoint/2010/main" val="2202938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Psychoterapeutické pojetí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Léčivým se stává </a:t>
            </a:r>
            <a:r>
              <a:rPr lang="cs-CZ" sz="3600" u="sng" dirty="0"/>
              <a:t>identifikace</a:t>
            </a:r>
            <a:r>
              <a:rPr lang="cs-CZ" sz="3600" dirty="0"/>
              <a:t> se čtenou situací a možnost vyjádřit emoce, postoje </a:t>
            </a:r>
            <a:r>
              <a:rPr lang="cs-CZ" sz="3600" u="sng" dirty="0"/>
              <a:t>(katarze), </a:t>
            </a:r>
            <a:r>
              <a:rPr lang="cs-CZ" sz="3600" dirty="0"/>
              <a:t>či </a:t>
            </a:r>
            <a:r>
              <a:rPr lang="cs-CZ" sz="3600" u="sng" dirty="0"/>
              <a:t>nahlédnout</a:t>
            </a:r>
            <a:r>
              <a:rPr lang="cs-CZ" sz="3600" dirty="0"/>
              <a:t> své způsoby chování nebo řešení problémů a </a:t>
            </a:r>
            <a:r>
              <a:rPr lang="cs-CZ" sz="3600" u="sng" dirty="0"/>
              <a:t>přijmout </a:t>
            </a:r>
            <a:r>
              <a:rPr lang="cs-CZ" sz="3600" dirty="0"/>
              <a:t>se i se vším tím prožitým. </a:t>
            </a:r>
          </a:p>
        </p:txBody>
      </p:sp>
    </p:spTree>
    <p:extLst>
      <p:ext uri="{BB962C8B-B14F-4D97-AF65-F5344CB8AC3E}">
        <p14:creationId xmlns:p14="http://schemas.microsoft.com/office/powerpoint/2010/main" val="20715927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733</TotalTime>
  <Words>1087</Words>
  <Application>Microsoft Office PowerPoint</Application>
  <PresentationFormat>Předvádění na obrazovce (4:3)</PresentationFormat>
  <Paragraphs>136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Trebuchet MS</vt:lpstr>
      <vt:lpstr>Wingdings</vt:lpstr>
      <vt:lpstr>Wingdings 2</vt:lpstr>
      <vt:lpstr>Bohatý</vt:lpstr>
      <vt:lpstr>Biblioterapie jako psychoterapeutická metoda</vt:lpstr>
      <vt:lpstr>Definice biblioterapie </vt:lpstr>
      <vt:lpstr>Kde se vzala?</vt:lpstr>
      <vt:lpstr>Dělení</vt:lpstr>
      <vt:lpstr>Léčba skrze…</vt:lpstr>
      <vt:lpstr>Příběh o abigail</vt:lpstr>
      <vt:lpstr>Prezentace aplikace PowerPoint</vt:lpstr>
      <vt:lpstr>Příběh o abigail</vt:lpstr>
      <vt:lpstr>Psychoterapeutické pojetí </vt:lpstr>
      <vt:lpstr>identifikace</vt:lpstr>
      <vt:lpstr>Katarze </vt:lpstr>
      <vt:lpstr>náhled</vt:lpstr>
      <vt:lpstr>přijetí</vt:lpstr>
      <vt:lpstr>Účinky a funkce </vt:lpstr>
      <vt:lpstr>Účinky a funkce </vt:lpstr>
      <vt:lpstr>Co přináší? </vt:lpstr>
      <vt:lpstr> Faktory ovlivňující působení četby </vt:lpstr>
      <vt:lpstr>Pohádky a archetypy</vt:lpstr>
      <vt:lpstr>Pohádky a archetypy</vt:lpstr>
      <vt:lpstr>Biblioterapie ve škole</vt:lpstr>
      <vt:lpstr>Rozvíjející aktivity </vt:lpstr>
      <vt:lpstr>L. Davies uvádí: 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Zuziiik</dc:creator>
  <cp:lastModifiedBy>Tereza Keřkovská</cp:lastModifiedBy>
  <cp:revision>75</cp:revision>
  <dcterms:created xsi:type="dcterms:W3CDTF">2016-06-16T08:34:12Z</dcterms:created>
  <dcterms:modified xsi:type="dcterms:W3CDTF">2016-10-20T13:28:48Z</dcterms:modified>
</cp:coreProperties>
</file>