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818" autoAdjust="0"/>
  </p:normalViewPr>
  <p:slideViewPr>
    <p:cSldViewPr snapToGrid="0" snapToObjects="1">
      <p:cViewPr varScale="1">
        <p:scale>
          <a:sx n="77" d="100"/>
          <a:sy n="77" d="100"/>
        </p:scale>
        <p:origin x="-14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4A6AF-3A38-AA4F-9926-A2312C0456A1}" type="datetimeFigureOut">
              <a:rPr lang="en-US" smtClean="0"/>
              <a:t>01.07.16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383DB-1E42-6541-ABE0-9B1FA752B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53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383DB-1E42-6541-ABE0-9B1FA752BDF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94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D8DEE8-7A87-4E01-8ADE-4C49CDD43F74}" type="datetime1">
              <a:rPr lang="en-US" smtClean="0"/>
              <a:pPr/>
              <a:t>01.07.16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9461-E3EB-40CD-B93F-E5CBBBD8E0BA}" type="datetimeFigureOut">
              <a:rPr lang="en-US" smtClean="0"/>
              <a:pPr/>
              <a:t>01.07.16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7543-9AAE-4E9F-B28C-4FCCFD07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FA3-38AD-400D-A4D2-18E8EF129E5F}" type="datetime1">
              <a:rPr lang="en-US" smtClean="0"/>
              <a:pPr/>
              <a:t>01.07.16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01.07.16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802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A8BBF0-342D-409A-9C0A-B1B451E92883}" type="datetime1">
              <a:rPr lang="en-US" smtClean="0"/>
              <a:pPr/>
              <a:t>01.07.16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190-4BDC-4D39-B5BB-A14B3E8B1B3D}" type="datetime1">
              <a:rPr lang="en-US" smtClean="0"/>
              <a:pPr/>
              <a:t>01.07.16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9"/>
            <a:ext cx="4040188" cy="639763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722439"/>
            <a:ext cx="4041775" cy="639763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438400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52F2-9B11-4FC0-9217-7D20B3AC9849}" type="datetime1">
              <a:rPr lang="en-US" smtClean="0"/>
              <a:pPr/>
              <a:t>01.07.16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3737-8506-438E-ABC0-0BE7E06DCCA6}" type="datetime1">
              <a:rPr lang="en-US" smtClean="0"/>
              <a:pPr/>
              <a:t>01.07.16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58AA-1C84-40C9-BFEE-631CCB17636C}" type="datetime1">
              <a:rPr lang="en-US" smtClean="0"/>
              <a:pPr/>
              <a:t>01.07.16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2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42C1-4E96-413B-B72E-6C4B39D85C9D}" type="datetime1">
              <a:rPr lang="en-US" smtClean="0"/>
              <a:pPr/>
              <a:t>01.07.16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2AA2-D442-471A-9D69-80392E1E581D}" type="datetime1">
              <a:rPr lang="en-US" smtClean="0"/>
              <a:pPr/>
              <a:t>01.07.16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3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2" y="152402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2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49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C43563C-D9B3-4432-B336-144C997D6215}" type="datetime1">
              <a:rPr lang="en-US" smtClean="0"/>
              <a:pPr/>
              <a:t>01.07.16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49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ndfonline.com/doi/abs/10.1080/08893675.2013.764052" TargetMode="External"/><Relationship Id="rId4" Type="http://schemas.openxmlformats.org/officeDocument/2006/relationships/hyperlink" Target="http://www.tandfonline.com/doi/abs/10.3200/PSFL.50.4.5-10" TargetMode="External"/><Relationship Id="rId5" Type="http://schemas.openxmlformats.org/officeDocument/2006/relationships/hyperlink" Target="http://www.tandfonline.com/doi/abs/10.1080/00228958.2010.10516558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sc.sagepub.com/cgi/doi/10.1177/1053451202038002020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třífázová</a:t>
            </a:r>
            <a:r>
              <a:rPr lang="en-US" dirty="0" smtClean="0"/>
              <a:t> </a:t>
            </a:r>
            <a:r>
              <a:rPr lang="en-US" dirty="0" err="1" smtClean="0"/>
              <a:t>metodika</a:t>
            </a:r>
            <a:r>
              <a:rPr lang="en-US" dirty="0" smtClean="0"/>
              <a:t> </a:t>
            </a:r>
            <a:r>
              <a:rPr lang="cs-CZ" dirty="0" err="1"/>
              <a:t>biblioterapeutické</a:t>
            </a:r>
            <a:r>
              <a:rPr lang="cs-CZ" dirty="0"/>
              <a:t> práce s četbou na SŠ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60759" y="6147285"/>
            <a:ext cx="1921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Mgr. Marie </a:t>
            </a:r>
            <a:r>
              <a:rPr lang="en-US" dirty="0" err="1" smtClean="0"/>
              <a:t>Mokrá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200" y="6189578"/>
            <a:ext cx="3369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Biblioterapie v </a:t>
            </a:r>
            <a:r>
              <a:rPr lang="en-US" dirty="0" err="1" smtClean="0"/>
              <a:t>pedagogické</a:t>
            </a:r>
            <a:r>
              <a:rPr lang="en-US" dirty="0" smtClean="0"/>
              <a:t> </a:t>
            </a:r>
            <a:r>
              <a:rPr lang="en-US" dirty="0" err="1" smtClean="0"/>
              <a:t>praxi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407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2" y="1719072"/>
            <a:ext cx="8407893" cy="5291512"/>
          </a:xfrm>
        </p:spPr>
        <p:txBody>
          <a:bodyPr>
            <a:normAutofit fontScale="55000" lnSpcReduction="20000"/>
          </a:bodyPr>
          <a:lstStyle/>
          <a:p>
            <a:r>
              <a:rPr lang="cs-CZ" sz="2200" dirty="0"/>
              <a:t>DOLL, </a:t>
            </a:r>
            <a:r>
              <a:rPr lang="cs-CZ" sz="2200" dirty="0" err="1"/>
              <a:t>Beth</a:t>
            </a:r>
            <a:r>
              <a:rPr lang="cs-CZ" sz="2200" dirty="0"/>
              <a:t> a Carol Ann DOLL. </a:t>
            </a:r>
            <a:r>
              <a:rPr lang="cs-CZ" sz="2200" i="1" dirty="0"/>
              <a:t>Bibliotherapy </a:t>
            </a:r>
            <a:r>
              <a:rPr lang="cs-CZ" sz="2200" i="1" dirty="0" err="1"/>
              <a:t>with</a:t>
            </a:r>
            <a:r>
              <a:rPr lang="cs-CZ" sz="2200" i="1" dirty="0"/>
              <a:t> </a:t>
            </a:r>
            <a:r>
              <a:rPr lang="cs-CZ" sz="2200" i="1" dirty="0" err="1"/>
              <a:t>young</a:t>
            </a:r>
            <a:r>
              <a:rPr lang="cs-CZ" sz="2200" i="1" dirty="0"/>
              <a:t> </a:t>
            </a:r>
            <a:r>
              <a:rPr lang="cs-CZ" sz="2200" i="1" dirty="0" err="1"/>
              <a:t>people</a:t>
            </a:r>
            <a:r>
              <a:rPr lang="cs-CZ" sz="2200" i="1" dirty="0"/>
              <a:t>: </a:t>
            </a:r>
            <a:r>
              <a:rPr lang="cs-CZ" sz="2200" i="1" dirty="0" err="1"/>
              <a:t>librarians</a:t>
            </a:r>
            <a:r>
              <a:rPr lang="cs-CZ" sz="2200" i="1" dirty="0"/>
              <a:t> and </a:t>
            </a:r>
            <a:r>
              <a:rPr lang="cs-CZ" sz="2200" i="1" dirty="0" err="1"/>
              <a:t>mental</a:t>
            </a:r>
            <a:r>
              <a:rPr lang="cs-CZ" sz="2200" i="1" dirty="0"/>
              <a:t> </a:t>
            </a:r>
            <a:r>
              <a:rPr lang="cs-CZ" sz="2200" i="1" dirty="0" err="1"/>
              <a:t>health</a:t>
            </a:r>
            <a:r>
              <a:rPr lang="cs-CZ" sz="2200" i="1" dirty="0"/>
              <a:t> </a:t>
            </a:r>
            <a:r>
              <a:rPr lang="cs-CZ" sz="2200" i="1" dirty="0" err="1"/>
              <a:t>professionals</a:t>
            </a:r>
            <a:r>
              <a:rPr lang="cs-CZ" sz="2200" i="1" dirty="0"/>
              <a:t> </a:t>
            </a:r>
            <a:r>
              <a:rPr lang="cs-CZ" sz="2200" i="1" dirty="0" err="1"/>
              <a:t>working</a:t>
            </a:r>
            <a:r>
              <a:rPr lang="cs-CZ" sz="2200" i="1" dirty="0"/>
              <a:t> </a:t>
            </a:r>
            <a:r>
              <a:rPr lang="cs-CZ" sz="2200" i="1" dirty="0" err="1"/>
              <a:t>together</a:t>
            </a:r>
            <a:r>
              <a:rPr lang="cs-CZ" sz="2200" dirty="0"/>
              <a:t>. </a:t>
            </a:r>
            <a:r>
              <a:rPr lang="cs-CZ" sz="2200" dirty="0" err="1"/>
              <a:t>Englewood</a:t>
            </a:r>
            <a:r>
              <a:rPr lang="cs-CZ" sz="2200" dirty="0"/>
              <a:t>, </a:t>
            </a:r>
            <a:r>
              <a:rPr lang="cs-CZ" sz="2200" dirty="0" err="1"/>
              <a:t>Colo</a:t>
            </a:r>
            <a:r>
              <a:rPr lang="cs-CZ" sz="2200" dirty="0"/>
              <a:t>.: </a:t>
            </a:r>
            <a:r>
              <a:rPr lang="cs-CZ" sz="2200" dirty="0" err="1"/>
              <a:t>Libraries</a:t>
            </a:r>
            <a:r>
              <a:rPr lang="cs-CZ" sz="2200" dirty="0"/>
              <a:t> </a:t>
            </a:r>
            <a:r>
              <a:rPr lang="cs-CZ" sz="2200" dirty="0" err="1"/>
              <a:t>Unlimited</a:t>
            </a:r>
            <a:r>
              <a:rPr lang="cs-CZ" sz="2200" dirty="0"/>
              <a:t>, 1997. ISBN 1563084074.</a:t>
            </a:r>
          </a:p>
          <a:p>
            <a:pPr marL="45720" indent="0">
              <a:buNone/>
            </a:pPr>
            <a:r>
              <a:rPr lang="cs-CZ" sz="2200" dirty="0"/>
              <a:t> </a:t>
            </a:r>
          </a:p>
          <a:p>
            <a:r>
              <a:rPr lang="cs-CZ" sz="2200" dirty="0"/>
              <a:t>FORGAN, J. W. </a:t>
            </a:r>
            <a:r>
              <a:rPr lang="cs-CZ" sz="2200" i="1" dirty="0" err="1"/>
              <a:t>Using</a:t>
            </a:r>
            <a:r>
              <a:rPr lang="cs-CZ" sz="2200" i="1" dirty="0"/>
              <a:t> Bibliotherapy to </a:t>
            </a:r>
            <a:r>
              <a:rPr lang="cs-CZ" sz="2200" i="1" dirty="0" err="1"/>
              <a:t>Teach</a:t>
            </a:r>
            <a:r>
              <a:rPr lang="cs-CZ" sz="2200" i="1" dirty="0"/>
              <a:t> </a:t>
            </a:r>
            <a:r>
              <a:rPr lang="cs-CZ" sz="2200" i="1" dirty="0" err="1"/>
              <a:t>Problem</a:t>
            </a:r>
            <a:r>
              <a:rPr lang="cs-CZ" sz="2200" i="1" dirty="0"/>
              <a:t> </a:t>
            </a:r>
            <a:r>
              <a:rPr lang="cs-CZ" sz="2200" i="1" dirty="0" err="1"/>
              <a:t>Solving</a:t>
            </a:r>
            <a:r>
              <a:rPr lang="cs-CZ" sz="2200" dirty="0"/>
              <a:t>. DOI: 10.1177/10534512020380020201. ISBN 10.1177/10534512020380020201. Dostupné také z: </a:t>
            </a:r>
            <a:r>
              <a:rPr lang="cs-CZ" sz="2200" u="sng" dirty="0">
                <a:hlinkClick r:id="rId2"/>
              </a:rPr>
              <a:t>http://isc.sagepub.com/cgi/doi/10.1177/10534512020380020201</a:t>
            </a:r>
            <a:endParaRPr lang="cs-CZ" sz="2200" dirty="0"/>
          </a:p>
          <a:p>
            <a:pPr marL="45720" indent="0">
              <a:buNone/>
            </a:pPr>
            <a:r>
              <a:rPr lang="cs-CZ" sz="2200" dirty="0"/>
              <a:t> </a:t>
            </a:r>
          </a:p>
          <a:p>
            <a:r>
              <a:rPr lang="cs-CZ" sz="2200" dirty="0"/>
              <a:t>KILPATRICK, William, Gregory WOLFE a Suzanne M WOLFE. </a:t>
            </a:r>
            <a:r>
              <a:rPr lang="cs-CZ" sz="2200" i="1" dirty="0" err="1"/>
              <a:t>Books</a:t>
            </a:r>
            <a:r>
              <a:rPr lang="cs-CZ" sz="2200" i="1" dirty="0"/>
              <a:t> </a:t>
            </a:r>
            <a:r>
              <a:rPr lang="cs-CZ" sz="2200" i="1" dirty="0" err="1"/>
              <a:t>that</a:t>
            </a:r>
            <a:r>
              <a:rPr lang="cs-CZ" sz="2200" i="1" dirty="0"/>
              <a:t> </a:t>
            </a:r>
            <a:r>
              <a:rPr lang="cs-CZ" sz="2200" i="1" dirty="0" err="1"/>
              <a:t>build</a:t>
            </a:r>
            <a:r>
              <a:rPr lang="cs-CZ" sz="2200" i="1" dirty="0"/>
              <a:t> </a:t>
            </a:r>
            <a:r>
              <a:rPr lang="cs-CZ" sz="2200" i="1" dirty="0" err="1"/>
              <a:t>character</a:t>
            </a:r>
            <a:r>
              <a:rPr lang="cs-CZ" sz="2200" i="1" dirty="0"/>
              <a:t>: a </a:t>
            </a:r>
            <a:r>
              <a:rPr lang="cs-CZ" sz="2200" i="1" dirty="0" err="1"/>
              <a:t>guide</a:t>
            </a:r>
            <a:r>
              <a:rPr lang="cs-CZ" sz="2200" i="1" dirty="0"/>
              <a:t> to </a:t>
            </a:r>
            <a:r>
              <a:rPr lang="cs-CZ" sz="2200" i="1" dirty="0" err="1"/>
              <a:t>teaching</a:t>
            </a:r>
            <a:r>
              <a:rPr lang="cs-CZ" sz="2200" i="1" dirty="0"/>
              <a:t> </a:t>
            </a:r>
            <a:r>
              <a:rPr lang="cs-CZ" sz="2200" i="1" dirty="0" err="1"/>
              <a:t>your</a:t>
            </a:r>
            <a:r>
              <a:rPr lang="cs-CZ" sz="2200" i="1" dirty="0"/>
              <a:t> </a:t>
            </a:r>
            <a:r>
              <a:rPr lang="cs-CZ" sz="2200" i="1" dirty="0" err="1"/>
              <a:t>child</a:t>
            </a:r>
            <a:r>
              <a:rPr lang="cs-CZ" sz="2200" i="1" dirty="0"/>
              <a:t> </a:t>
            </a:r>
            <a:r>
              <a:rPr lang="cs-CZ" sz="2200" i="1" dirty="0" err="1"/>
              <a:t>moral</a:t>
            </a:r>
            <a:r>
              <a:rPr lang="cs-CZ" sz="2200" i="1" dirty="0"/>
              <a:t> </a:t>
            </a:r>
            <a:r>
              <a:rPr lang="cs-CZ" sz="2200" i="1" dirty="0" err="1"/>
              <a:t>values</a:t>
            </a:r>
            <a:r>
              <a:rPr lang="cs-CZ" sz="2200" i="1" dirty="0"/>
              <a:t> </a:t>
            </a:r>
            <a:r>
              <a:rPr lang="cs-CZ" sz="2200" i="1" dirty="0" err="1"/>
              <a:t>through</a:t>
            </a:r>
            <a:r>
              <a:rPr lang="cs-CZ" sz="2200" i="1" dirty="0"/>
              <a:t> </a:t>
            </a:r>
            <a:r>
              <a:rPr lang="cs-CZ" sz="2200" i="1" dirty="0" err="1"/>
              <a:t>stories</a:t>
            </a:r>
            <a:r>
              <a:rPr lang="cs-CZ" sz="2200" dirty="0"/>
              <a:t>. New York: Simon &amp; Schuster, c1994. ISBN 0671884239</a:t>
            </a:r>
            <a:r>
              <a:rPr lang="cs-CZ" sz="2200" dirty="0" smtClean="0"/>
              <a:t>.</a:t>
            </a:r>
          </a:p>
          <a:p>
            <a:endParaRPr lang="cs-CZ" sz="2200" dirty="0"/>
          </a:p>
          <a:p>
            <a:r>
              <a:rPr lang="cs-CZ" sz="2200" dirty="0" smtClean="0"/>
              <a:t>MCCULLISS</a:t>
            </a:r>
            <a:r>
              <a:rPr lang="cs-CZ" sz="2200" dirty="0"/>
              <a:t>, </a:t>
            </a:r>
            <a:r>
              <a:rPr lang="cs-CZ" sz="2200" dirty="0" err="1"/>
              <a:t>Debbie</a:t>
            </a:r>
            <a:r>
              <a:rPr lang="cs-CZ" sz="2200" dirty="0"/>
              <a:t> a David CHAMBERLAIN. </a:t>
            </a:r>
            <a:r>
              <a:rPr lang="cs-CZ" sz="2200" i="1" dirty="0"/>
              <a:t>Bibliotherapy </a:t>
            </a:r>
            <a:r>
              <a:rPr lang="cs-CZ" sz="2200" i="1" dirty="0" err="1"/>
              <a:t>for</a:t>
            </a:r>
            <a:r>
              <a:rPr lang="cs-CZ" sz="2200" i="1" dirty="0"/>
              <a:t> </a:t>
            </a:r>
            <a:r>
              <a:rPr lang="cs-CZ" sz="2200" i="1" dirty="0" err="1"/>
              <a:t>youth</a:t>
            </a:r>
            <a:r>
              <a:rPr lang="cs-CZ" sz="2200" i="1" dirty="0"/>
              <a:t> and </a:t>
            </a:r>
            <a:r>
              <a:rPr lang="cs-CZ" sz="2200" i="1" dirty="0" err="1"/>
              <a:t>adolescents</a:t>
            </a:r>
            <a:r>
              <a:rPr lang="cs-CZ" sz="2200" i="1" dirty="0"/>
              <a:t>—</a:t>
            </a:r>
            <a:r>
              <a:rPr lang="cs-CZ" sz="2200" i="1" dirty="0" err="1"/>
              <a:t>School-based</a:t>
            </a:r>
            <a:r>
              <a:rPr lang="cs-CZ" sz="2200" i="1" dirty="0"/>
              <a:t> </a:t>
            </a:r>
            <a:r>
              <a:rPr lang="cs-CZ" sz="2200" i="1" dirty="0" err="1"/>
              <a:t>application</a:t>
            </a:r>
            <a:r>
              <a:rPr lang="cs-CZ" sz="2200" i="1" dirty="0"/>
              <a:t> and </a:t>
            </a:r>
            <a:r>
              <a:rPr lang="cs-CZ" sz="2200" i="1" dirty="0" err="1"/>
              <a:t>research</a:t>
            </a:r>
            <a:r>
              <a:rPr lang="cs-CZ" sz="2200" dirty="0"/>
              <a:t>. DOI: 10.1080/08893675.2013.764052. ISBN 10.1080/08893675.2013.764052. Dostupné také z: </a:t>
            </a:r>
            <a:r>
              <a:rPr lang="cs-CZ" sz="2200" u="sng" dirty="0">
                <a:hlinkClick r:id="rId3"/>
              </a:rPr>
              <a:t>http://www.tandfonline.com/doi/abs/10.1080/08893675.2013.764052</a:t>
            </a:r>
            <a:endParaRPr lang="cs-CZ" sz="2200" dirty="0"/>
          </a:p>
          <a:p>
            <a:pPr marL="45720" indent="0">
              <a:buNone/>
            </a:pPr>
            <a:r>
              <a:rPr lang="cs-CZ" sz="2200" dirty="0"/>
              <a:t> </a:t>
            </a:r>
          </a:p>
          <a:p>
            <a:r>
              <a:rPr lang="cs-CZ" sz="2200" dirty="0"/>
              <a:t>PRATER, Mary Anne, </a:t>
            </a:r>
            <a:r>
              <a:rPr lang="cs-CZ" sz="2200" dirty="0" err="1"/>
              <a:t>Marissa</a:t>
            </a:r>
            <a:r>
              <a:rPr lang="cs-CZ" sz="2200" dirty="0"/>
              <a:t> L. JOHNSTUN, Tina </a:t>
            </a:r>
            <a:r>
              <a:rPr lang="cs-CZ" sz="2200" dirty="0" err="1"/>
              <a:t>Taylor</a:t>
            </a:r>
            <a:r>
              <a:rPr lang="cs-CZ" sz="2200" dirty="0"/>
              <a:t> DYCHES a </a:t>
            </a:r>
            <a:r>
              <a:rPr lang="cs-CZ" sz="2200" dirty="0" err="1"/>
              <a:t>Marion</a:t>
            </a:r>
            <a:r>
              <a:rPr lang="cs-CZ" sz="2200" dirty="0"/>
              <a:t> R. JOHNSTUN. </a:t>
            </a:r>
            <a:r>
              <a:rPr lang="cs-CZ" sz="2200" dirty="0" err="1"/>
              <a:t>Using</a:t>
            </a:r>
            <a:r>
              <a:rPr lang="cs-CZ" sz="2200" dirty="0"/>
              <a:t> </a:t>
            </a:r>
            <a:r>
              <a:rPr lang="cs-CZ" sz="2200" dirty="0" err="1"/>
              <a:t>Children's</a:t>
            </a:r>
            <a:r>
              <a:rPr lang="cs-CZ" sz="2200" dirty="0"/>
              <a:t> </a:t>
            </a:r>
            <a:r>
              <a:rPr lang="cs-CZ" sz="2200" dirty="0" err="1"/>
              <a:t>Books</a:t>
            </a:r>
            <a:r>
              <a:rPr lang="cs-CZ" sz="2200" dirty="0"/>
              <a:t> as Bibliotherapy </a:t>
            </a:r>
            <a:r>
              <a:rPr lang="cs-CZ" sz="2200" dirty="0" err="1"/>
              <a:t>for</a:t>
            </a:r>
            <a:r>
              <a:rPr lang="cs-CZ" sz="2200" dirty="0"/>
              <a:t> At-Risk </a:t>
            </a:r>
            <a:r>
              <a:rPr lang="cs-CZ" sz="2200" dirty="0" err="1"/>
              <a:t>Students</a:t>
            </a:r>
            <a:r>
              <a:rPr lang="cs-CZ" sz="2200" dirty="0"/>
              <a:t>: A </a:t>
            </a:r>
            <a:r>
              <a:rPr lang="cs-CZ" sz="2200" dirty="0" err="1"/>
              <a:t>Guide</a:t>
            </a:r>
            <a:r>
              <a:rPr lang="cs-CZ" sz="2200" dirty="0"/>
              <a:t> </a:t>
            </a:r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dirty="0" err="1"/>
              <a:t>Teachers</a:t>
            </a:r>
            <a:r>
              <a:rPr lang="cs-CZ" sz="2200" dirty="0"/>
              <a:t>. </a:t>
            </a:r>
            <a:r>
              <a:rPr lang="cs-CZ" sz="2200" i="1" dirty="0" err="1"/>
              <a:t>Preventing</a:t>
            </a:r>
            <a:r>
              <a:rPr lang="cs-CZ" sz="2200" i="1" dirty="0"/>
              <a:t> </a:t>
            </a:r>
            <a:r>
              <a:rPr lang="cs-CZ" sz="2200" i="1" dirty="0" err="1"/>
              <a:t>School</a:t>
            </a:r>
            <a:r>
              <a:rPr lang="cs-CZ" sz="2200" i="1" dirty="0"/>
              <a:t> </a:t>
            </a:r>
            <a:r>
              <a:rPr lang="cs-CZ" sz="2200" i="1" dirty="0" err="1"/>
              <a:t>Failure</a:t>
            </a:r>
            <a:r>
              <a:rPr lang="cs-CZ" sz="2200" i="1" dirty="0"/>
              <a:t>: </a:t>
            </a:r>
            <a:r>
              <a:rPr lang="cs-CZ" sz="2200" i="1" dirty="0" err="1"/>
              <a:t>Alternative</a:t>
            </a:r>
            <a:r>
              <a:rPr lang="cs-CZ" sz="2200" i="1" dirty="0"/>
              <a:t> </a:t>
            </a:r>
            <a:r>
              <a:rPr lang="cs-CZ" sz="2200" i="1" dirty="0" err="1"/>
              <a:t>Education</a:t>
            </a:r>
            <a:r>
              <a:rPr lang="cs-CZ" sz="2200" i="1" dirty="0"/>
              <a:t> </a:t>
            </a:r>
            <a:r>
              <a:rPr lang="cs-CZ" sz="2200" i="1" dirty="0" err="1"/>
              <a:t>for</a:t>
            </a:r>
            <a:r>
              <a:rPr lang="cs-CZ" sz="2200" i="1" dirty="0"/>
              <a:t> </a:t>
            </a:r>
            <a:r>
              <a:rPr lang="cs-CZ" sz="2200" i="1" dirty="0" err="1"/>
              <a:t>Children</a:t>
            </a:r>
            <a:r>
              <a:rPr lang="cs-CZ" sz="2200" i="1" dirty="0"/>
              <a:t> and </a:t>
            </a:r>
            <a:r>
              <a:rPr lang="cs-CZ" sz="2200" i="1" dirty="0" err="1"/>
              <a:t>Youth</a:t>
            </a:r>
            <a:r>
              <a:rPr lang="cs-CZ" sz="2200" dirty="0"/>
              <a:t> [online]. 2006, </a:t>
            </a:r>
            <a:r>
              <a:rPr lang="cs-CZ" sz="2200" b="1" dirty="0"/>
              <a:t>50</a:t>
            </a:r>
            <a:r>
              <a:rPr lang="cs-CZ" sz="2200" dirty="0"/>
              <a:t>(4), 5-10 [cit. 2016-05-26]. DOI: 10.3200/PSFL.50.4.5-10. ISSN 1045988x. Dostupné z: </a:t>
            </a:r>
            <a:r>
              <a:rPr lang="cs-CZ" sz="2200" dirty="0">
                <a:hlinkClick r:id="rId4"/>
              </a:rPr>
              <a:t>http://</a:t>
            </a:r>
            <a:r>
              <a:rPr lang="cs-CZ" sz="2200" dirty="0" err="1">
                <a:hlinkClick r:id="rId4"/>
              </a:rPr>
              <a:t>www.tandfonline.com</a:t>
            </a:r>
            <a:r>
              <a:rPr lang="cs-CZ" sz="2200" dirty="0">
                <a:hlinkClick r:id="rId4"/>
              </a:rPr>
              <a:t>/</a:t>
            </a:r>
            <a:r>
              <a:rPr lang="cs-CZ" sz="2200" dirty="0" err="1">
                <a:hlinkClick r:id="rId4"/>
              </a:rPr>
              <a:t>doi</a:t>
            </a:r>
            <a:r>
              <a:rPr lang="cs-CZ" sz="2200" dirty="0">
                <a:hlinkClick r:id="rId4"/>
              </a:rPr>
              <a:t>/</a:t>
            </a:r>
            <a:r>
              <a:rPr lang="cs-CZ" sz="2200" dirty="0" err="1">
                <a:hlinkClick r:id="rId4"/>
              </a:rPr>
              <a:t>abs</a:t>
            </a:r>
            <a:r>
              <a:rPr lang="cs-CZ" sz="2200" dirty="0">
                <a:hlinkClick r:id="rId4"/>
              </a:rPr>
              <a:t>/10.3200/PSFL.50.4.5-10</a:t>
            </a:r>
            <a:endParaRPr lang="cs-CZ" sz="2200" dirty="0"/>
          </a:p>
          <a:p>
            <a:endParaRPr lang="cs-CZ" sz="2200" dirty="0"/>
          </a:p>
          <a:p>
            <a:r>
              <a:rPr lang="cs-CZ" sz="2200" dirty="0"/>
              <a:t>ROZALSKI, Michael, Angela STEWART a </a:t>
            </a:r>
            <a:r>
              <a:rPr lang="cs-CZ" sz="2200" dirty="0" err="1"/>
              <a:t>Jason</a:t>
            </a:r>
            <a:r>
              <a:rPr lang="cs-CZ" sz="2200" dirty="0"/>
              <a:t> MILLER. Bibliotherapy: </a:t>
            </a:r>
            <a:r>
              <a:rPr lang="cs-CZ" sz="2200" dirty="0" err="1"/>
              <a:t>Helping</a:t>
            </a:r>
            <a:r>
              <a:rPr lang="cs-CZ" sz="2200" dirty="0"/>
              <a:t> </a:t>
            </a:r>
            <a:r>
              <a:rPr lang="cs-CZ" sz="2200" dirty="0" err="1"/>
              <a:t>Children</a:t>
            </a:r>
            <a:r>
              <a:rPr lang="cs-CZ" sz="2200" dirty="0"/>
              <a:t> Cope </a:t>
            </a:r>
            <a:r>
              <a:rPr lang="cs-CZ" sz="2200" dirty="0" err="1"/>
              <a:t>with</a:t>
            </a:r>
            <a:r>
              <a:rPr lang="cs-CZ" sz="2200" dirty="0"/>
              <a:t> </a:t>
            </a:r>
            <a:r>
              <a:rPr lang="cs-CZ" sz="2200" dirty="0" err="1"/>
              <a:t>Life's</a:t>
            </a:r>
            <a:r>
              <a:rPr lang="cs-CZ" sz="2200" dirty="0"/>
              <a:t> </a:t>
            </a:r>
            <a:r>
              <a:rPr lang="cs-CZ" sz="2200" dirty="0" err="1"/>
              <a:t>Challenges</a:t>
            </a:r>
            <a:r>
              <a:rPr lang="cs-CZ" sz="2200" dirty="0"/>
              <a:t>. </a:t>
            </a:r>
            <a:r>
              <a:rPr lang="cs-CZ" sz="2200" i="1" dirty="0"/>
              <a:t>Kappa Delta </a:t>
            </a:r>
            <a:r>
              <a:rPr lang="cs-CZ" sz="2200" i="1" dirty="0" err="1"/>
              <a:t>Pi</a:t>
            </a:r>
            <a:r>
              <a:rPr lang="cs-CZ" sz="2200" i="1" dirty="0"/>
              <a:t> </a:t>
            </a:r>
            <a:r>
              <a:rPr lang="cs-CZ" sz="2200" i="1" dirty="0" err="1"/>
              <a:t>Record</a:t>
            </a:r>
            <a:r>
              <a:rPr lang="cs-CZ" sz="2200" dirty="0"/>
              <a:t>. 2010, </a:t>
            </a:r>
            <a:r>
              <a:rPr lang="cs-CZ" sz="2200" b="1" dirty="0"/>
              <a:t>47</a:t>
            </a:r>
            <a:r>
              <a:rPr lang="cs-CZ" sz="2200" dirty="0"/>
              <a:t>(1), 33-37. DOI: 10.1080/00228958.2010.10516558. ISSN 0022-8958. Dostupné také z: </a:t>
            </a:r>
            <a:r>
              <a:rPr lang="cs-CZ" sz="2200" u="sng" dirty="0">
                <a:hlinkClick r:id="rId5"/>
              </a:rPr>
              <a:t>http://www.tandfonline.com/doi/abs/10.1080/00228958.2010.10516558</a:t>
            </a:r>
            <a:endParaRPr lang="cs-CZ" sz="2200" dirty="0"/>
          </a:p>
          <a:p>
            <a:pPr marL="45720" indent="0">
              <a:buNone/>
            </a:pPr>
            <a:r>
              <a:rPr lang="cs-CZ" sz="2200" dirty="0"/>
              <a:t> </a:t>
            </a:r>
          </a:p>
          <a:p>
            <a:r>
              <a:rPr lang="cs-CZ" sz="2200" dirty="0"/>
              <a:t>SHECHTMAN, </a:t>
            </a:r>
            <a:r>
              <a:rPr lang="cs-CZ" sz="2200" dirty="0" err="1"/>
              <a:t>Zipora</a:t>
            </a:r>
            <a:r>
              <a:rPr lang="cs-CZ" sz="2200" dirty="0"/>
              <a:t>. </a:t>
            </a:r>
            <a:r>
              <a:rPr lang="cs-CZ" sz="2200" i="1" dirty="0" err="1"/>
              <a:t>Treating</a:t>
            </a:r>
            <a:r>
              <a:rPr lang="cs-CZ" sz="2200" i="1" dirty="0"/>
              <a:t> </a:t>
            </a:r>
            <a:r>
              <a:rPr lang="cs-CZ" sz="2200" i="1" dirty="0" err="1"/>
              <a:t>child</a:t>
            </a:r>
            <a:r>
              <a:rPr lang="cs-CZ" sz="2200" i="1" dirty="0"/>
              <a:t> and adolescent </a:t>
            </a:r>
            <a:r>
              <a:rPr lang="cs-CZ" sz="2200" i="1" dirty="0" err="1"/>
              <a:t>aggression</a:t>
            </a:r>
            <a:r>
              <a:rPr lang="cs-CZ" sz="2200" i="1" dirty="0"/>
              <a:t> </a:t>
            </a:r>
            <a:r>
              <a:rPr lang="cs-CZ" sz="2200" i="1" dirty="0" err="1"/>
              <a:t>through</a:t>
            </a:r>
            <a:r>
              <a:rPr lang="cs-CZ" sz="2200" i="1" dirty="0"/>
              <a:t> bibliotherapy</a:t>
            </a:r>
            <a:r>
              <a:rPr lang="cs-CZ" sz="2200" dirty="0"/>
              <a:t>. New York: </a:t>
            </a:r>
            <a:r>
              <a:rPr lang="cs-CZ" sz="2200" dirty="0" err="1"/>
              <a:t>Springer</a:t>
            </a:r>
            <a:r>
              <a:rPr lang="cs-CZ" sz="2200" dirty="0"/>
              <a:t>, c2009. ISBN 9780387097459.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87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b="1" dirty="0" smtClean="0"/>
              <a:t>Před zahájením biblioterapie na SŠ j</a:t>
            </a:r>
            <a:r>
              <a:rPr lang="cs-CZ" b="1" dirty="0" smtClean="0"/>
              <a:t>e třeba: </a:t>
            </a:r>
          </a:p>
          <a:p>
            <a:pPr marL="45720" indent="0">
              <a:buNone/>
            </a:pPr>
            <a:endParaRPr lang="cs-CZ" b="1" dirty="0" smtClean="0"/>
          </a:p>
          <a:p>
            <a:pPr lvl="0"/>
            <a:r>
              <a:rPr lang="cs-CZ" dirty="0"/>
              <a:t>rozvinutí vzájemné </a:t>
            </a:r>
            <a:r>
              <a:rPr lang="cs-CZ" b="1" dirty="0"/>
              <a:t>důvěry</a:t>
            </a:r>
            <a:r>
              <a:rPr lang="cs-CZ" dirty="0"/>
              <a:t> mezi studenty a učitelem</a:t>
            </a:r>
          </a:p>
          <a:p>
            <a:pPr lvl="0"/>
            <a:r>
              <a:rPr lang="cs-CZ" dirty="0"/>
              <a:t>vyhledání </a:t>
            </a:r>
            <a:r>
              <a:rPr lang="cs-CZ" b="1" dirty="0"/>
              <a:t>dalších osob</a:t>
            </a:r>
            <a:r>
              <a:rPr lang="cs-CZ" dirty="0"/>
              <a:t>, s nimiž by bylo možno spolupracovat alespoň v podobě supervize (psycholog, třídní učitel, výchovný poradce aj.)</a:t>
            </a:r>
          </a:p>
          <a:p>
            <a:pPr lvl="0"/>
            <a:r>
              <a:rPr lang="cs-CZ" dirty="0"/>
              <a:t>někdy je možné informovat o biblioterapii </a:t>
            </a:r>
            <a:r>
              <a:rPr lang="cs-CZ" b="1" dirty="0"/>
              <a:t>rodiče</a:t>
            </a:r>
            <a:endParaRPr lang="cs-CZ" dirty="0"/>
          </a:p>
          <a:p>
            <a:pPr lvl="0"/>
            <a:r>
              <a:rPr lang="cs-CZ" dirty="0"/>
              <a:t>identifikace </a:t>
            </a:r>
            <a:r>
              <a:rPr lang="cs-CZ" b="1" dirty="0"/>
              <a:t>problémů</a:t>
            </a:r>
            <a:r>
              <a:rPr lang="cs-CZ" dirty="0"/>
              <a:t>, s nimiž se studenti potýkají nebo mohou potenciálně potýkat</a:t>
            </a:r>
          </a:p>
          <a:p>
            <a:pPr lvl="0" fontAlgn="base"/>
            <a:r>
              <a:rPr lang="cs-CZ" dirty="0"/>
              <a:t>stanovení adekvátních </a:t>
            </a:r>
            <a:r>
              <a:rPr lang="cs-CZ" b="1" dirty="0"/>
              <a:t>cílů</a:t>
            </a:r>
            <a:r>
              <a:rPr lang="cs-CZ" dirty="0"/>
              <a:t>, jichž chceme </a:t>
            </a:r>
            <a:r>
              <a:rPr lang="cs-CZ" dirty="0" err="1"/>
              <a:t>biblioterapií</a:t>
            </a:r>
            <a:r>
              <a:rPr lang="cs-CZ" dirty="0"/>
              <a:t> dosáhnout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fáze</a:t>
            </a:r>
            <a:r>
              <a:rPr lang="en-US" dirty="0" smtClean="0"/>
              <a:t> - </a:t>
            </a:r>
            <a:r>
              <a:rPr lang="en-US" dirty="0" err="1" smtClean="0"/>
              <a:t>úvodem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391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2" y="1719070"/>
            <a:ext cx="8407893" cy="4912117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cs-CZ" dirty="0"/>
              <a:t>a) </a:t>
            </a:r>
            <a:r>
              <a:rPr lang="cs-CZ" b="1" dirty="0"/>
              <a:t>kvalita</a:t>
            </a:r>
            <a:endParaRPr lang="cs-CZ" dirty="0"/>
          </a:p>
          <a:p>
            <a:pPr lvl="0" fontAlgn="base"/>
            <a:r>
              <a:rPr lang="cs-CZ" dirty="0"/>
              <a:t>nikoliv zjednodušující vidění světa</a:t>
            </a:r>
          </a:p>
          <a:p>
            <a:pPr lvl="0" fontAlgn="base"/>
            <a:r>
              <a:rPr lang="cs-CZ" dirty="0"/>
              <a:t>zobrazující lidský konflikt a zároveň dynamiku lidského chování</a:t>
            </a:r>
          </a:p>
          <a:p>
            <a:pPr lvl="0" fontAlgn="base"/>
            <a:r>
              <a:rPr lang="cs-CZ" dirty="0"/>
              <a:t>dobře postavený příběh, neměl by nudit</a:t>
            </a:r>
          </a:p>
          <a:p>
            <a:pPr lvl="0" fontAlgn="base"/>
            <a:r>
              <a:rPr lang="cs-CZ" dirty="0"/>
              <a:t>vybalancované postavy nabízející možnost identifikace s literárním hrdinou</a:t>
            </a:r>
          </a:p>
          <a:p>
            <a:pPr lvl="0" fontAlgn="base"/>
            <a:r>
              <a:rPr lang="cs-CZ" dirty="0"/>
              <a:t>materiál vyvolává silné emoce nebo umožňuje jejich následné vyvolání</a:t>
            </a:r>
          </a:p>
          <a:p>
            <a:pPr marL="45720" indent="0">
              <a:buNone/>
            </a:pPr>
            <a:endParaRPr lang="cs-CZ" sz="3200" dirty="0"/>
          </a:p>
          <a:p>
            <a:pPr marL="45720" indent="0">
              <a:buNone/>
            </a:pPr>
            <a:r>
              <a:rPr lang="cs-CZ" dirty="0"/>
              <a:t>b) </a:t>
            </a:r>
            <a:r>
              <a:rPr lang="cs-CZ" b="1" dirty="0" err="1"/>
              <a:t>biblioterapeutický</a:t>
            </a:r>
            <a:r>
              <a:rPr lang="cs-CZ" dirty="0"/>
              <a:t> </a:t>
            </a:r>
            <a:r>
              <a:rPr lang="cs-CZ" b="1" dirty="0"/>
              <a:t>účel</a:t>
            </a:r>
            <a:r>
              <a:rPr lang="cs-CZ" dirty="0"/>
              <a:t> </a:t>
            </a:r>
          </a:p>
          <a:p>
            <a:pPr lvl="0" fontAlgn="base"/>
            <a:r>
              <a:rPr lang="cs-CZ" dirty="0"/>
              <a:t>obsah literatury souvisí s požadavky naší intervence a odpovídá alespoň z části bodům stanoveným úvodem</a:t>
            </a:r>
          </a:p>
          <a:p>
            <a:pPr marL="45720" indent="0">
              <a:buNone/>
            </a:pPr>
            <a:endParaRPr lang="cs-CZ" sz="3200" dirty="0"/>
          </a:p>
          <a:p>
            <a:pPr marL="45720" indent="0">
              <a:buNone/>
            </a:pPr>
            <a:r>
              <a:rPr lang="cs-CZ" dirty="0"/>
              <a:t>c) </a:t>
            </a:r>
            <a:r>
              <a:rPr lang="cs-CZ" b="1" dirty="0"/>
              <a:t>vhodnost recipientům</a:t>
            </a:r>
            <a:endParaRPr lang="cs-CZ" dirty="0"/>
          </a:p>
          <a:p>
            <a:pPr lvl="0" fontAlgn="base"/>
            <a:r>
              <a:rPr lang="cs-CZ" dirty="0"/>
              <a:t>zohlednění věku a vývojového stupně jedince</a:t>
            </a:r>
          </a:p>
          <a:p>
            <a:pPr lvl="0" fontAlgn="base"/>
            <a:r>
              <a:rPr lang="cs-CZ" dirty="0"/>
              <a:t>zohlednění pohlaví jedince</a:t>
            </a:r>
          </a:p>
          <a:p>
            <a:pPr marL="45720" indent="0">
              <a:buNone/>
            </a:pPr>
            <a:endParaRPr lang="cs-CZ" sz="3200" dirty="0"/>
          </a:p>
          <a:p>
            <a:pPr marL="45720" indent="0">
              <a:buNone/>
            </a:pPr>
            <a:r>
              <a:rPr lang="cs-CZ" dirty="0"/>
              <a:t>d) </a:t>
            </a:r>
            <a:r>
              <a:rPr lang="cs-CZ" b="1" dirty="0"/>
              <a:t>individuální potřeby</a:t>
            </a:r>
            <a:endParaRPr lang="cs-CZ" dirty="0"/>
          </a:p>
          <a:p>
            <a:pPr lvl="0" fontAlgn="base"/>
            <a:r>
              <a:rPr lang="cs-CZ" dirty="0"/>
              <a:t>zohlednění individuálních zvláštností a specifických potřeb jedince</a:t>
            </a:r>
          </a:p>
          <a:p>
            <a:pPr lvl="0" fontAlgn="base"/>
            <a:r>
              <a:rPr lang="cs-CZ" dirty="0"/>
              <a:t>v případě konkrétního problému zohlednění stupně či fáze problému, v němž se jedinec aktuálně </a:t>
            </a:r>
            <a:r>
              <a:rPr lang="cs-CZ" dirty="0" smtClean="0"/>
              <a:t>nachází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fáze</a:t>
            </a:r>
            <a:r>
              <a:rPr lang="en-US" dirty="0" smtClean="0"/>
              <a:t> – </a:t>
            </a:r>
            <a:r>
              <a:rPr lang="en-US" dirty="0" err="1" smtClean="0"/>
              <a:t>výběr</a:t>
            </a:r>
            <a:r>
              <a:rPr lang="en-US" dirty="0" smtClean="0"/>
              <a:t> </a:t>
            </a:r>
            <a:r>
              <a:rPr lang="en-US" dirty="0" err="1" smtClean="0"/>
              <a:t>literatury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503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b="1" dirty="0" err="1" smtClean="0"/>
              <a:t>Biblioterapeutické</a:t>
            </a:r>
            <a:r>
              <a:rPr lang="cs-CZ" b="1" dirty="0" smtClean="0"/>
              <a:t> fáze seznámení s literaturou:</a:t>
            </a:r>
          </a:p>
          <a:p>
            <a:pPr marL="45720" indent="0">
              <a:buNone/>
            </a:pPr>
            <a:endParaRPr lang="cs-CZ" dirty="0"/>
          </a:p>
          <a:p>
            <a:pPr lvl="0" fontAlgn="base"/>
            <a:r>
              <a:rPr lang="cs-CZ" dirty="0" smtClean="0"/>
              <a:t> </a:t>
            </a:r>
            <a:r>
              <a:rPr lang="cs-CZ" dirty="0"/>
              <a:t>seznámení s textem</a:t>
            </a:r>
          </a:p>
          <a:p>
            <a:pPr lvl="0" fontAlgn="base"/>
            <a:r>
              <a:rPr lang="cs-CZ" dirty="0"/>
              <a:t>identifikace emocí postav</a:t>
            </a:r>
          </a:p>
          <a:p>
            <a:pPr lvl="0" fontAlgn="base"/>
            <a:r>
              <a:rPr lang="cs-CZ" dirty="0"/>
              <a:t>identifikace jejich chování</a:t>
            </a:r>
          </a:p>
          <a:p>
            <a:pPr lvl="0" fontAlgn="base"/>
            <a:r>
              <a:rPr lang="cs-CZ" dirty="0"/>
              <a:t>diskuse o jejich chování</a:t>
            </a:r>
          </a:p>
          <a:p>
            <a:pPr lvl="0" fontAlgn="base"/>
            <a:r>
              <a:rPr lang="cs-CZ" dirty="0"/>
              <a:t>propojení postav/postavy s osobní úrovní</a:t>
            </a:r>
          </a:p>
          <a:p>
            <a:pPr lvl="0" fontAlgn="base"/>
            <a:r>
              <a:rPr lang="cs-CZ" dirty="0"/>
              <a:t>objevování vlastního chování </a:t>
            </a:r>
          </a:p>
          <a:p>
            <a:pPr lvl="0" fontAlgn="base"/>
            <a:r>
              <a:rPr lang="cs-CZ" dirty="0"/>
              <a:t>motivace ke změně chování</a:t>
            </a: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en-US" dirty="0" err="1"/>
              <a:t>fáze</a:t>
            </a:r>
            <a:r>
              <a:rPr lang="en-US" dirty="0"/>
              <a:t> – </a:t>
            </a:r>
            <a:r>
              <a:rPr lang="en-US" dirty="0" err="1"/>
              <a:t>výběr</a:t>
            </a:r>
            <a:r>
              <a:rPr lang="en-US" dirty="0"/>
              <a:t> </a:t>
            </a:r>
            <a:r>
              <a:rPr lang="en-US" dirty="0" err="1"/>
              <a:t>literatury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28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b="1" dirty="0" smtClean="0"/>
              <a:t>Z</a:t>
            </a:r>
            <a:r>
              <a:rPr lang="cs-CZ" b="1" dirty="0"/>
              <a:t> čeho nejlépe vycházet v prostředí českých </a:t>
            </a:r>
            <a:r>
              <a:rPr lang="cs-CZ" b="1" dirty="0" smtClean="0"/>
              <a:t>SŠ:</a:t>
            </a:r>
          </a:p>
          <a:p>
            <a:pPr marL="45720" indent="0">
              <a:buNone/>
            </a:pPr>
            <a:endParaRPr lang="cs-CZ" b="1" dirty="0"/>
          </a:p>
          <a:p>
            <a:pPr lvl="0" fontAlgn="base"/>
            <a:r>
              <a:rPr lang="cs-CZ" dirty="0"/>
              <a:t>povinná vs. nepovinná četba: časové možnosti SŠ učitele ???</a:t>
            </a:r>
          </a:p>
          <a:p>
            <a:pPr lvl="0" fontAlgn="base"/>
            <a:r>
              <a:rPr lang="cs-CZ" dirty="0"/>
              <a:t>maturitní seznamy četby: tvoří si každá škola </a:t>
            </a:r>
            <a:r>
              <a:rPr lang="cs-CZ" dirty="0" smtClean="0"/>
              <a:t>sama</a:t>
            </a:r>
          </a:p>
          <a:p>
            <a:pPr lvl="0" fontAlgn="base"/>
            <a:r>
              <a:rPr lang="cs-CZ" dirty="0" smtClean="0"/>
              <a:t>nepovinná </a:t>
            </a:r>
            <a:r>
              <a:rPr lang="cs-CZ" dirty="0"/>
              <a:t>četba: co je aktuálně „v módě“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en-US" dirty="0" err="1"/>
              <a:t>fáze</a:t>
            </a:r>
            <a:r>
              <a:rPr lang="en-US" dirty="0"/>
              <a:t> – </a:t>
            </a:r>
            <a:r>
              <a:rPr lang="en-US" dirty="0" err="1"/>
              <a:t>výběr</a:t>
            </a:r>
            <a:r>
              <a:rPr lang="en-US" dirty="0"/>
              <a:t> </a:t>
            </a:r>
            <a:r>
              <a:rPr lang="en-US" dirty="0" err="1"/>
              <a:t>literatury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451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b="1" dirty="0" err="1"/>
              <a:t>P</a:t>
            </a:r>
            <a:r>
              <a:rPr lang="en-US" b="1" dirty="0" err="1" smtClean="0"/>
              <a:t>sychoterapeutické</a:t>
            </a:r>
            <a:r>
              <a:rPr lang="en-US" b="1" dirty="0" smtClean="0"/>
              <a:t> </a:t>
            </a:r>
            <a:r>
              <a:rPr lang="en-US" b="1" dirty="0" err="1" smtClean="0"/>
              <a:t>principy</a:t>
            </a:r>
            <a:r>
              <a:rPr lang="en-US" b="1" dirty="0" smtClean="0"/>
              <a:t>:</a:t>
            </a:r>
          </a:p>
          <a:p>
            <a:pPr marL="45720" indent="0">
              <a:buNone/>
            </a:pPr>
            <a:endParaRPr lang="en-US" b="1" dirty="0"/>
          </a:p>
          <a:p>
            <a:pPr lvl="0" fontAlgn="base"/>
            <a:r>
              <a:rPr lang="cs-CZ" b="1" dirty="0"/>
              <a:t>identifikace</a:t>
            </a:r>
            <a:r>
              <a:rPr lang="cs-CZ" dirty="0"/>
              <a:t> (s hrdinou, s emocí, s kulturním prostředím aj., nemusí se „obnažovat“ před terapeutem, vše sděluje prostřednictvím hrdiny)</a:t>
            </a:r>
          </a:p>
          <a:p>
            <a:pPr lvl="0" fontAlgn="base"/>
            <a:r>
              <a:rPr lang="cs-CZ" b="1" dirty="0"/>
              <a:t>katarze</a:t>
            </a:r>
            <a:r>
              <a:rPr lang="cs-CZ" dirty="0"/>
              <a:t> (uvolnění nahromaděného stresu, emocionální úleva) </a:t>
            </a:r>
          </a:p>
          <a:p>
            <a:pPr lvl="0" fontAlgn="base"/>
            <a:r>
              <a:rPr lang="cs-CZ" b="1" dirty="0"/>
              <a:t>vhled</a:t>
            </a:r>
            <a:r>
              <a:rPr lang="cs-CZ" dirty="0"/>
              <a:t> (nahlédnutí do vlastního nitra, porozumění situaci, nový pohled na věc, řešení problému)</a:t>
            </a:r>
          </a:p>
          <a:p>
            <a:pPr lvl="0" fontAlgn="base"/>
            <a:r>
              <a:rPr lang="cs-CZ" dirty="0"/>
              <a:t>popř. </a:t>
            </a:r>
            <a:r>
              <a:rPr lang="cs-CZ" b="1" dirty="0"/>
              <a:t>univerzalizace</a:t>
            </a:r>
            <a:r>
              <a:rPr lang="cs-CZ" dirty="0"/>
              <a:t> (nejsme v problému sami, obecná platnost řešení aj.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dirty="0" err="1" smtClean="0"/>
              <a:t>fáze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cs-CZ" dirty="0" smtClean="0"/>
              <a:t>Terapeutická </a:t>
            </a:r>
            <a:r>
              <a:rPr lang="cs-CZ" dirty="0"/>
              <a:t>práce s </a:t>
            </a:r>
            <a:r>
              <a:rPr lang="cs-CZ" dirty="0" smtClean="0"/>
              <a:t>četbou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756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b="1" dirty="0" smtClean="0"/>
              <a:t>Forma práce: </a:t>
            </a:r>
          </a:p>
          <a:p>
            <a:pPr marL="45720" indent="0">
              <a:buNone/>
            </a:pPr>
            <a:endParaRPr lang="cs-CZ" b="1" dirty="0"/>
          </a:p>
          <a:p>
            <a:pPr lvl="0" fontAlgn="base"/>
            <a:r>
              <a:rPr lang="cs-CZ" dirty="0"/>
              <a:t>individuální práce: omezení na písemné projevy (vlastní literární dílo, např. dopis pro hrdinu aj.)</a:t>
            </a:r>
          </a:p>
          <a:p>
            <a:pPr lvl="0" fontAlgn="base"/>
            <a:r>
              <a:rPr lang="cs-CZ" dirty="0"/>
              <a:t>skupinová práce: v prostředí SŠ výhodnější - časově nenáročná, přirozenější, umožňuje sdílení zážitků a zkušeností, více perspektiv, více řešení problémů, více využitelných metod práce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en-US" dirty="0" err="1"/>
              <a:t>fáze</a:t>
            </a:r>
            <a:r>
              <a:rPr lang="en-US" dirty="0"/>
              <a:t> – </a:t>
            </a:r>
            <a:r>
              <a:rPr lang="cs-CZ" dirty="0"/>
              <a:t>Terapeutická práce s četbou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31307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2" y="1719070"/>
            <a:ext cx="8407893" cy="499459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cs-CZ" b="1" i="1" dirty="0" smtClean="0"/>
              <a:t>a</a:t>
            </a:r>
            <a:r>
              <a:rPr lang="cs-CZ" b="1" i="1" dirty="0"/>
              <a:t>) před čtecí aktivity</a:t>
            </a:r>
          </a:p>
          <a:p>
            <a:pPr lvl="0" fontAlgn="base"/>
            <a:r>
              <a:rPr lang="cs-CZ" dirty="0"/>
              <a:t>metoda tzv. </a:t>
            </a:r>
            <a:r>
              <a:rPr lang="cs-CZ" b="1" dirty="0"/>
              <a:t>KWL </a:t>
            </a:r>
            <a:r>
              <a:rPr lang="cs-CZ" b="1" dirty="0" smtClean="0"/>
              <a:t>chart</a:t>
            </a:r>
            <a:endParaRPr lang="cs-CZ" dirty="0"/>
          </a:p>
          <a:p>
            <a:pPr marL="45720" lvl="0" indent="0" fontAlgn="base">
              <a:buNone/>
            </a:pPr>
            <a:r>
              <a:rPr lang="cs-CZ" b="1" i="1" dirty="0" smtClean="0"/>
              <a:t>b</a:t>
            </a:r>
            <a:r>
              <a:rPr lang="cs-CZ" b="1" i="1" dirty="0"/>
              <a:t>) čtecí </a:t>
            </a:r>
            <a:r>
              <a:rPr lang="cs-CZ" b="1" i="1" dirty="0" smtClean="0"/>
              <a:t>aktivity:</a:t>
            </a:r>
          </a:p>
          <a:p>
            <a:pPr fontAlgn="base"/>
            <a:r>
              <a:rPr lang="cs-CZ" dirty="0" smtClean="0"/>
              <a:t>nechat </a:t>
            </a:r>
            <a:r>
              <a:rPr lang="cs-CZ" dirty="0"/>
              <a:t>studenty předpovědět, co se stane</a:t>
            </a:r>
          </a:p>
          <a:p>
            <a:pPr lvl="0" fontAlgn="base"/>
            <a:r>
              <a:rPr lang="cs-CZ" dirty="0"/>
              <a:t>metoda </a:t>
            </a:r>
            <a:r>
              <a:rPr lang="cs-CZ" b="1" dirty="0"/>
              <a:t>„zeptej se autora”</a:t>
            </a:r>
            <a:r>
              <a:rPr lang="cs-CZ" dirty="0"/>
              <a:t> (</a:t>
            </a:r>
            <a:r>
              <a:rPr lang="cs-CZ" dirty="0" err="1"/>
              <a:t>Question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Author</a:t>
            </a:r>
            <a:r>
              <a:rPr lang="cs-CZ" dirty="0" smtClean="0"/>
              <a:t>)</a:t>
            </a:r>
          </a:p>
          <a:p>
            <a:pPr lvl="0" fontAlgn="base"/>
            <a:r>
              <a:rPr lang="cs-CZ" dirty="0" smtClean="0"/>
              <a:t>studenti </a:t>
            </a:r>
            <a:r>
              <a:rPr lang="cs-CZ" b="1" dirty="0"/>
              <a:t>napíší</a:t>
            </a:r>
            <a:r>
              <a:rPr lang="cs-CZ" dirty="0"/>
              <a:t>, jak by reagovali oni ve stejné situaci (lze zveřejnit, či nikoliv)</a:t>
            </a:r>
          </a:p>
          <a:p>
            <a:pPr lvl="0" fontAlgn="base"/>
            <a:r>
              <a:rPr lang="cs-CZ" b="1" dirty="0" err="1"/>
              <a:t>Vennovy</a:t>
            </a:r>
            <a:r>
              <a:rPr lang="cs-CZ" b="1" dirty="0"/>
              <a:t> diagramy</a:t>
            </a:r>
            <a:r>
              <a:rPr lang="cs-CZ" dirty="0"/>
              <a:t>, mapy vazeb </a:t>
            </a:r>
            <a:r>
              <a:rPr lang="cs-CZ" dirty="0" smtClean="0"/>
              <a:t>postav</a:t>
            </a:r>
          </a:p>
          <a:p>
            <a:pPr marL="45720" lvl="0" indent="0" fontAlgn="base">
              <a:buNone/>
            </a:pPr>
            <a:r>
              <a:rPr lang="cs-CZ" b="1" i="1" dirty="0" smtClean="0"/>
              <a:t>c</a:t>
            </a:r>
            <a:r>
              <a:rPr lang="cs-CZ" b="1" i="1" dirty="0"/>
              <a:t>) </a:t>
            </a:r>
            <a:r>
              <a:rPr lang="cs-CZ" b="1" i="1" dirty="0" err="1"/>
              <a:t>počtecí</a:t>
            </a:r>
            <a:r>
              <a:rPr lang="cs-CZ" b="1" i="1" dirty="0"/>
              <a:t> aktivity</a:t>
            </a:r>
          </a:p>
          <a:p>
            <a:pPr lvl="0" fontAlgn="base"/>
            <a:r>
              <a:rPr lang="cs-CZ" dirty="0" smtClean="0"/>
              <a:t>literární</a:t>
            </a:r>
            <a:r>
              <a:rPr lang="cs-CZ" dirty="0"/>
              <a:t>: dopis hrdinovi, přepis pasáže </a:t>
            </a:r>
            <a:r>
              <a:rPr lang="cs-CZ" dirty="0" smtClean="0"/>
              <a:t>knihy aj.</a:t>
            </a:r>
          </a:p>
          <a:p>
            <a:pPr lvl="0" fontAlgn="base"/>
            <a:r>
              <a:rPr lang="cs-CZ" dirty="0" err="1" smtClean="0"/>
              <a:t>mimoliterarární</a:t>
            </a:r>
            <a:r>
              <a:rPr lang="cs-CZ" dirty="0"/>
              <a:t>: kresba, pantomima, sehrání dramatické scény (role-play) atd.</a:t>
            </a:r>
          </a:p>
          <a:p>
            <a:pPr lvl="0" fontAlgn="base"/>
            <a:r>
              <a:rPr lang="cs-CZ" dirty="0"/>
              <a:t>řízená </a:t>
            </a:r>
            <a:r>
              <a:rPr lang="cs-CZ" b="1" dirty="0"/>
              <a:t>diskuse</a:t>
            </a:r>
            <a:r>
              <a:rPr lang="cs-CZ" dirty="0"/>
              <a:t> </a:t>
            </a:r>
            <a:endParaRPr lang="cs-CZ" dirty="0" smtClean="0"/>
          </a:p>
          <a:p>
            <a:pPr lvl="0" fontAlgn="base"/>
            <a:r>
              <a:rPr lang="cs-CZ" dirty="0" smtClean="0"/>
              <a:t>metoda </a:t>
            </a:r>
            <a:r>
              <a:rPr lang="cs-CZ" b="1" dirty="0"/>
              <a:t>tzv. literárních kruhů</a:t>
            </a:r>
            <a:r>
              <a:rPr lang="cs-CZ" dirty="0"/>
              <a:t> (</a:t>
            </a:r>
            <a:r>
              <a:rPr lang="cs-CZ" dirty="0" err="1"/>
              <a:t>Literature</a:t>
            </a:r>
            <a:r>
              <a:rPr lang="cs-CZ" dirty="0"/>
              <a:t> </a:t>
            </a:r>
            <a:r>
              <a:rPr lang="cs-CZ" dirty="0" err="1"/>
              <a:t>Circles</a:t>
            </a:r>
            <a:r>
              <a:rPr lang="cs-CZ" dirty="0" smtClean="0"/>
              <a:t>)</a:t>
            </a:r>
          </a:p>
          <a:p>
            <a:pPr lvl="0" fontAlgn="base"/>
            <a:r>
              <a:rPr lang="cs-CZ" dirty="0" smtClean="0"/>
              <a:t>metoda </a:t>
            </a:r>
            <a:r>
              <a:rPr lang="cs-CZ" b="1" dirty="0"/>
              <a:t>I </a:t>
            </a:r>
            <a:r>
              <a:rPr lang="cs-CZ" b="1" dirty="0" smtClean="0"/>
              <a:t>SOLVE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en-US" dirty="0" err="1"/>
              <a:t>fáze</a:t>
            </a:r>
            <a:r>
              <a:rPr lang="en-US" dirty="0"/>
              <a:t> – </a:t>
            </a:r>
            <a:r>
              <a:rPr lang="cs-CZ" dirty="0"/>
              <a:t>Terapeutická práce s četbou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935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lvl="0" indent="0" fontAlgn="base">
              <a:buNone/>
            </a:pPr>
            <a:r>
              <a:rPr lang="cs-CZ" b="1" dirty="0" smtClean="0"/>
              <a:t>Pokyny pro učitele:</a:t>
            </a:r>
          </a:p>
          <a:p>
            <a:pPr marL="45720" lvl="0" indent="0" fontAlgn="base">
              <a:buNone/>
            </a:pPr>
            <a:endParaRPr lang="cs-CZ" b="1" dirty="0" smtClean="0"/>
          </a:p>
          <a:p>
            <a:pPr lvl="0" fontAlgn="base"/>
            <a:r>
              <a:rPr lang="cs-CZ" dirty="0" smtClean="0"/>
              <a:t>je </a:t>
            </a:r>
            <a:r>
              <a:rPr lang="cs-CZ" dirty="0"/>
              <a:t>třeba naprosto dokonalá znalost literatury, s níž učitel </a:t>
            </a:r>
            <a:r>
              <a:rPr lang="cs-CZ" dirty="0" smtClean="0"/>
              <a:t>pracuje</a:t>
            </a:r>
            <a:endParaRPr lang="cs-CZ" dirty="0"/>
          </a:p>
          <a:p>
            <a:pPr lvl="0" fontAlgn="base"/>
            <a:r>
              <a:rPr lang="cs-CZ" dirty="0"/>
              <a:t>v průběhu čtení zastavovat a klást otázky</a:t>
            </a:r>
          </a:p>
          <a:p>
            <a:pPr lvl="0" fontAlgn="base"/>
            <a:r>
              <a:rPr lang="cs-CZ" dirty="0"/>
              <a:t>pozor na zjednodušená řešení, riziko nálepkování (</a:t>
            </a:r>
            <a:r>
              <a:rPr lang="cs-CZ" dirty="0" err="1"/>
              <a:t>labellingu</a:t>
            </a:r>
            <a:r>
              <a:rPr lang="cs-CZ" dirty="0"/>
              <a:t>)</a:t>
            </a:r>
          </a:p>
          <a:p>
            <a:pPr lvl="0" fontAlgn="base"/>
            <a:r>
              <a:rPr lang="cs-CZ" dirty="0"/>
              <a:t>pozor na řešení velkého množství problémů/příliš složité problémy </a:t>
            </a:r>
          </a:p>
          <a:p>
            <a:pPr lvl="0" fontAlgn="base"/>
            <a:r>
              <a:rPr lang="cs-CZ" dirty="0"/>
              <a:t>učitel však musí umět řídit diskusi i v případě těchto dvou krajních bodů, jeho úkolem je v tomto případě vnést do příběhů realitu</a:t>
            </a:r>
          </a:p>
          <a:p>
            <a:pPr lvl="0" fontAlgn="base"/>
            <a:r>
              <a:rPr lang="cs-CZ" dirty="0"/>
              <a:t>vyhnout se vlastnímu příkrému komentáři na adresu </a:t>
            </a:r>
            <a:r>
              <a:rPr lang="cs-CZ" dirty="0" smtClean="0"/>
              <a:t>hodnot</a:t>
            </a:r>
          </a:p>
          <a:p>
            <a:pPr lvl="0" fontAlgn="base"/>
            <a:r>
              <a:rPr lang="cs-CZ" dirty="0" smtClean="0"/>
              <a:t>velká </a:t>
            </a:r>
            <a:r>
              <a:rPr lang="cs-CZ" dirty="0"/>
              <a:t>dávka </a:t>
            </a:r>
            <a:r>
              <a:rPr lang="cs-CZ" dirty="0" smtClean="0"/>
              <a:t>sebekontroly</a:t>
            </a:r>
          </a:p>
          <a:p>
            <a:pPr lvl="0" fontAlgn="base"/>
            <a:r>
              <a:rPr lang="cs-CZ" dirty="0" smtClean="0"/>
              <a:t>velká </a:t>
            </a:r>
            <a:r>
              <a:rPr lang="cs-CZ" dirty="0"/>
              <a:t>dávka </a:t>
            </a:r>
            <a:r>
              <a:rPr lang="cs-CZ" dirty="0" smtClean="0"/>
              <a:t>empatie</a:t>
            </a:r>
          </a:p>
          <a:p>
            <a:pPr lvl="0" fontAlgn="base"/>
            <a:r>
              <a:rPr lang="cs-CZ" dirty="0" smtClean="0"/>
              <a:t>povzbudit </a:t>
            </a:r>
            <a:r>
              <a:rPr lang="cs-CZ" dirty="0"/>
              <a:t>studenty ke zpětné vazbě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en-US" dirty="0" err="1"/>
              <a:t>fáze</a:t>
            </a:r>
            <a:r>
              <a:rPr lang="en-US" dirty="0"/>
              <a:t> – </a:t>
            </a:r>
            <a:r>
              <a:rPr lang="cs-CZ" dirty="0"/>
              <a:t>Terapeutická práce s četbou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283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36</TotalTime>
  <Words>371</Words>
  <Application>Microsoft Macintosh PowerPoint</Application>
  <PresentationFormat>On-screen Show (4:3)</PresentationFormat>
  <Paragraphs>98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Grid</vt:lpstr>
      <vt:lpstr>třífázová metodika biblioterapeutické práce s četbou na SŠ </vt:lpstr>
      <vt:lpstr>1. fáze - úvodem</vt:lpstr>
      <vt:lpstr>2. fáze – výběr literatury</vt:lpstr>
      <vt:lpstr>2. fáze – výběr literatury</vt:lpstr>
      <vt:lpstr>2. fáze – výběr literatury</vt:lpstr>
      <vt:lpstr>3. fáze – Terapeutická práce s četbou</vt:lpstr>
      <vt:lpstr>3. fáze – Terapeutická práce s četbou</vt:lpstr>
      <vt:lpstr>3. fáze – Terapeutická práce s četbou</vt:lpstr>
      <vt:lpstr>3. fáze – Terapeutická práce s četbou</vt:lpstr>
      <vt:lpstr>Literatura</vt:lpstr>
    </vt:vector>
  </TitlesOfParts>
  <Company>MENDELU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biblioterafie</dc:title>
  <dc:creator>UMO</dc:creator>
  <cp:lastModifiedBy>UMO</cp:lastModifiedBy>
  <cp:revision>14</cp:revision>
  <dcterms:created xsi:type="dcterms:W3CDTF">2016-03-21T20:32:24Z</dcterms:created>
  <dcterms:modified xsi:type="dcterms:W3CDTF">2016-07-01T13:27:55Z</dcterms:modified>
</cp:coreProperties>
</file>