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62" r:id="rId4"/>
    <p:sldId id="297" r:id="rId5"/>
    <p:sldId id="298" r:id="rId6"/>
    <p:sldId id="296" r:id="rId7"/>
    <p:sldId id="295" r:id="rId8"/>
    <p:sldId id="263" r:id="rId9"/>
    <p:sldId id="293" r:id="rId10"/>
    <p:sldId id="294" r:id="rId11"/>
    <p:sldId id="302" r:id="rId12"/>
    <p:sldId id="303" r:id="rId13"/>
    <p:sldId id="304" r:id="rId14"/>
    <p:sldId id="305" r:id="rId15"/>
    <p:sldId id="306" r:id="rId16"/>
    <p:sldId id="307" r:id="rId17"/>
    <p:sldId id="264" r:id="rId18"/>
    <p:sldId id="261" r:id="rId19"/>
    <p:sldId id="301" r:id="rId20"/>
    <p:sldId id="266" r:id="rId21"/>
    <p:sldId id="267" r:id="rId22"/>
    <p:sldId id="299" r:id="rId23"/>
    <p:sldId id="265" r:id="rId24"/>
    <p:sldId id="300" r:id="rId25"/>
    <p:sldId id="259" r:id="rId26"/>
    <p:sldId id="282" r:id="rId27"/>
    <p:sldId id="289" r:id="rId28"/>
    <p:sldId id="268" r:id="rId29"/>
    <p:sldId id="269" r:id="rId30"/>
    <p:sldId id="270" r:id="rId31"/>
    <p:sldId id="285" r:id="rId32"/>
    <p:sldId id="271" r:id="rId33"/>
    <p:sldId id="288" r:id="rId34"/>
    <p:sldId id="290" r:id="rId35"/>
    <p:sldId id="291" r:id="rId36"/>
    <p:sldId id="286" r:id="rId37"/>
    <p:sldId id="287" r:id="rId38"/>
    <p:sldId id="274" r:id="rId39"/>
    <p:sldId id="272" r:id="rId40"/>
    <p:sldId id="292" r:id="rId41"/>
    <p:sldId id="273" r:id="rId42"/>
    <p:sldId id="275" r:id="rId43"/>
    <p:sldId id="276" r:id="rId44"/>
    <p:sldId id="277" r:id="rId45"/>
    <p:sldId id="278" r:id="rId46"/>
    <p:sldId id="280" r:id="rId47"/>
    <p:sldId id="279" r:id="rId48"/>
    <p:sldId id="284" r:id="rId49"/>
    <p:sldId id="260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89502" autoAdjust="0"/>
  </p:normalViewPr>
  <p:slideViewPr>
    <p:cSldViewPr>
      <p:cViewPr>
        <p:scale>
          <a:sx n="60" d="100"/>
          <a:sy n="60" d="100"/>
        </p:scale>
        <p:origin x="-170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ADE2-7423-48E7-B666-5E0C29E2AE5F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215EC-5D72-4FE6-A037-D33FBD40BE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2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Nejspíše po vítězství v panathénajských hrách (odhlédněme od toho, že tyto hry vznikly mnohem později) byl v Attice zavražděn jediný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Mínóův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Androgeós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načež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Mínós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zaútočil na Athény, porazil je a rozkázal, aby každoročně (někde se uvádí jedenkrát za tři či devět let) odváděly na Krétu krvavou daň – sedm dívek a sedm chlapců, jako potravu pro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Mínótaura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Tak se dělo do doby, než se na scéně objevil Théseus a netvora zabil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15EC-5D72-4FE6-A037-D33FBD40BEE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31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CEBEB5-0DD5-4EE9-8F80-EB75EF56E658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9A7F9-FAEF-4AD2-840D-D63FC757B4A9}" type="slidenum">
              <a:rPr lang="en-US" altLang="cs-CZ"/>
              <a:pPr/>
              <a:t>48</a:t>
            </a:fld>
            <a:endParaRPr lang="en-US" altLang="cs-CZ"/>
          </a:p>
        </p:txBody>
      </p:sp>
      <p:sp>
        <p:nvSpPr>
          <p:cNvPr id="665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21. 11. 2016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296144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Mínojská</a:t>
            </a:r>
            <a:r>
              <a:rPr lang="cs-CZ" b="1" dirty="0" smtClean="0"/>
              <a:t> Kréta</a:t>
            </a:r>
            <a:r>
              <a:rPr lang="en-US" altLang="cs-CZ" dirty="0" smtClean="0"/>
              <a:t> </a:t>
            </a:r>
            <a:r>
              <a:rPr lang="en-US" altLang="cs-CZ" dirty="0"/>
              <a:t>(</a:t>
            </a:r>
            <a:r>
              <a:rPr lang="en-US" altLang="cs-CZ" dirty="0" smtClean="0"/>
              <a:t>1600-1450</a:t>
            </a:r>
            <a:r>
              <a:rPr lang="cs-CZ" altLang="cs-CZ" dirty="0" smtClean="0"/>
              <a:t> </a:t>
            </a:r>
            <a:r>
              <a:rPr lang="en-US" altLang="cs-CZ" dirty="0" smtClean="0"/>
              <a:t>B.C</a:t>
            </a:r>
            <a:r>
              <a:rPr lang="en-US" altLang="cs-CZ" dirty="0"/>
              <a:t>.)</a:t>
            </a:r>
            <a:endParaRPr lang="cs-CZ" b="1" dirty="0"/>
          </a:p>
        </p:txBody>
      </p:sp>
      <p:pic>
        <p:nvPicPr>
          <p:cNvPr id="5" name="Picture 4" descr="Cr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95984" cy="53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10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AppData\Local\Microsoft\Windows\INetCache\Content.Word\nekde najit odkudcitova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6" y="836712"/>
            <a:ext cx="914501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68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llLeaping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" y="323670"/>
            <a:ext cx="9112546" cy="62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6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1159"/>
            <a:ext cx="4464496" cy="68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1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" y="343029"/>
            <a:ext cx="9144000" cy="60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7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IN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3"/>
            <a:ext cx="9144000" cy="63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2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2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4362" cy="63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2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86" y="25698"/>
            <a:ext cx="5003722" cy="683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9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74136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stěny </a:t>
            </a:r>
            <a:r>
              <a:rPr lang="cs-CZ" b="1" dirty="0"/>
              <a:t>s </a:t>
            </a:r>
            <a:r>
              <a:rPr lang="cs-CZ" b="1" dirty="0" smtClean="0"/>
              <a:t>freskami</a:t>
            </a:r>
            <a:r>
              <a:rPr lang="cs-CZ" dirty="0" smtClean="0"/>
              <a:t>; </a:t>
            </a:r>
            <a:r>
              <a:rPr lang="cs-CZ" dirty="0" smtClean="0"/>
              <a:t>často živá </a:t>
            </a:r>
            <a:r>
              <a:rPr lang="cs-CZ" dirty="0"/>
              <a:t>a realistická zobrazení, </a:t>
            </a:r>
            <a:r>
              <a:rPr lang="cs-CZ" dirty="0" smtClean="0"/>
              <a:t>někdy </a:t>
            </a:r>
            <a:r>
              <a:rPr lang="cs-CZ" dirty="0"/>
              <a:t>bez skutečných obrysů a barev (např. opice s modrou srstí). </a:t>
            </a:r>
            <a:endParaRPr lang="cs-CZ" dirty="0" smtClean="0"/>
          </a:p>
          <a:p>
            <a:pPr lvl="1"/>
            <a:r>
              <a:rPr lang="cs-CZ" dirty="0" smtClean="0"/>
              <a:t>kupř</a:t>
            </a:r>
            <a:r>
              <a:rPr lang="cs-CZ" dirty="0"/>
              <a:t>. </a:t>
            </a:r>
            <a:r>
              <a:rPr lang="cs-CZ" b="1" dirty="0">
                <a:solidFill>
                  <a:srgbClr val="FF0000"/>
                </a:solidFill>
              </a:rPr>
              <a:t>zápas/ box </a:t>
            </a:r>
            <a:r>
              <a:rPr lang="cs-CZ" dirty="0"/>
              <a:t>– </a:t>
            </a:r>
            <a:r>
              <a:rPr lang="cs-CZ" b="1" dirty="0"/>
              <a:t>dva zápasící chlapci na fresce z Théry </a:t>
            </a:r>
            <a:r>
              <a:rPr lang="cs-CZ" dirty="0" smtClean="0"/>
              <a:t>či </a:t>
            </a:r>
            <a:r>
              <a:rPr lang="cs-CZ" b="1" dirty="0"/>
              <a:t>rhyt se zápasníky z Hagia Triady</a:t>
            </a:r>
            <a:r>
              <a:rPr lang="cs-CZ" dirty="0"/>
              <a:t> (oba zhruba z 16. století př. Kr</a:t>
            </a:r>
            <a:r>
              <a:rPr lang="cs-CZ" dirty="0" smtClean="0"/>
              <a:t>.)</a:t>
            </a:r>
            <a:endParaRPr lang="cs-CZ" dirty="0" smtClean="0"/>
          </a:p>
          <a:p>
            <a:pPr lvl="2"/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významně </a:t>
            </a:r>
            <a:r>
              <a:rPr lang="cs-CZ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liší </a:t>
            </a:r>
          </a:p>
          <a:p>
            <a:pPr lvl="3"/>
            <a:r>
              <a:rPr lang="cs-CZ" dirty="0" smtClean="0"/>
              <a:t>na </a:t>
            </a:r>
            <a:r>
              <a:rPr lang="cs-CZ" dirty="0"/>
              <a:t>fresce z Théry </a:t>
            </a:r>
            <a:r>
              <a:rPr lang="cs-CZ" dirty="0" smtClean="0"/>
              <a:t>1 </a:t>
            </a:r>
            <a:r>
              <a:rPr lang="cs-CZ" dirty="0" smtClean="0"/>
              <a:t>rukavice?? </a:t>
            </a:r>
            <a:endParaRPr lang="cs-CZ" dirty="0" smtClean="0"/>
          </a:p>
          <a:p>
            <a:pPr lvl="3"/>
            <a:r>
              <a:rPr lang="cs-CZ" dirty="0" smtClean="0"/>
              <a:t>na </a:t>
            </a:r>
            <a:r>
              <a:rPr lang="cs-CZ" dirty="0"/>
              <a:t>rhytu z Hagia Triady </a:t>
            </a:r>
            <a:r>
              <a:rPr lang="cs-CZ" dirty="0" smtClean="0"/>
              <a:t>skutečné </a:t>
            </a:r>
            <a:r>
              <a:rPr lang="cs-CZ" dirty="0"/>
              <a:t>boxery a helmice s lícními </a:t>
            </a:r>
            <a:r>
              <a:rPr lang="cs-CZ" dirty="0" smtClean="0"/>
              <a:t>chrániči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akrobacie </a:t>
            </a:r>
            <a:r>
              <a:rPr lang="cs-CZ" b="1" dirty="0">
                <a:solidFill>
                  <a:srgbClr val="FF0000"/>
                </a:solidFill>
              </a:rPr>
              <a:t>s býky </a:t>
            </a:r>
            <a:r>
              <a:rPr lang="cs-CZ" dirty="0" smtClean="0"/>
              <a:t>– vchod </a:t>
            </a:r>
            <a:r>
              <a:rPr lang="cs-CZ" dirty="0"/>
              <a:t>do knósského paláce, </a:t>
            </a:r>
            <a:endParaRPr lang="cs-CZ" dirty="0" smtClean="0"/>
          </a:p>
          <a:p>
            <a:pPr lvl="2"/>
            <a:r>
              <a:rPr lang="cs-CZ" dirty="0" smtClean="0"/>
              <a:t>freska </a:t>
            </a:r>
            <a:r>
              <a:rPr lang="cs-CZ" dirty="0"/>
              <a:t>akrobata na býku a dvou žen stojících u něj (všech pouze v bederních zástěrách) z východního palácového </a:t>
            </a:r>
            <a:r>
              <a:rPr lang="cs-CZ" dirty="0" smtClean="0"/>
              <a:t>křídla (3 akrobaté </a:t>
            </a:r>
            <a:r>
              <a:rPr lang="cs-CZ" dirty="0"/>
              <a:t>skákající současně, nebo </a:t>
            </a:r>
            <a:r>
              <a:rPr lang="cs-CZ" dirty="0" smtClean="0"/>
              <a:t>3 fáze </a:t>
            </a:r>
            <a:r>
              <a:rPr lang="cs-CZ" dirty="0"/>
              <a:t>přeskoku býka jedním akrobatem; </a:t>
            </a:r>
            <a:endParaRPr lang="cs-CZ" dirty="0" smtClean="0"/>
          </a:p>
          <a:p>
            <a:pPr lvl="3"/>
            <a:r>
              <a:rPr lang="cs-CZ" dirty="0" smtClean="0"/>
              <a:t>španělský toreador </a:t>
            </a:r>
            <a:r>
              <a:rPr lang="cs-CZ" dirty="0"/>
              <a:t>první poloviny 20. </a:t>
            </a:r>
            <a:r>
              <a:rPr lang="cs-CZ" dirty="0" smtClean="0"/>
              <a:t>století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Akrobacie – aristokracie</a:t>
            </a:r>
          </a:p>
          <a:p>
            <a:r>
              <a:rPr lang="cs-CZ" dirty="0" smtClean="0"/>
              <a:t>pěstní </a:t>
            </a:r>
            <a:r>
              <a:rPr lang="cs-CZ" dirty="0"/>
              <a:t>boj, zápas, bojový styl připomínající karate, skoky, běhy a </a:t>
            </a:r>
            <a:r>
              <a:rPr lang="cs-CZ" dirty="0" smtClean="0"/>
              <a:t>plavání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07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aa\Desktop\byk_a_faju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4" y="10928"/>
            <a:ext cx="2721760" cy="659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C:\Users\Jiří\AppData\Local\Microsoft\Windows\INetCache\Content.Word\bouyek176V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44"/>
            <a:ext cx="4248472" cy="6835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89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oy Boxer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094037" cy="61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8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3823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cs-CZ" sz="2400" b="1" dirty="0" err="1" smtClean="0"/>
              <a:t>Kaftor</a:t>
            </a:r>
            <a:endParaRPr lang="cs-CZ" sz="2400" b="1" dirty="0" smtClean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kultura </a:t>
            </a:r>
            <a:r>
              <a:rPr lang="cs-CZ" sz="2400" dirty="0" smtClean="0"/>
              <a:t>doby </a:t>
            </a:r>
            <a:r>
              <a:rPr lang="cs-CZ" sz="2400" dirty="0"/>
              <a:t>bronzové, </a:t>
            </a:r>
            <a:r>
              <a:rPr lang="cs-CZ" sz="2400" dirty="0" smtClean="0"/>
              <a:t>kultura </a:t>
            </a:r>
            <a:r>
              <a:rPr lang="cs-CZ" sz="2400" dirty="0" err="1" smtClean="0"/>
              <a:t>mínójská</a:t>
            </a:r>
            <a:r>
              <a:rPr lang="cs-CZ" sz="2400" dirty="0" smtClean="0"/>
              <a:t> </a:t>
            </a:r>
          </a:p>
          <a:p>
            <a:pPr algn="just"/>
            <a:endParaRPr lang="cs-CZ" sz="1000" dirty="0" smtClean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významné </a:t>
            </a:r>
            <a:r>
              <a:rPr lang="cs-CZ" sz="2400" dirty="0"/>
              <a:t>postavení </a:t>
            </a:r>
            <a:r>
              <a:rPr lang="cs-CZ" sz="2400" dirty="0" smtClean="0"/>
              <a:t>i </a:t>
            </a:r>
            <a:r>
              <a:rPr lang="cs-CZ" sz="2400" dirty="0"/>
              <a:t>v řecké </a:t>
            </a:r>
            <a:r>
              <a:rPr lang="cs-CZ" sz="2400" b="1" dirty="0"/>
              <a:t>mytologii</a:t>
            </a:r>
            <a:r>
              <a:rPr lang="cs-CZ" sz="2400" dirty="0"/>
              <a:t>: </a:t>
            </a:r>
            <a:endParaRPr lang="cs-CZ" sz="2400" dirty="0" smtClean="0"/>
          </a:p>
          <a:p>
            <a:pPr marL="742950" lvl="1" indent="-285750" algn="just">
              <a:buFontTx/>
              <a:buChar char="-"/>
            </a:pPr>
            <a:r>
              <a:rPr lang="cs-CZ" sz="2400" dirty="0" smtClean="0"/>
              <a:t>v</a:t>
            </a:r>
            <a:r>
              <a:rPr lang="cs-CZ" sz="2400" dirty="0"/>
              <a:t> jedné z jeskyň krétské hory </a:t>
            </a:r>
            <a:r>
              <a:rPr lang="cs-CZ" sz="2400" dirty="0" err="1"/>
              <a:t>Ídy</a:t>
            </a:r>
            <a:r>
              <a:rPr lang="cs-CZ" sz="2400" dirty="0"/>
              <a:t> se narodil vládce bohů </a:t>
            </a:r>
            <a:r>
              <a:rPr lang="cs-CZ" sz="2400" b="1" dirty="0" smtClean="0"/>
              <a:t>Zeus</a:t>
            </a:r>
          </a:p>
          <a:p>
            <a:pPr marL="742950" lvl="1" indent="-285750" algn="just">
              <a:buFontTx/>
              <a:buChar char="-"/>
            </a:pPr>
            <a:r>
              <a:rPr lang="cs-CZ" sz="2400" dirty="0" smtClean="0"/>
              <a:t>působil </a:t>
            </a:r>
            <a:r>
              <a:rPr lang="cs-CZ" sz="2400" dirty="0"/>
              <a:t>zde bájný </a:t>
            </a:r>
            <a:r>
              <a:rPr lang="cs-CZ" sz="2400" b="1" dirty="0" err="1"/>
              <a:t>Mínótaurus</a:t>
            </a:r>
            <a:r>
              <a:rPr lang="cs-CZ" sz="2400" dirty="0"/>
              <a:t> („</a:t>
            </a:r>
            <a:r>
              <a:rPr lang="cs-CZ" sz="2400" dirty="0" err="1"/>
              <a:t>Mínóův</a:t>
            </a:r>
            <a:r>
              <a:rPr lang="cs-CZ" sz="2400" dirty="0"/>
              <a:t> býk“) </a:t>
            </a:r>
          </a:p>
          <a:p>
            <a:pPr marL="742950" lvl="1" indent="-285750" algn="just">
              <a:buFontTx/>
              <a:buChar char="-"/>
            </a:pPr>
            <a:r>
              <a:rPr lang="cs-CZ" sz="2400" dirty="0" smtClean="0"/>
              <a:t>ostrov </a:t>
            </a:r>
            <a:r>
              <a:rPr lang="cs-CZ" sz="2400" dirty="0"/>
              <a:t>ochraňoval </a:t>
            </a:r>
            <a:r>
              <a:rPr lang="cs-CZ" sz="2400" b="1" dirty="0" err="1" smtClean="0"/>
              <a:t>Talós</a:t>
            </a:r>
            <a:r>
              <a:rPr lang="cs-CZ" sz="2400" dirty="0"/>
              <a:t> </a:t>
            </a:r>
            <a:endParaRPr lang="cs-CZ" sz="2400" dirty="0"/>
          </a:p>
          <a:p>
            <a:pPr algn="just"/>
            <a:r>
              <a:rPr lang="cs-CZ" sz="2400" i="1" dirty="0" smtClean="0"/>
              <a:t>„</a:t>
            </a:r>
            <a:r>
              <a:rPr lang="cs-CZ" sz="2400" i="1" dirty="0"/>
              <a:t>Je dost možné, že tato pověst zachycuje něčí povinnost třikrát denně vyjíždět k pobřeží a pozorovat okolí.“</a:t>
            </a:r>
            <a:r>
              <a:rPr lang="cs-CZ" sz="2400" dirty="0"/>
              <a:t> </a:t>
            </a:r>
            <a:endParaRPr lang="cs-CZ" sz="2400" dirty="0" smtClean="0"/>
          </a:p>
          <a:p>
            <a:pPr algn="just"/>
            <a:endParaRPr lang="cs-CZ" sz="1000" dirty="0"/>
          </a:p>
          <a:p>
            <a:pPr marL="285750" indent="-285750" algn="just">
              <a:buFontTx/>
              <a:buChar char="-"/>
            </a:pPr>
            <a:r>
              <a:rPr lang="cs-CZ" sz="2400" dirty="0" smtClean="0"/>
              <a:t>Symbolem </a:t>
            </a:r>
            <a:r>
              <a:rPr lang="cs-CZ" sz="2400" b="1" i="1" dirty="0" err="1" smtClean="0"/>
              <a:t>labrys</a:t>
            </a:r>
            <a:r>
              <a:rPr lang="cs-CZ" sz="2400" dirty="0" smtClean="0"/>
              <a:t>, </a:t>
            </a:r>
            <a:r>
              <a:rPr lang="cs-CZ" sz="2400" dirty="0"/>
              <a:t>odtud vzešel onen známý </a:t>
            </a:r>
            <a:r>
              <a:rPr lang="cs-CZ" sz="2400" b="1" dirty="0"/>
              <a:t>Labyrint</a:t>
            </a:r>
            <a:r>
              <a:rPr lang="cs-CZ" sz="2400" dirty="0"/>
              <a:t> (od slova </a:t>
            </a:r>
            <a:r>
              <a:rPr lang="cs-CZ" sz="2400" i="1" dirty="0" err="1"/>
              <a:t>labyrintos</a:t>
            </a:r>
            <a:r>
              <a:rPr lang="cs-CZ" sz="2400" dirty="0"/>
              <a:t>), čili Dům dvojbřitých seker, </a:t>
            </a:r>
            <a:r>
              <a:rPr lang="cs-CZ" sz="2400" dirty="0" smtClean="0"/>
              <a:t>palác</a:t>
            </a:r>
          </a:p>
          <a:p>
            <a:pPr marL="285750" indent="-285750" algn="just">
              <a:buFontTx/>
              <a:buChar char="-"/>
            </a:pPr>
            <a:endParaRPr lang="cs-CZ" sz="1000" dirty="0"/>
          </a:p>
          <a:p>
            <a:pPr algn="just"/>
            <a:r>
              <a:rPr lang="cs-CZ" sz="2400" dirty="0" smtClean="0"/>
              <a:t>- </a:t>
            </a:r>
            <a:r>
              <a:rPr lang="cs-CZ" sz="2400" b="1" dirty="0" smtClean="0"/>
              <a:t>Palác:</a:t>
            </a:r>
            <a:r>
              <a:rPr lang="cs-CZ" sz="2400" dirty="0" smtClean="0"/>
              <a:t> </a:t>
            </a:r>
            <a:r>
              <a:rPr lang="cs-CZ" sz="2400" dirty="0" smtClean="0"/>
              <a:t>ve </a:t>
            </a:r>
            <a:r>
              <a:rPr lang="cs-CZ" sz="2400" dirty="0"/>
              <a:t>středu </a:t>
            </a:r>
            <a:r>
              <a:rPr lang="cs-CZ" sz="2400" dirty="0" smtClean="0"/>
              <a:t>sídliště, ne na kopci  jako paláce </a:t>
            </a:r>
            <a:r>
              <a:rPr lang="cs-CZ" sz="2400" dirty="0"/>
              <a:t>mykénské, </a:t>
            </a:r>
            <a:r>
              <a:rPr lang="cs-CZ" sz="2400" dirty="0" smtClean="0"/>
              <a:t>bez hradeb</a:t>
            </a:r>
            <a:endParaRPr lang="cs-CZ" sz="2400" dirty="0" smtClean="0"/>
          </a:p>
          <a:p>
            <a:pPr algn="just"/>
            <a:endParaRPr lang="cs-CZ" sz="1000" dirty="0"/>
          </a:p>
          <a:p>
            <a:pPr algn="just"/>
            <a:r>
              <a:rPr lang="cs-CZ" sz="2400" dirty="0" smtClean="0"/>
              <a:t>- </a:t>
            </a:r>
            <a:r>
              <a:rPr lang="cs-CZ" sz="2400" b="1" dirty="0" smtClean="0"/>
              <a:t>Knóssos</a:t>
            </a:r>
            <a:r>
              <a:rPr lang="cs-CZ" sz="2400" dirty="0" smtClean="0"/>
              <a:t>, </a:t>
            </a:r>
            <a:r>
              <a:rPr lang="cs-CZ" sz="2400" b="1" dirty="0" err="1" smtClean="0"/>
              <a:t>Faistos</a:t>
            </a:r>
            <a:r>
              <a:rPr lang="cs-CZ" sz="2400" dirty="0"/>
              <a:t>, </a:t>
            </a:r>
            <a:r>
              <a:rPr lang="cs-CZ" sz="2400" dirty="0" err="1"/>
              <a:t>Mallia</a:t>
            </a:r>
            <a:r>
              <a:rPr lang="cs-CZ" sz="2400" dirty="0"/>
              <a:t>, </a:t>
            </a:r>
            <a:r>
              <a:rPr lang="cs-CZ" sz="2400" dirty="0" err="1"/>
              <a:t>Palaikastro</a:t>
            </a:r>
            <a:r>
              <a:rPr lang="cs-CZ" sz="2400" dirty="0"/>
              <a:t>, </a:t>
            </a:r>
            <a:r>
              <a:rPr lang="cs-CZ" sz="2400" dirty="0" err="1"/>
              <a:t>Gurnia</a:t>
            </a:r>
            <a:r>
              <a:rPr lang="cs-CZ" sz="2400" dirty="0"/>
              <a:t>, </a:t>
            </a:r>
            <a:r>
              <a:rPr lang="cs-CZ" sz="2400" b="1" dirty="0"/>
              <a:t>Hagia </a:t>
            </a:r>
            <a:r>
              <a:rPr lang="cs-CZ" sz="2400" b="1" dirty="0" err="1"/>
              <a:t>Triada</a:t>
            </a:r>
            <a:r>
              <a:rPr lang="cs-CZ" sz="2400" b="1" dirty="0"/>
              <a:t> </a:t>
            </a:r>
          </a:p>
          <a:p>
            <a:pPr algn="just"/>
            <a:endParaRPr lang="cs-CZ" sz="2400" dirty="0" smtClean="0"/>
          </a:p>
          <a:p>
            <a:pPr algn="just"/>
            <a:r>
              <a:rPr lang="cs-CZ" sz="2400" dirty="0" smtClean="0"/>
              <a:t>- vodovody</a:t>
            </a:r>
            <a:r>
              <a:rPr lang="cs-CZ" sz="2400" dirty="0"/>
              <a:t>, kanalizace, kašny, dlážděné ulice, splachovací záchody, koupelny, trůnní sál, královské sklady (</a:t>
            </a:r>
            <a:r>
              <a:rPr lang="cs-CZ" sz="2400" i="1" dirty="0" err="1"/>
              <a:t>magazines</a:t>
            </a:r>
            <a:r>
              <a:rPr lang="cs-CZ" sz="2400" dirty="0"/>
              <a:t>), obytné budovy, okrouhlé studně (</a:t>
            </a:r>
            <a:r>
              <a:rPr lang="cs-CZ" sz="2400" i="1" dirty="0" err="1"/>
              <a:t>kouloures</a:t>
            </a:r>
            <a:r>
              <a:rPr lang="cs-CZ" sz="2400" dirty="0"/>
              <a:t>), </a:t>
            </a:r>
            <a:r>
              <a:rPr lang="cs-CZ" sz="2400" dirty="0" err="1"/>
              <a:t>polythyron</a:t>
            </a:r>
            <a:r>
              <a:rPr lang="cs-CZ" sz="2400" dirty="0"/>
              <a:t>, </a:t>
            </a:r>
            <a:r>
              <a:rPr lang="cs-CZ" sz="2400" i="1" dirty="0" err="1"/>
              <a:t>lustral</a:t>
            </a:r>
            <a:r>
              <a:rPr lang="cs-CZ" sz="2400" i="1" dirty="0"/>
              <a:t> </a:t>
            </a:r>
            <a:r>
              <a:rPr lang="cs-CZ" sz="2400" i="1" dirty="0" err="1"/>
              <a:t>basin</a:t>
            </a:r>
            <a:r>
              <a:rPr lang="cs-CZ" sz="2400" dirty="0"/>
              <a:t> (</a:t>
            </a:r>
            <a:r>
              <a:rPr lang="cs-CZ" sz="2400" dirty="0" smtClean="0"/>
              <a:t>nevíme)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756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Dějiny starověkého sportu I\3. hodina\rekonstrukce rhytonu z Hagia Triady (Ruben Santos) (Miller, 200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4680520" cy="65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iří\Desktop\Dějiny starověkého sportu I\3. hodina\steatitový vyřezávaný rhyton z Hagia Triady (Miller, 200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3" y="271190"/>
            <a:ext cx="2419350" cy="4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8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ějiny starověkého sportu I\3. hodina\Reliéf z poháru z Hagia Triady, 17. století př. Kr. (Matějček, 194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643698" cy="49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iří\Desktop\Dějiny starověkého sportu I\3. hodina\rhyton z paláce z Hagia Triady, nahoře boxer v přilbě s rukavicí na pravé ruce, kolem 1500 př. Kr. (Olivová, 198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091"/>
            <a:ext cx="2256040" cy="67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7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Cíl boxu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vojenství</a:t>
            </a:r>
          </a:p>
          <a:p>
            <a:r>
              <a:rPr lang="cs-CZ" dirty="0" smtClean="0"/>
              <a:t>profesionální zábava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149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892480" cy="66247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b="1" dirty="0" smtClean="0"/>
              <a:t>Tanec </a:t>
            </a:r>
          </a:p>
          <a:p>
            <a:pPr lvl="1" algn="just"/>
            <a:r>
              <a:rPr lang="cs-CZ" dirty="0"/>
              <a:t>n</a:t>
            </a:r>
            <a:r>
              <a:rPr lang="cs-CZ" dirty="0" smtClean="0"/>
              <a:t>apř</a:t>
            </a:r>
            <a:r>
              <a:rPr lang="cs-CZ" dirty="0"/>
              <a:t>. rituální svatební tanec inspirovaný mýtem, </a:t>
            </a:r>
            <a:r>
              <a:rPr lang="cs-CZ" dirty="0" smtClean="0"/>
              <a:t>býčí </a:t>
            </a:r>
            <a:r>
              <a:rPr lang="cs-CZ" dirty="0"/>
              <a:t>masky. </a:t>
            </a:r>
            <a:r>
              <a:rPr lang="cs-CZ" b="1" dirty="0"/>
              <a:t>Král-kněz </a:t>
            </a:r>
            <a:r>
              <a:rPr lang="cs-CZ" b="1" dirty="0" smtClean="0"/>
              <a:t>a kněžka </a:t>
            </a:r>
            <a:r>
              <a:rPr lang="cs-CZ" dirty="0" smtClean="0"/>
              <a:t>(kráva) - posvátná </a:t>
            </a:r>
            <a:r>
              <a:rPr lang="cs-CZ" b="1" dirty="0" smtClean="0"/>
              <a:t>svatba </a:t>
            </a:r>
          </a:p>
          <a:p>
            <a:pPr lvl="1" algn="just"/>
            <a:r>
              <a:rPr lang="cs-CZ" dirty="0" smtClean="0"/>
              <a:t> </a:t>
            </a:r>
            <a:r>
              <a:rPr lang="cs-CZ" i="1" dirty="0"/>
              <a:t>„Je velmi pravděpodobné, že extatické tance kněžek, možná za zvuků hudebních nástrojů, měly přivábit božské bytosti na zem. Lidé omámení vířivým pohybem je viděli doopravdy“</a:t>
            </a:r>
            <a:r>
              <a:rPr lang="cs-CZ" dirty="0"/>
              <a:t> (Pressová, 1978, 168). </a:t>
            </a:r>
            <a:endParaRPr lang="cs-CZ" dirty="0" smtClean="0"/>
          </a:p>
          <a:p>
            <a:pPr algn="just"/>
            <a:r>
              <a:rPr lang="cs-CZ" b="1" dirty="0" smtClean="0"/>
              <a:t>Mýtus</a:t>
            </a:r>
            <a:r>
              <a:rPr lang="cs-CZ" dirty="0" smtClean="0"/>
              <a:t> - </a:t>
            </a:r>
            <a:r>
              <a:rPr lang="cs-CZ" dirty="0"/>
              <a:t>první impulz ve „sportu“, </a:t>
            </a:r>
            <a:r>
              <a:rPr lang="cs-CZ" dirty="0" smtClean="0"/>
              <a:t>mýtus </a:t>
            </a:r>
            <a:r>
              <a:rPr lang="cs-CZ" dirty="0"/>
              <a:t>o </a:t>
            </a:r>
            <a:r>
              <a:rPr lang="cs-CZ" dirty="0" err="1" smtClean="0"/>
              <a:t>Mínótaurovi</a:t>
            </a:r>
            <a:r>
              <a:rPr lang="cs-CZ" dirty="0" smtClean="0"/>
              <a:t>, zavražděn </a:t>
            </a:r>
            <a:r>
              <a:rPr lang="cs-CZ" dirty="0"/>
              <a:t>jediný </a:t>
            </a:r>
            <a:r>
              <a:rPr lang="cs-CZ" dirty="0" err="1"/>
              <a:t>Mínóův</a:t>
            </a:r>
            <a:r>
              <a:rPr lang="cs-CZ" dirty="0"/>
              <a:t> syn, </a:t>
            </a:r>
            <a:r>
              <a:rPr lang="cs-CZ" b="1" dirty="0" err="1" smtClean="0"/>
              <a:t>Androgeós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Panathénaje</a:t>
            </a:r>
            <a:r>
              <a:rPr lang="cs-CZ" dirty="0" smtClean="0"/>
              <a:t>)</a:t>
            </a:r>
            <a:endParaRPr lang="cs-CZ" dirty="0" smtClean="0"/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 </a:t>
            </a:r>
            <a:r>
              <a:rPr lang="cs-CZ" b="1" dirty="0"/>
              <a:t>Zánik Knóssu </a:t>
            </a:r>
            <a:r>
              <a:rPr lang="cs-CZ" dirty="0"/>
              <a:t>je datován do 14. století př. Kr. (někdy kolem roku 1375 př. Kr. vyhořel knósský palác) </a:t>
            </a:r>
            <a:endParaRPr lang="cs-CZ" dirty="0" smtClean="0"/>
          </a:p>
          <a:p>
            <a:pPr lvl="1" algn="just"/>
            <a:r>
              <a:rPr lang="cs-CZ" dirty="0" smtClean="0"/>
              <a:t>sopečný </a:t>
            </a:r>
            <a:r>
              <a:rPr lang="cs-CZ" b="1" dirty="0" smtClean="0"/>
              <a:t>výbuch </a:t>
            </a:r>
            <a:r>
              <a:rPr lang="cs-CZ" b="1" dirty="0"/>
              <a:t>sopky </a:t>
            </a:r>
            <a:r>
              <a:rPr lang="cs-CZ" dirty="0"/>
              <a:t>na ostrově </a:t>
            </a:r>
            <a:r>
              <a:rPr lang="cs-CZ" dirty="0" smtClean="0"/>
              <a:t>Théra (kolem </a:t>
            </a:r>
            <a:r>
              <a:rPr lang="cs-CZ" dirty="0"/>
              <a:t>roku 1600 př. Kr., který možná zničil krétské loďstvo nebo přerušil obchodní </a:t>
            </a:r>
            <a:r>
              <a:rPr lang="cs-CZ" dirty="0" smtClean="0"/>
              <a:t>sítě)</a:t>
            </a:r>
          </a:p>
          <a:p>
            <a:pPr lvl="1" algn="just"/>
            <a:r>
              <a:rPr lang="cs-CZ" b="1" dirty="0" smtClean="0"/>
              <a:t>povstání </a:t>
            </a:r>
            <a:r>
              <a:rPr lang="cs-CZ" b="1" dirty="0" err="1"/>
              <a:t>Mínójců</a:t>
            </a:r>
            <a:r>
              <a:rPr lang="cs-CZ" b="1" dirty="0"/>
              <a:t> proti Achájům </a:t>
            </a:r>
            <a:r>
              <a:rPr lang="cs-CZ" dirty="0"/>
              <a:t>(kolem roku 1450 př. Kr.), </a:t>
            </a:r>
            <a:endParaRPr lang="cs-CZ" dirty="0" smtClean="0"/>
          </a:p>
          <a:p>
            <a:pPr lvl="1" algn="just"/>
            <a:r>
              <a:rPr lang="cs-CZ" dirty="0" smtClean="0"/>
              <a:t>s</a:t>
            </a:r>
            <a:r>
              <a:rPr lang="cs-CZ" dirty="0"/>
              <a:t> </a:t>
            </a:r>
            <a:r>
              <a:rPr lang="cs-CZ" b="1" dirty="0"/>
              <a:t>invazí tzv. mořských národů </a:t>
            </a:r>
            <a:r>
              <a:rPr lang="cs-CZ" dirty="0"/>
              <a:t>kolem roku 1200 př. Kr. </a:t>
            </a:r>
            <a:endParaRPr lang="cs-CZ" dirty="0" smtClean="0"/>
          </a:p>
          <a:p>
            <a:pPr lvl="1" algn="just"/>
            <a:r>
              <a:rPr lang="cs-CZ" dirty="0" smtClean="0"/>
              <a:t>Další </a:t>
            </a:r>
            <a:r>
              <a:rPr lang="cs-CZ" dirty="0"/>
              <a:t>možností zániku této civilizace mohla být </a:t>
            </a:r>
            <a:r>
              <a:rPr lang="cs-CZ" b="1" dirty="0"/>
              <a:t>série zemětřesení </a:t>
            </a:r>
            <a:r>
              <a:rPr lang="cs-CZ" dirty="0"/>
              <a:t>někdy v této </a:t>
            </a:r>
            <a:r>
              <a:rPr lang="cs-CZ" dirty="0" smtClean="0"/>
              <a:t>době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46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854"/>
            <a:ext cx="4187842" cy="607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IN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7"/>
            <a:ext cx="4036337" cy="38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IN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8172"/>
            <a:ext cx="2900961" cy="307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09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7631"/>
            <a:ext cx="9144000" cy="1143000"/>
          </a:xfrm>
        </p:spPr>
        <p:txBody>
          <a:bodyPr/>
          <a:lstStyle/>
          <a:p>
            <a:r>
              <a:rPr lang="cs-CZ" b="1" u="sng" dirty="0" smtClean="0"/>
              <a:t>MYKÉNY </a:t>
            </a:r>
            <a:r>
              <a:rPr lang="en-US" altLang="cs-CZ" dirty="0"/>
              <a:t>(1500-1200 B.C.)</a:t>
            </a:r>
            <a:endParaRPr lang="cs-CZ" b="1" u="sng" dirty="0"/>
          </a:p>
        </p:txBody>
      </p:sp>
      <p:pic>
        <p:nvPicPr>
          <p:cNvPr id="4" name="Picture 4" descr="bronzeagegree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1853"/>
            <a:ext cx="7742534" cy="58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52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altLang="cs-CZ" b="1" dirty="0" smtClean="0"/>
              <a:t>Trojská válka </a:t>
            </a:r>
            <a:r>
              <a:rPr lang="en-US" altLang="cs-CZ" dirty="0" smtClean="0"/>
              <a:t>(c.1200 </a:t>
            </a:r>
            <a:r>
              <a:rPr lang="en-US" altLang="cs-CZ" dirty="0"/>
              <a:t>B.C.)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lnSpcReduction="10000"/>
          </a:bodyPr>
          <a:lstStyle/>
          <a:p>
            <a:pPr>
              <a:buFont typeface="Wingdings" pitchFamily="124" charset="2"/>
              <a:buNone/>
            </a:pPr>
            <a:r>
              <a:rPr lang="cs-CZ" altLang="cs-CZ" dirty="0" smtClean="0"/>
              <a:t>- důležitá událost doby bronzové</a:t>
            </a:r>
            <a:endParaRPr lang="en-US" altLang="cs-CZ" dirty="0"/>
          </a:p>
          <a:p>
            <a:pPr>
              <a:buFont typeface="Wingdings" pitchFamily="124" charset="2"/>
              <a:buNone/>
            </a:pPr>
            <a:r>
              <a:rPr lang="cs-CZ" altLang="cs-CZ" dirty="0" smtClean="0"/>
              <a:t>- </a:t>
            </a:r>
            <a:r>
              <a:rPr lang="en-US" altLang="cs-CZ" dirty="0" smtClean="0"/>
              <a:t>10 </a:t>
            </a:r>
            <a:r>
              <a:rPr lang="cs-CZ" altLang="cs-CZ" dirty="0" smtClean="0"/>
              <a:t>let</a:t>
            </a:r>
            <a:endParaRPr lang="en-US" altLang="cs-CZ" dirty="0"/>
          </a:p>
          <a:p>
            <a:pPr>
              <a:buFont typeface="Wingdings" pitchFamily="124" charset="2"/>
              <a:buNone/>
            </a:pPr>
            <a:endParaRPr lang="en-US" altLang="cs-CZ" dirty="0"/>
          </a:p>
          <a:p>
            <a:pPr>
              <a:buFont typeface="Wingdings" pitchFamily="124" charset="2"/>
              <a:buNone/>
            </a:pPr>
            <a:r>
              <a:rPr lang="cs-CZ" altLang="cs-CZ" dirty="0" smtClean="0"/>
              <a:t>-</a:t>
            </a:r>
            <a:r>
              <a:rPr lang="en-US" altLang="cs-CZ" dirty="0" smtClean="0"/>
              <a:t> </a:t>
            </a:r>
            <a:r>
              <a:rPr lang="en-US" altLang="cs-CZ" dirty="0"/>
              <a:t>Paris </a:t>
            </a:r>
            <a:r>
              <a:rPr lang="cs-CZ" altLang="cs-CZ" dirty="0" smtClean="0"/>
              <a:t>a </a:t>
            </a:r>
            <a:r>
              <a:rPr lang="en-US" altLang="cs-CZ" dirty="0" smtClean="0"/>
              <a:t>Helen</a:t>
            </a:r>
            <a:r>
              <a:rPr lang="cs-CZ" altLang="cs-CZ" dirty="0" smtClean="0"/>
              <a:t>a</a:t>
            </a:r>
            <a:endParaRPr lang="en-US" altLang="cs-CZ" dirty="0"/>
          </a:p>
          <a:p>
            <a:endParaRPr lang="en-US" altLang="cs-CZ" dirty="0"/>
          </a:p>
          <a:p>
            <a:pPr>
              <a:buFontTx/>
              <a:buChar char="-"/>
            </a:pPr>
            <a:r>
              <a:rPr lang="cs-CZ" altLang="cs-CZ" dirty="0" smtClean="0"/>
              <a:t>a</a:t>
            </a:r>
            <a:r>
              <a:rPr lang="en-US" altLang="cs-CZ" dirty="0" err="1" smtClean="0"/>
              <a:t>rch</a:t>
            </a:r>
            <a:r>
              <a:rPr lang="cs-CZ" altLang="cs-CZ" dirty="0" err="1" smtClean="0"/>
              <a:t>eologie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VIIa</a:t>
            </a:r>
            <a:endParaRPr lang="cs-CZ" altLang="cs-CZ" dirty="0" smtClean="0"/>
          </a:p>
          <a:p>
            <a:pPr marL="0" indent="0">
              <a:buNone/>
            </a:pPr>
            <a:endParaRPr lang="cs-CZ" altLang="cs-CZ" dirty="0" smtClean="0"/>
          </a:p>
          <a:p>
            <a:r>
              <a:rPr lang="en-US" altLang="cs-CZ" dirty="0"/>
              <a:t>Homer Iliad 23</a:t>
            </a:r>
          </a:p>
          <a:p>
            <a:r>
              <a:rPr lang="en-US" altLang="cs-CZ" dirty="0"/>
              <a:t>Homer Odyssey </a:t>
            </a:r>
            <a:r>
              <a:rPr lang="en-US" altLang="cs-CZ" dirty="0" smtClean="0"/>
              <a:t>8</a:t>
            </a:r>
            <a:endParaRPr lang="en-US" altLang="cs-CZ" dirty="0"/>
          </a:p>
        </p:txBody>
      </p:sp>
      <p:pic>
        <p:nvPicPr>
          <p:cNvPr id="4" name="Picture 4" descr="ho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2106944"/>
            <a:ext cx="36036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1760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" y="188640"/>
            <a:ext cx="9145227" cy="64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8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6400" b="1" dirty="0" smtClean="0"/>
              <a:t>SPORT</a:t>
            </a:r>
            <a:endParaRPr lang="cs-CZ" b="1" dirty="0" smtClean="0"/>
          </a:p>
          <a:p>
            <a:r>
              <a:rPr lang="cs-CZ" dirty="0" smtClean="0"/>
              <a:t>výsada </a:t>
            </a:r>
            <a:r>
              <a:rPr lang="cs-CZ" b="1" dirty="0" smtClean="0"/>
              <a:t>aristokracie</a:t>
            </a:r>
          </a:p>
          <a:p>
            <a:pPr lvl="1"/>
            <a:r>
              <a:rPr lang="cs-CZ" dirty="0" smtClean="0"/>
              <a:t>v </a:t>
            </a:r>
            <a:r>
              <a:rPr lang="cs-CZ" dirty="0" smtClean="0"/>
              <a:t>prvních řadách</a:t>
            </a:r>
          </a:p>
          <a:p>
            <a:pPr lvl="1"/>
            <a:r>
              <a:rPr lang="cs-CZ" dirty="0" smtClean="0"/>
              <a:t>x </a:t>
            </a:r>
            <a:r>
              <a:rPr lang="cs-CZ" dirty="0" smtClean="0"/>
              <a:t>otroci</a:t>
            </a:r>
            <a:endParaRPr lang="cs-CZ" dirty="0" smtClean="0"/>
          </a:p>
          <a:p>
            <a:pPr lvl="2"/>
            <a:r>
              <a:rPr lang="cs-CZ" i="1" dirty="0"/>
              <a:t>„Zejména v něm a ve zbrani, třímané svalnatou rukou, cvičenou paží, byla nejvýznamnější, nejúčinnější záruka bezmezné poslušnosti vykořisťovaných i panského blahobytu.“</a:t>
            </a:r>
            <a:r>
              <a:rPr lang="cs-CZ" dirty="0"/>
              <a:t> 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r>
              <a:rPr lang="cs-CZ" dirty="0" smtClean="0"/>
              <a:t>Lov – </a:t>
            </a:r>
            <a:r>
              <a:rPr lang="cs-CZ" dirty="0" err="1" smtClean="0"/>
              <a:t>zk</a:t>
            </a:r>
            <a:r>
              <a:rPr lang="cs-CZ" dirty="0" smtClean="0"/>
              <a:t> statečnosti, vytrvalosti, síly</a:t>
            </a:r>
          </a:p>
          <a:p>
            <a:pPr lvl="1"/>
            <a:r>
              <a:rPr lang="cs-CZ" i="1" dirty="0" smtClean="0"/>
              <a:t>„stěží </a:t>
            </a:r>
            <a:r>
              <a:rPr lang="cs-CZ" i="1" dirty="0"/>
              <a:t>by se našla situace, která se vyskytuje ve válce a která by chyběla při lovu“ </a:t>
            </a:r>
            <a:r>
              <a:rPr lang="cs-CZ" dirty="0"/>
              <a:t>(</a:t>
            </a:r>
            <a:r>
              <a:rPr lang="cs-CZ" dirty="0" smtClean="0"/>
              <a:t>Xenofón). </a:t>
            </a:r>
            <a:endParaRPr lang="cs-CZ" dirty="0" smtClean="0"/>
          </a:p>
          <a:p>
            <a:pPr lvl="1" algn="just"/>
            <a:r>
              <a:rPr lang="cs-CZ" dirty="0" smtClean="0"/>
              <a:t>na </a:t>
            </a:r>
            <a:r>
              <a:rPr lang="cs-CZ" dirty="0" smtClean="0"/>
              <a:t>kance (</a:t>
            </a:r>
            <a:r>
              <a:rPr lang="cs-CZ" i="1" dirty="0"/>
              <a:t>„Nejběžnějším a zároveň, abychom tak řekli, nejsportovnějším druhem lovu je lov na kance. Máme zachován podrobný popis lovu, při němž Odysseus utržil hlubokou ránu na stehně, podle jejíž jizvy ho mohla poznat stará </a:t>
            </a:r>
            <a:r>
              <a:rPr lang="cs-CZ" i="1" dirty="0" err="1"/>
              <a:t>Eurykleia</a:t>
            </a:r>
            <a:r>
              <a:rPr lang="cs-CZ" i="1" dirty="0"/>
              <a:t>, když mu myla nohy“</a:t>
            </a:r>
            <a:r>
              <a:rPr lang="cs-CZ" dirty="0"/>
              <a:t> (Mireaux, 1980, 47-48</a:t>
            </a:r>
            <a:r>
              <a:rPr lang="cs-CZ" dirty="0" smtClean="0"/>
              <a:t>).)</a:t>
            </a:r>
          </a:p>
          <a:p>
            <a:pPr lvl="1"/>
            <a:r>
              <a:rPr lang="cs-CZ" dirty="0" smtClean="0"/>
              <a:t>divoké </a:t>
            </a:r>
            <a:r>
              <a:rPr lang="cs-CZ" dirty="0" smtClean="0"/>
              <a:t>šelmy (</a:t>
            </a:r>
            <a:r>
              <a:rPr lang="cs-CZ" u="sng" dirty="0" smtClean="0"/>
              <a:t>lev</a:t>
            </a:r>
            <a:r>
              <a:rPr lang="cs-CZ" dirty="0" smtClean="0"/>
              <a:t>, vlk, </a:t>
            </a:r>
            <a:r>
              <a:rPr lang="cs-CZ" u="sng" dirty="0" smtClean="0"/>
              <a:t>pardál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hon </a:t>
            </a:r>
            <a:r>
              <a:rPr lang="cs-CZ" dirty="0" smtClean="0"/>
              <a:t>zajíc, „divoké kozy“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023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39231" y="155679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i="1" dirty="0"/>
              <a:t>„Achilleus z druhé strany jak loupežný lev se naň řítil, </a:t>
            </a:r>
            <a:endParaRPr lang="cs-CZ" sz="2400" dirty="0"/>
          </a:p>
          <a:p>
            <a:pPr algn="ctr"/>
            <a:r>
              <a:rPr lang="cs-CZ" sz="2400" i="1" dirty="0"/>
              <a:t>kterého občané shluklí, ba celá vesnice, dychtí </a:t>
            </a:r>
            <a:endParaRPr lang="cs-CZ" sz="2400" dirty="0"/>
          </a:p>
          <a:p>
            <a:pPr algn="ctr"/>
            <a:r>
              <a:rPr lang="cs-CZ" sz="2400" i="1" dirty="0"/>
              <a:t>usmrtit. Zpočátku lev jde dopředu bez povšimnutí, </a:t>
            </a:r>
            <a:endParaRPr lang="cs-CZ" sz="2400" dirty="0"/>
          </a:p>
          <a:p>
            <a:pPr algn="ctr"/>
            <a:r>
              <a:rPr lang="cs-CZ" sz="2400" i="1" dirty="0"/>
              <a:t>ale když z bojových chlapců ho některý zasáhne kopím, </a:t>
            </a:r>
            <a:endParaRPr lang="cs-CZ" sz="2400" dirty="0"/>
          </a:p>
          <a:p>
            <a:pPr algn="ctr"/>
            <a:r>
              <a:rPr lang="cs-CZ" sz="2400" i="1" dirty="0"/>
              <a:t>otevře tlamu a skrčí se ke skoku, pěna kol zubů </a:t>
            </a:r>
            <a:endParaRPr lang="cs-CZ" sz="2400" dirty="0"/>
          </a:p>
          <a:p>
            <a:pPr algn="ctr"/>
            <a:r>
              <a:rPr lang="cs-CZ" sz="2400" i="1" dirty="0"/>
              <a:t>vyvstane, udatné srdce mu v útrobách sténá, on vztekle </a:t>
            </a:r>
            <a:endParaRPr lang="cs-CZ" sz="2400" dirty="0"/>
          </a:p>
          <a:p>
            <a:pPr algn="ctr"/>
            <a:r>
              <a:rPr lang="cs-CZ" sz="2400" i="1" dirty="0"/>
              <a:t>ocasem z obou stran se do boků, do žeber šlehá, </a:t>
            </a:r>
            <a:endParaRPr lang="cs-CZ" sz="2400" dirty="0"/>
          </a:p>
          <a:p>
            <a:pPr algn="ctr"/>
            <a:r>
              <a:rPr lang="cs-CZ" sz="2400" i="1" dirty="0"/>
              <a:t>pobízí k boji sám sebe, též očima svítí a vztekem </a:t>
            </a:r>
            <a:endParaRPr lang="cs-CZ" sz="2400" dirty="0"/>
          </a:p>
          <a:p>
            <a:pPr algn="ctr"/>
            <a:r>
              <a:rPr lang="cs-CZ" sz="2400" i="1" dirty="0"/>
              <a:t>přímo se dopředu žene, zda mohl by někoho z mužů </a:t>
            </a:r>
            <a:endParaRPr lang="cs-CZ" sz="2400" dirty="0"/>
          </a:p>
          <a:p>
            <a:pPr algn="ctr"/>
            <a:r>
              <a:rPr lang="cs-CZ" sz="2400" i="1" dirty="0"/>
              <a:t>zardousit, anebo sám aby zahynul vpředu v tom chumlu: </a:t>
            </a:r>
            <a:endParaRPr lang="cs-CZ" sz="2400" dirty="0"/>
          </a:p>
          <a:p>
            <a:pPr algn="ctr"/>
            <a:r>
              <a:rPr lang="cs-CZ" sz="2400" i="1" dirty="0"/>
              <a:t>takto statečný duch a síla podněcovala </a:t>
            </a:r>
            <a:endParaRPr lang="cs-CZ" sz="2400" dirty="0"/>
          </a:p>
          <a:p>
            <a:pPr algn="ctr"/>
            <a:r>
              <a:rPr lang="cs-CZ" sz="2400" i="1" dirty="0"/>
              <a:t>Achilla, aby se utkal již s Aineiem, srdnatým rekem.“</a:t>
            </a:r>
            <a:r>
              <a:rPr lang="cs-CZ" sz="2400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23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/>
              <a:t>Achilleus</a:t>
            </a:r>
            <a:r>
              <a:rPr lang="cs-CZ" sz="4400" b="1" dirty="0"/>
              <a:t>, </a:t>
            </a:r>
            <a:r>
              <a:rPr lang="cs-CZ" sz="4400" b="1" dirty="0" smtClean="0"/>
              <a:t>„rychlý </a:t>
            </a:r>
            <a:r>
              <a:rPr lang="cs-CZ" sz="4400" b="1" dirty="0"/>
              <a:t>v běhu</a:t>
            </a:r>
            <a:r>
              <a:rPr lang="cs-CZ" sz="4400" b="1" dirty="0" smtClean="0"/>
              <a:t>“ 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409870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acintosh HD:Users:ruffinecka:Desktop:knossos_palace_pla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9144000" cy="6862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451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Boj se zbraněmi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0" y="408098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/>
              <a:t>„Zblízka obojí vojsko se na sebe pro </a:t>
            </a:r>
            <a:r>
              <a:rPr lang="cs-CZ" sz="1600" i="1" dirty="0" err="1"/>
              <a:t>Alkathoa</a:t>
            </a:r>
            <a:endParaRPr lang="cs-CZ" sz="1600" dirty="0"/>
          </a:p>
          <a:p>
            <a:pPr algn="ctr"/>
            <a:r>
              <a:rPr lang="cs-CZ" sz="1600" i="1" dirty="0"/>
              <a:t>s dlouhými oštěpy vrhlo; jim krunýře drnčely strašně</a:t>
            </a:r>
            <a:endParaRPr lang="cs-CZ" sz="1600" dirty="0"/>
          </a:p>
          <a:p>
            <a:pPr algn="ctr"/>
            <a:r>
              <a:rPr lang="cs-CZ" sz="1600" i="1" dirty="0"/>
              <a:t>na prsou, jak tam v davu muž na muže oštěpy metal. </a:t>
            </a:r>
            <a:endParaRPr lang="cs-CZ" sz="1600" dirty="0"/>
          </a:p>
          <a:p>
            <a:pPr algn="ctr"/>
            <a:r>
              <a:rPr lang="cs-CZ" sz="1600" i="1" dirty="0"/>
              <a:t>Obzvláště mužové dva, co nad jiné bojovní byli, </a:t>
            </a:r>
            <a:endParaRPr lang="cs-CZ" sz="1600" dirty="0"/>
          </a:p>
          <a:p>
            <a:pPr algn="ctr"/>
            <a:r>
              <a:rPr lang="cs-CZ" sz="1600" i="1" dirty="0" err="1"/>
              <a:t>Aineiás</a:t>
            </a:r>
            <a:r>
              <a:rPr lang="cs-CZ" sz="1600" i="1" dirty="0"/>
              <a:t> s Ídomeneem, ti oba dva Areu rovní, </a:t>
            </a:r>
            <a:endParaRPr lang="cs-CZ" sz="1600" dirty="0"/>
          </a:p>
          <a:p>
            <a:pPr algn="ctr"/>
            <a:r>
              <a:rPr lang="cs-CZ" sz="1600" i="1" dirty="0"/>
              <a:t>jeden druhému dychtil kov ukrutný do těla vrazit. </a:t>
            </a:r>
            <a:endParaRPr lang="cs-CZ" sz="1600" dirty="0"/>
          </a:p>
          <a:p>
            <a:pPr algn="ctr"/>
            <a:r>
              <a:rPr lang="cs-CZ" sz="1600" i="1" dirty="0" err="1"/>
              <a:t>Aineás</a:t>
            </a:r>
            <a:r>
              <a:rPr lang="cs-CZ" sz="1600" i="1" dirty="0"/>
              <a:t> oštěpem první chtěl zasáhnout </a:t>
            </a:r>
            <a:r>
              <a:rPr lang="cs-CZ" sz="1600" i="1" dirty="0" err="1"/>
              <a:t>Ídomenea</a:t>
            </a:r>
            <a:r>
              <a:rPr lang="cs-CZ" sz="1600" i="1" dirty="0"/>
              <a:t>; </a:t>
            </a:r>
            <a:endParaRPr lang="cs-CZ" sz="1600" dirty="0"/>
          </a:p>
          <a:p>
            <a:pPr algn="ctr"/>
            <a:r>
              <a:rPr lang="cs-CZ" sz="1600" i="1" dirty="0"/>
              <a:t>ten se však nadmíru </a:t>
            </a:r>
            <a:r>
              <a:rPr lang="cs-CZ" sz="1600" i="1" dirty="0" err="1"/>
              <a:t>uhl</a:t>
            </a:r>
            <a:r>
              <a:rPr lang="cs-CZ" sz="1600" i="1" dirty="0"/>
              <a:t>, jak zahlédl kovové kopí; </a:t>
            </a:r>
            <a:endParaRPr lang="cs-CZ" sz="1600" dirty="0"/>
          </a:p>
          <a:p>
            <a:pPr algn="ctr"/>
            <a:r>
              <a:rPr lang="cs-CZ" sz="1600" i="1" dirty="0"/>
              <a:t>do země </a:t>
            </a:r>
            <a:r>
              <a:rPr lang="cs-CZ" sz="1600" i="1" dirty="0" err="1"/>
              <a:t>Aineiův</a:t>
            </a:r>
            <a:r>
              <a:rPr lang="cs-CZ" sz="1600" i="1" dirty="0"/>
              <a:t> oštěp, jenž chvěl se při letu, zajel, </a:t>
            </a:r>
            <a:endParaRPr lang="cs-CZ" sz="1600" dirty="0"/>
          </a:p>
          <a:p>
            <a:pPr algn="ctr"/>
            <a:r>
              <a:rPr lang="cs-CZ" sz="1600" i="1" dirty="0"/>
              <a:t>neboť z pravice pádné ho nadarmo vymrštil. Vbodl </a:t>
            </a:r>
            <a:endParaRPr lang="cs-CZ" sz="1600" dirty="0"/>
          </a:p>
          <a:p>
            <a:pPr algn="ctr"/>
            <a:r>
              <a:rPr lang="cs-CZ" sz="1600" i="1" dirty="0" err="1"/>
              <a:t>Ídomeneus</a:t>
            </a:r>
            <a:r>
              <a:rPr lang="cs-CZ" sz="1600" i="1" dirty="0"/>
              <a:t> pak doprostřed břicha hrot </a:t>
            </a:r>
            <a:r>
              <a:rPr lang="cs-CZ" sz="1600" i="1" dirty="0" err="1"/>
              <a:t>Oinomaovi</a:t>
            </a:r>
            <a:r>
              <a:rPr lang="cs-CZ" sz="1600" i="1" dirty="0"/>
              <a:t>: </a:t>
            </a:r>
            <a:endParaRPr lang="cs-CZ" sz="1600" dirty="0"/>
          </a:p>
          <a:p>
            <a:pPr algn="ctr"/>
            <a:r>
              <a:rPr lang="cs-CZ" sz="1600" i="1" dirty="0"/>
              <a:t>prorazil krunýře plát a oštěp mu vnitřnostmi projel; </a:t>
            </a:r>
            <a:endParaRPr lang="cs-CZ" sz="1600" dirty="0"/>
          </a:p>
          <a:p>
            <a:pPr algn="ctr"/>
            <a:r>
              <a:rPr lang="cs-CZ" sz="1600" i="1" dirty="0"/>
              <a:t>raněný do prachu klesl a prsty se do země zaryl.</a:t>
            </a:r>
            <a:endParaRPr lang="cs-CZ" sz="1600" dirty="0"/>
          </a:p>
          <a:p>
            <a:pPr algn="ctr"/>
            <a:r>
              <a:rPr lang="cs-CZ" sz="1600" i="1" dirty="0"/>
              <a:t> </a:t>
            </a:r>
          </a:p>
          <a:p>
            <a:pPr algn="ctr"/>
            <a:r>
              <a:rPr lang="cs-CZ" sz="1600" i="1" dirty="0" smtClean="0"/>
              <a:t>Z mrtvoly </a:t>
            </a:r>
            <a:r>
              <a:rPr lang="cs-CZ" sz="1600" i="1" dirty="0" err="1" smtClean="0"/>
              <a:t>Ídomeneus</a:t>
            </a:r>
            <a:r>
              <a:rPr lang="cs-CZ" sz="1600" i="1" dirty="0" smtClean="0"/>
              <a:t> své stinné kopí sic vyrval, </a:t>
            </a:r>
            <a:endParaRPr lang="cs-CZ" sz="1600" dirty="0" smtClean="0"/>
          </a:p>
          <a:p>
            <a:pPr algn="ctr"/>
            <a:r>
              <a:rPr lang="cs-CZ" sz="1600" i="1" dirty="0" smtClean="0"/>
              <a:t>avšak nemohl navíc též krásnou výzbroj mu z plecí</a:t>
            </a:r>
            <a:endParaRPr lang="cs-CZ" sz="1600" dirty="0" smtClean="0"/>
          </a:p>
          <a:p>
            <a:pPr algn="ctr"/>
            <a:r>
              <a:rPr lang="cs-CZ" sz="1600" i="1" dirty="0" smtClean="0"/>
              <a:t>odejmout, neboť ho tísnil mrak oštěpů. Neměl už klouby</a:t>
            </a:r>
            <a:endParaRPr lang="cs-CZ" sz="1600" dirty="0" smtClean="0"/>
          </a:p>
          <a:p>
            <a:pPr algn="ctr"/>
            <a:r>
              <a:rPr lang="cs-CZ" sz="1600" i="1" dirty="0" smtClean="0"/>
              <a:t>u nohou v pohybu pevné, a proto už nemohl rychle </a:t>
            </a:r>
            <a:endParaRPr lang="cs-CZ" sz="1600" dirty="0" smtClean="0"/>
          </a:p>
          <a:p>
            <a:pPr algn="ctr"/>
            <a:r>
              <a:rPr lang="cs-CZ" sz="1600" i="1" dirty="0" smtClean="0"/>
              <a:t>přiskočit se svým kopím neb nepřátel střelám se vyhnout. </a:t>
            </a:r>
            <a:endParaRPr lang="cs-CZ" sz="1600" dirty="0" smtClean="0"/>
          </a:p>
          <a:p>
            <a:pPr algn="ctr"/>
            <a:r>
              <a:rPr lang="cs-CZ" sz="1600" i="1" dirty="0" smtClean="0"/>
              <a:t>Proto své záhuby den jen odvracel vestoje, avšak </a:t>
            </a:r>
            <a:endParaRPr lang="cs-CZ" sz="1600" dirty="0" smtClean="0"/>
          </a:p>
          <a:p>
            <a:pPr algn="ctr"/>
            <a:r>
              <a:rPr lang="cs-CZ" sz="1600" i="1" dirty="0" smtClean="0"/>
              <a:t>k rychlému útěku z bitvy jej nohy už nechtěly nosit. </a:t>
            </a:r>
            <a:endParaRPr lang="cs-CZ" sz="1600" dirty="0" smtClean="0"/>
          </a:p>
          <a:p>
            <a:pPr algn="ctr"/>
            <a:r>
              <a:rPr lang="cs-CZ" sz="1600" i="1" dirty="0" smtClean="0"/>
              <a:t>Když krok za krokem couval, tu lesklým oštěpem po něm </a:t>
            </a:r>
            <a:endParaRPr lang="cs-CZ" sz="1600" dirty="0" smtClean="0"/>
          </a:p>
          <a:p>
            <a:pPr algn="ctr"/>
            <a:r>
              <a:rPr lang="cs-CZ" sz="1600" i="1" dirty="0" smtClean="0"/>
              <a:t>hodil rek </a:t>
            </a:r>
            <a:r>
              <a:rPr lang="cs-CZ" sz="1600" i="1" dirty="0" err="1" smtClean="0"/>
              <a:t>Déifobos</a:t>
            </a:r>
            <a:r>
              <a:rPr lang="cs-CZ" sz="1600" i="1" dirty="0" smtClean="0"/>
              <a:t>, vždyť stále se na něho hněval. </a:t>
            </a:r>
            <a:endParaRPr lang="cs-CZ" sz="1600" dirty="0" smtClean="0"/>
          </a:p>
          <a:p>
            <a:pPr algn="ctr"/>
            <a:r>
              <a:rPr lang="cs-CZ" sz="1600" i="1" dirty="0" smtClean="0"/>
              <a:t>Ale i tehdy se chybil a ránu syn </a:t>
            </a:r>
            <a:r>
              <a:rPr lang="cs-CZ" sz="1600" i="1" dirty="0" err="1" smtClean="0"/>
              <a:t>Areův</a:t>
            </a:r>
            <a:r>
              <a:rPr lang="cs-CZ" sz="1600" i="1" dirty="0" smtClean="0"/>
              <a:t> dostal, </a:t>
            </a:r>
            <a:endParaRPr lang="cs-CZ" sz="1600" dirty="0" smtClean="0"/>
          </a:p>
          <a:p>
            <a:pPr algn="ctr"/>
            <a:r>
              <a:rPr lang="cs-CZ" sz="1600" i="1" dirty="0" err="1" smtClean="0"/>
              <a:t>Askalafos</a:t>
            </a:r>
            <a:r>
              <a:rPr lang="cs-CZ" sz="1600" i="1" dirty="0" smtClean="0"/>
              <a:t> – skrze rámě ten obrovský oštěp mu projel – </a:t>
            </a:r>
            <a:endParaRPr lang="cs-CZ" sz="1600" dirty="0" smtClean="0"/>
          </a:p>
          <a:p>
            <a:pPr algn="ctr"/>
            <a:r>
              <a:rPr lang="cs-CZ" sz="1600" i="1" dirty="0" smtClean="0"/>
              <a:t>raněný do prachu klesl a prsty se do země zaryl.“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06203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rrior_Vase_Medium(Mycenae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60648"/>
            <a:ext cx="7905559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908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807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8600" b="1" i="1" dirty="0" smtClean="0"/>
              <a:t>Áthla</a:t>
            </a:r>
            <a:r>
              <a:rPr lang="cs-CZ" sz="8600" b="1" dirty="0" smtClean="0"/>
              <a:t> </a:t>
            </a:r>
            <a:r>
              <a:rPr lang="cs-CZ" sz="8600" b="1" i="1" dirty="0" err="1"/>
              <a:t>epi</a:t>
            </a:r>
            <a:r>
              <a:rPr lang="cs-CZ" sz="8600" b="1" i="1" dirty="0"/>
              <a:t> </a:t>
            </a:r>
            <a:r>
              <a:rPr lang="cs-CZ" sz="8600" b="1" i="1" dirty="0" err="1" smtClean="0"/>
              <a:t>Patrokló</a:t>
            </a:r>
            <a:endParaRPr lang="cs-CZ" sz="8600" b="1" i="1" dirty="0" smtClean="0"/>
          </a:p>
          <a:p>
            <a:pPr marL="0" indent="0" algn="ctr">
              <a:buNone/>
            </a:pPr>
            <a:endParaRPr lang="cs-CZ" sz="5800" b="1" i="1" dirty="0" smtClean="0"/>
          </a:p>
          <a:p>
            <a:pPr marL="0" indent="0" algn="ctr">
              <a:buNone/>
            </a:pPr>
            <a:r>
              <a:rPr lang="cs-CZ" sz="5800" b="1" dirty="0" smtClean="0"/>
              <a:t>1) jízda </a:t>
            </a:r>
            <a:r>
              <a:rPr lang="cs-CZ" sz="5800" b="1" dirty="0"/>
              <a:t>dvojspřeží na válečných </a:t>
            </a:r>
            <a:r>
              <a:rPr lang="cs-CZ" sz="5800" b="1" dirty="0" smtClean="0"/>
              <a:t>vozech</a:t>
            </a:r>
          </a:p>
          <a:p>
            <a:pPr marL="0" indent="0">
              <a:buNone/>
            </a:pPr>
            <a:endParaRPr lang="cs-CZ" sz="2900" dirty="0"/>
          </a:p>
          <a:p>
            <a:pPr marL="0" indent="0">
              <a:buNone/>
            </a:pPr>
            <a:r>
              <a:rPr lang="cs-CZ" sz="4000" dirty="0" smtClean="0"/>
              <a:t>- </a:t>
            </a:r>
            <a:r>
              <a:rPr lang="cs-CZ" sz="5100" dirty="0" smtClean="0"/>
              <a:t>odměny </a:t>
            </a:r>
            <a:r>
              <a:rPr lang="cs-CZ" sz="5100" dirty="0"/>
              <a:t>pro </a:t>
            </a:r>
            <a:r>
              <a:rPr lang="cs-CZ" sz="5100" dirty="0" smtClean="0"/>
              <a:t>vítěze: </a:t>
            </a:r>
            <a:endParaRPr lang="cs-CZ" sz="5100" dirty="0"/>
          </a:p>
          <a:p>
            <a:pPr lvl="0"/>
            <a:r>
              <a:rPr lang="cs-CZ" sz="4000" dirty="0"/>
              <a:t>1. místo: dvouuchá trojnožka a mladá dívka </a:t>
            </a:r>
          </a:p>
          <a:p>
            <a:pPr lvl="0"/>
            <a:r>
              <a:rPr lang="cs-CZ" sz="4000" dirty="0"/>
              <a:t>2. místo: šestiletá těhotná divoká klisna </a:t>
            </a:r>
          </a:p>
          <a:p>
            <a:pPr lvl="0"/>
            <a:r>
              <a:rPr lang="cs-CZ" sz="4000" dirty="0"/>
              <a:t>3. místo: nový kotel </a:t>
            </a:r>
          </a:p>
          <a:p>
            <a:pPr lvl="0"/>
            <a:r>
              <a:rPr lang="cs-CZ" sz="4000" dirty="0"/>
              <a:t>4. místo: dva talenty zlata </a:t>
            </a:r>
          </a:p>
          <a:p>
            <a:pPr lvl="0"/>
            <a:r>
              <a:rPr lang="cs-CZ" sz="4000" dirty="0"/>
              <a:t>5. místo: dvouuchý </a:t>
            </a:r>
            <a:r>
              <a:rPr lang="cs-CZ" sz="4000" dirty="0" smtClean="0"/>
              <a:t>pohár</a:t>
            </a:r>
          </a:p>
          <a:p>
            <a:pPr lvl="0"/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--- </a:t>
            </a:r>
            <a:r>
              <a:rPr lang="cs-CZ" sz="5700" b="1" dirty="0" smtClean="0"/>
              <a:t>STŘED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90938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 smtClean="0"/>
              <a:t>Závod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0" y="908720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arenR"/>
            </a:pPr>
            <a:r>
              <a:rPr lang="cs-CZ" sz="3200" dirty="0" smtClean="0"/>
              <a:t>král Argu, </a:t>
            </a:r>
            <a:r>
              <a:rPr lang="cs-CZ" sz="3200" dirty="0"/>
              <a:t>jeden z největších </a:t>
            </a:r>
            <a:r>
              <a:rPr lang="cs-CZ" sz="3200" dirty="0" err="1" smtClean="0"/>
              <a:t>řec</a:t>
            </a:r>
            <a:r>
              <a:rPr lang="cs-CZ" sz="3200" dirty="0" smtClean="0"/>
              <a:t>. reků Diomédés</a:t>
            </a:r>
          </a:p>
          <a:p>
            <a:pPr lvl="0"/>
            <a:r>
              <a:rPr lang="cs-CZ" sz="3200" dirty="0" smtClean="0"/>
              <a:t> </a:t>
            </a:r>
            <a:endParaRPr lang="cs-CZ" sz="3200" dirty="0"/>
          </a:p>
          <a:p>
            <a:pPr lvl="0"/>
            <a:r>
              <a:rPr lang="cs-CZ" sz="3200" dirty="0" smtClean="0"/>
              <a:t>2) řecký hrdina Antilochos </a:t>
            </a:r>
          </a:p>
          <a:p>
            <a:pPr lvl="0"/>
            <a:endParaRPr lang="cs-CZ" sz="3200" dirty="0"/>
          </a:p>
          <a:p>
            <a:pPr lvl="0"/>
            <a:r>
              <a:rPr lang="cs-CZ" sz="3200" dirty="0" smtClean="0"/>
              <a:t>3) Spartský </a:t>
            </a:r>
            <a:r>
              <a:rPr lang="cs-CZ" sz="3200" dirty="0"/>
              <a:t>král a manžel Heleny </a:t>
            </a:r>
            <a:r>
              <a:rPr lang="cs-CZ" sz="3200" dirty="0" smtClean="0"/>
              <a:t>Meneláos</a:t>
            </a:r>
          </a:p>
          <a:p>
            <a:pPr lvl="0"/>
            <a:r>
              <a:rPr lang="cs-CZ" sz="3200" dirty="0" smtClean="0"/>
              <a:t> </a:t>
            </a:r>
            <a:endParaRPr lang="cs-CZ" sz="3200" dirty="0"/>
          </a:p>
          <a:p>
            <a:pPr lvl="0"/>
            <a:r>
              <a:rPr lang="cs-CZ" sz="3200" dirty="0" smtClean="0"/>
              <a:t>4) Spolu </a:t>
            </a:r>
            <a:r>
              <a:rPr lang="cs-CZ" sz="3200" dirty="0"/>
              <a:t>s krétským králem Ídomeneem velitel Kréťanů Mérionés </a:t>
            </a:r>
            <a:endParaRPr lang="cs-CZ" sz="3200" dirty="0" smtClean="0"/>
          </a:p>
          <a:p>
            <a:pPr lvl="0"/>
            <a:endParaRPr lang="cs-CZ" sz="3200" dirty="0"/>
          </a:p>
          <a:p>
            <a:pPr lvl="0"/>
            <a:r>
              <a:rPr lang="cs-CZ" sz="3200" dirty="0" smtClean="0"/>
              <a:t>5) Syn </a:t>
            </a:r>
            <a:r>
              <a:rPr lang="cs-CZ" sz="3200" dirty="0" err="1"/>
              <a:t>férského</a:t>
            </a:r>
            <a:r>
              <a:rPr lang="cs-CZ" sz="3200" dirty="0"/>
              <a:t> krále </a:t>
            </a:r>
            <a:r>
              <a:rPr lang="cs-CZ" sz="3200" dirty="0" err="1"/>
              <a:t>Adméta</a:t>
            </a:r>
            <a:r>
              <a:rPr lang="cs-CZ" sz="3200" dirty="0"/>
              <a:t> Eumélos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9518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996" y="1"/>
            <a:ext cx="9154996" cy="3140968"/>
          </a:xfrm>
        </p:spPr>
        <p:txBody>
          <a:bodyPr/>
          <a:lstStyle/>
          <a:p>
            <a:r>
              <a:rPr lang="cs-CZ" dirty="0" smtClean="0"/>
              <a:t>diváci</a:t>
            </a:r>
          </a:p>
          <a:p>
            <a:r>
              <a:rPr lang="cs-CZ" dirty="0" smtClean="0"/>
              <a:t>sázky</a:t>
            </a:r>
          </a:p>
          <a:p>
            <a:r>
              <a:rPr lang="cs-CZ" dirty="0" smtClean="0"/>
              <a:t>nejdelší popis </a:t>
            </a:r>
          </a:p>
          <a:p>
            <a:r>
              <a:rPr lang="cs-CZ" dirty="0" smtClean="0"/>
              <a:t>bez stadionu, stromy jako otáčení body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Antilochos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Meneláos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PatroclosHorse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28544"/>
            <a:ext cx="5698976" cy="32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08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Aiás x </a:t>
            </a:r>
            <a:r>
              <a:rPr lang="cs-CZ" b="1" dirty="0" err="1" smtClean="0"/>
              <a:t>Ídomneneos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i="1" dirty="0" smtClean="0"/>
              <a:t>„Ty </a:t>
            </a:r>
            <a:r>
              <a:rPr lang="cs-CZ" i="1" dirty="0"/>
              <a:t>jsi, </a:t>
            </a:r>
            <a:r>
              <a:rPr lang="cs-CZ" i="1" dirty="0" err="1"/>
              <a:t>Aiante</a:t>
            </a:r>
            <a:r>
              <a:rPr lang="cs-CZ" i="1" dirty="0"/>
              <a:t>, hrdina v hádkách, zle smýšlíš, však jinak jsi ve všem nejhorší z </a:t>
            </a:r>
            <a:r>
              <a:rPr lang="cs-CZ" i="1" dirty="0" err="1"/>
              <a:t>Danaů</a:t>
            </a:r>
            <a:r>
              <a:rPr lang="cs-CZ" i="1" dirty="0"/>
              <a:t> všech, vždyť stále máš nevlídnou mysl. Pojď jen a vsaďme se spolu buď o kotlík anebo o trojnož! Oba dva za rozhodčího si vyvolme </a:t>
            </a:r>
            <a:r>
              <a:rPr lang="cs-CZ" i="1" dirty="0" err="1"/>
              <a:t>Agamemnona</a:t>
            </a:r>
            <a:r>
              <a:rPr lang="cs-CZ" i="1" dirty="0"/>
              <a:t>, kteří to koně jsou vpředu, ať zaplatíš sázku a </a:t>
            </a:r>
            <a:r>
              <a:rPr lang="cs-CZ" i="1" dirty="0" smtClean="0"/>
              <a:t>zmoudříš.</a:t>
            </a:r>
            <a:r>
              <a:rPr lang="cs-CZ" dirty="0" smtClean="0"/>
              <a:t>“ </a:t>
            </a:r>
          </a:p>
          <a:p>
            <a:pPr marL="0" indent="0" algn="r">
              <a:buNone/>
            </a:pPr>
            <a:r>
              <a:rPr lang="cs-CZ" dirty="0" smtClean="0"/>
              <a:t>(přel. </a:t>
            </a:r>
            <a:r>
              <a:rPr lang="cs-CZ" dirty="0"/>
              <a:t>R. Mertlík, 1980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2433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H3b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73" y="0"/>
            <a:ext cx="6488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403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aa\Desktop\Mykensky_valecny_v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" y="980728"/>
            <a:ext cx="9205500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60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2) box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19442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err="1" smtClean="0"/>
              <a:t>Epeios</a:t>
            </a:r>
            <a:r>
              <a:rPr lang="cs-CZ" dirty="0"/>
              <a:t>, syn </a:t>
            </a:r>
            <a:r>
              <a:rPr lang="cs-CZ" dirty="0" err="1"/>
              <a:t>Panopéův</a:t>
            </a:r>
            <a:r>
              <a:rPr lang="cs-CZ" dirty="0"/>
              <a:t>, a </a:t>
            </a:r>
            <a:r>
              <a:rPr lang="cs-CZ" dirty="0" err="1"/>
              <a:t>Argosan</a:t>
            </a:r>
            <a:r>
              <a:rPr lang="cs-CZ" dirty="0"/>
              <a:t> </a:t>
            </a:r>
            <a:r>
              <a:rPr lang="cs-CZ" b="1" dirty="0" err="1"/>
              <a:t>Euryalos</a:t>
            </a:r>
            <a:r>
              <a:rPr lang="cs-CZ" dirty="0"/>
              <a:t>, syn </a:t>
            </a:r>
            <a:r>
              <a:rPr lang="cs-CZ" dirty="0" err="1" smtClean="0"/>
              <a:t>Mékisteův</a:t>
            </a:r>
            <a:endParaRPr lang="cs-CZ" dirty="0" smtClean="0"/>
          </a:p>
          <a:p>
            <a:r>
              <a:rPr lang="cs-CZ" dirty="0"/>
              <a:t>statný šestiletý </a:t>
            </a:r>
            <a:r>
              <a:rPr lang="cs-CZ" dirty="0" smtClean="0"/>
              <a:t>mezek x dvouuchý </a:t>
            </a:r>
            <a:r>
              <a:rPr lang="cs-CZ" dirty="0"/>
              <a:t>pohár</a:t>
            </a:r>
            <a:endParaRPr lang="cs-CZ" dirty="0" smtClean="0"/>
          </a:p>
          <a:p>
            <a:r>
              <a:rPr lang="cs-CZ" dirty="0" smtClean="0"/>
              <a:t>vítězem </a:t>
            </a:r>
            <a:r>
              <a:rPr lang="cs-CZ" b="1" dirty="0" err="1" smtClean="0"/>
              <a:t>Epeios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0" y="2852936"/>
            <a:ext cx="9144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700" i="1" dirty="0"/>
              <a:t>„Nejdříve </a:t>
            </a:r>
            <a:r>
              <a:rPr lang="cs-CZ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boky pás </a:t>
            </a:r>
            <a:r>
              <a:rPr lang="cs-CZ" sz="2700" i="1" dirty="0"/>
              <a:t>mu přiložil </a:t>
            </a:r>
            <a:r>
              <a:rPr lang="cs-CZ" sz="2700" dirty="0"/>
              <a:t>(</a:t>
            </a:r>
            <a:r>
              <a:rPr lang="cs-CZ" sz="2700" dirty="0" smtClean="0"/>
              <a:t>Diomédés)</a:t>
            </a:r>
            <a:r>
              <a:rPr lang="cs-CZ" sz="2700" i="1" dirty="0" smtClean="0"/>
              <a:t>, </a:t>
            </a:r>
            <a:r>
              <a:rPr lang="cs-CZ" sz="2700" i="1" dirty="0"/>
              <a:t>potom mu podal </a:t>
            </a:r>
            <a:endParaRPr lang="cs-CZ" sz="2700" dirty="0"/>
          </a:p>
          <a:p>
            <a:pPr algn="ctr"/>
            <a:r>
              <a:rPr lang="cs-CZ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řemeny z tažného býka</a:t>
            </a:r>
            <a:r>
              <a:rPr lang="cs-CZ" sz="2700" i="1" dirty="0"/>
              <a:t>, tak dovedně vykrajované. </a:t>
            </a:r>
            <a:endParaRPr lang="cs-CZ" sz="2700" dirty="0"/>
          </a:p>
          <a:p>
            <a:pPr algn="ctr"/>
            <a:r>
              <a:rPr lang="cs-CZ" sz="2700" i="1" dirty="0"/>
              <a:t>Oba pak, chráněni pásem, již do středu bojiště vešli, </a:t>
            </a:r>
            <a:endParaRPr lang="cs-CZ" sz="2700" dirty="0"/>
          </a:p>
          <a:p>
            <a:pPr algn="ctr"/>
            <a:r>
              <a:rPr lang="cs-CZ" sz="2700" i="1" dirty="0"/>
              <a:t>pozvedli naproti sobě již oba dva pádné své ruce, </a:t>
            </a:r>
            <a:endParaRPr lang="cs-CZ" sz="2700" dirty="0"/>
          </a:p>
          <a:p>
            <a:pPr algn="ctr"/>
            <a:r>
              <a:rPr lang="cs-CZ" sz="2700" i="1" dirty="0"/>
              <a:t>naráz se na sebe vrhli a pravice těžké se střetly. </a:t>
            </a:r>
            <a:endParaRPr lang="cs-CZ" sz="2700" dirty="0"/>
          </a:p>
          <a:p>
            <a:pPr algn="ctr"/>
            <a:r>
              <a:rPr lang="cs-CZ" sz="2700" i="1" dirty="0"/>
              <a:t>Čelistí strašlivý skřípot se ozýval, odevšad z údů </a:t>
            </a:r>
            <a:endParaRPr lang="cs-CZ" sz="2700" dirty="0"/>
          </a:p>
          <a:p>
            <a:pPr algn="ctr"/>
            <a:r>
              <a:rPr lang="cs-CZ" sz="2700" i="1" dirty="0"/>
              <a:t>proudem řinul se pot. Vtom </a:t>
            </a:r>
            <a:r>
              <a:rPr lang="cs-CZ" sz="2700" i="1" dirty="0" err="1"/>
              <a:t>Epeios</a:t>
            </a:r>
            <a:r>
              <a:rPr lang="cs-CZ" sz="2700" i="1" dirty="0"/>
              <a:t> slavný se vztyčil, </a:t>
            </a:r>
            <a:endParaRPr lang="cs-CZ" sz="2700" dirty="0"/>
          </a:p>
          <a:p>
            <a:pPr algn="ctr"/>
            <a:r>
              <a:rPr lang="cs-CZ" sz="2700" i="1" dirty="0"/>
              <a:t>udeřil soupeře v tvář, když kolem se rozhlížel – ten pak </a:t>
            </a:r>
            <a:endParaRPr lang="cs-CZ" sz="2700" dirty="0"/>
          </a:p>
          <a:p>
            <a:pPr algn="ctr"/>
            <a:r>
              <a:rPr lang="cs-CZ" sz="2700" i="1" dirty="0"/>
              <a:t>déle už nemohl stát, vždyť nádherné údy mu klesly.“ 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02365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3) zápas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64496"/>
          </a:xfrm>
        </p:spPr>
        <p:txBody>
          <a:bodyPr>
            <a:noAutofit/>
          </a:bodyPr>
          <a:lstStyle/>
          <a:p>
            <a:r>
              <a:rPr lang="cs-CZ" dirty="0" err="1" smtClean="0"/>
              <a:t>salamínský</a:t>
            </a:r>
            <a:r>
              <a:rPr lang="cs-CZ" dirty="0" smtClean="0"/>
              <a:t> </a:t>
            </a:r>
            <a:r>
              <a:rPr lang="cs-CZ" dirty="0"/>
              <a:t>král </a:t>
            </a:r>
            <a:r>
              <a:rPr lang="cs-CZ" b="1" dirty="0"/>
              <a:t>Aiás</a:t>
            </a:r>
            <a:r>
              <a:rPr lang="cs-CZ" dirty="0"/>
              <a:t> </a:t>
            </a:r>
            <a:r>
              <a:rPr lang="cs-CZ" dirty="0" smtClean="0"/>
              <a:t>a </a:t>
            </a:r>
            <a:r>
              <a:rPr lang="cs-CZ" b="1" dirty="0" smtClean="0"/>
              <a:t>Odysseus</a:t>
            </a:r>
          </a:p>
          <a:p>
            <a:endParaRPr lang="cs-CZ" dirty="0" smtClean="0"/>
          </a:p>
          <a:p>
            <a:r>
              <a:rPr lang="cs-CZ" dirty="0" smtClean="0"/>
              <a:t>veliký </a:t>
            </a:r>
            <a:r>
              <a:rPr lang="cs-CZ" dirty="0"/>
              <a:t>ohnivzdorný trojnohý </a:t>
            </a:r>
            <a:r>
              <a:rPr lang="cs-CZ" b="1" dirty="0"/>
              <a:t>kotel</a:t>
            </a:r>
            <a:r>
              <a:rPr lang="cs-CZ" dirty="0"/>
              <a:t> v ceně zhruba dvanácti </a:t>
            </a:r>
            <a:r>
              <a:rPr lang="cs-CZ" dirty="0" smtClean="0"/>
              <a:t>krav x </a:t>
            </a:r>
            <a:r>
              <a:rPr lang="cs-CZ" b="1" dirty="0" smtClean="0"/>
              <a:t>dívka</a:t>
            </a:r>
            <a:r>
              <a:rPr lang="cs-CZ" dirty="0" smtClean="0"/>
              <a:t> znalá všelijakých </a:t>
            </a:r>
            <a:r>
              <a:rPr lang="cs-CZ" dirty="0"/>
              <a:t>prací v ceně čtyř krav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vypadal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následovně: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71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IN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4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76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cs-CZ" i="1" dirty="0"/>
              <a:t>„Když byli hotovi k boji a do středu bojiště vešli, </a:t>
            </a:r>
            <a:endParaRPr lang="cs-CZ" dirty="0"/>
          </a:p>
          <a:p>
            <a:pPr algn="ctr"/>
            <a:r>
              <a:rPr lang="cs-CZ" i="1" dirty="0"/>
              <a:t>pevnými pažemi svými druh druha uchopil v náruč, </a:t>
            </a:r>
            <a:endParaRPr lang="cs-CZ" dirty="0"/>
          </a:p>
          <a:p>
            <a:pPr algn="ctr"/>
            <a:r>
              <a:rPr lang="cs-CZ" i="1" dirty="0"/>
              <a:t>podobni ve střeše krokvím, jež zaklínil proslulý tesař </a:t>
            </a:r>
            <a:endParaRPr lang="cs-CZ" dirty="0"/>
          </a:p>
          <a:p>
            <a:pPr algn="ctr"/>
            <a:r>
              <a:rPr lang="cs-CZ" i="1" dirty="0"/>
              <a:t>na strmém, vysokém domě, čímž před silou větrů ho chrání. </a:t>
            </a:r>
            <a:endParaRPr lang="cs-CZ" dirty="0"/>
          </a:p>
          <a:p>
            <a:pPr algn="ctr"/>
            <a:r>
              <a:rPr lang="cs-CZ" i="1" dirty="0"/>
              <a:t>Oběma prasklo v zádech, když odvážné ruce je tiskly </a:t>
            </a:r>
            <a:endParaRPr lang="cs-CZ" dirty="0"/>
          </a:p>
          <a:p>
            <a:pPr algn="ctr"/>
            <a:r>
              <a:rPr lang="cs-CZ" i="1" dirty="0"/>
              <a:t>ze všech svých sil a vlhký pot se po údech řinul. 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algn="ctr"/>
            <a:r>
              <a:rPr lang="cs-CZ" i="1" dirty="0"/>
              <a:t>Borcům po celých zádech a po žebrech přečetné pruhy</a:t>
            </a:r>
            <a:endParaRPr lang="cs-CZ" dirty="0"/>
          </a:p>
          <a:p>
            <a:pPr algn="ctr"/>
            <a:r>
              <a:rPr lang="cs-CZ" i="1" dirty="0"/>
              <a:t>doruda naběhly krví, však soupeři stále a stále </a:t>
            </a:r>
            <a:endParaRPr lang="cs-CZ" dirty="0"/>
          </a:p>
          <a:p>
            <a:pPr algn="ctr"/>
            <a:r>
              <a:rPr lang="cs-CZ" i="1" dirty="0"/>
              <a:t>dychtili vítězství dojít a získat půvabnou trojnož. </a:t>
            </a:r>
            <a:endParaRPr lang="cs-CZ" dirty="0"/>
          </a:p>
          <a:p>
            <a:pPr algn="ctr"/>
            <a:r>
              <a:rPr lang="cs-CZ" i="1" dirty="0"/>
              <a:t>Nijak ho nemohl skácet a povalit Odysseus na zem, </a:t>
            </a:r>
            <a:endParaRPr lang="cs-CZ" dirty="0"/>
          </a:p>
          <a:p>
            <a:pPr algn="ctr"/>
            <a:r>
              <a:rPr lang="cs-CZ" i="1" dirty="0"/>
              <a:t>nijak to </a:t>
            </a:r>
            <a:r>
              <a:rPr lang="cs-CZ" i="1" dirty="0" err="1"/>
              <a:t>nemoh</a:t>
            </a:r>
            <a:r>
              <a:rPr lang="cs-CZ" i="1" dirty="0"/>
              <a:t> ni Aiás – klad Odysseus urputný odpor. </a:t>
            </a:r>
            <a:endParaRPr lang="cs-CZ" dirty="0"/>
          </a:p>
          <a:p>
            <a:pPr algn="ctr"/>
            <a:r>
              <a:rPr lang="cs-CZ" i="1" dirty="0"/>
              <a:t>Když pak se nudili již i </a:t>
            </a:r>
            <a:r>
              <a:rPr lang="cs-CZ" i="1" dirty="0" err="1"/>
              <a:t>Achájci</a:t>
            </a:r>
            <a:r>
              <a:rPr lang="cs-CZ" i="1" dirty="0"/>
              <a:t> v důkladné zbroji, </a:t>
            </a:r>
            <a:endParaRPr lang="cs-CZ" dirty="0"/>
          </a:p>
          <a:p>
            <a:pPr algn="ctr"/>
            <a:r>
              <a:rPr lang="cs-CZ" i="1" dirty="0"/>
              <a:t>tehdy ho oslovil Aiás, rek mohutný, </a:t>
            </a:r>
            <a:r>
              <a:rPr lang="cs-CZ" i="1" dirty="0" err="1"/>
              <a:t>Telamónovec</a:t>
            </a:r>
            <a:r>
              <a:rPr lang="cs-CZ" i="1" dirty="0"/>
              <a:t>: </a:t>
            </a:r>
            <a:endParaRPr lang="cs-CZ" dirty="0"/>
          </a:p>
          <a:p>
            <a:pPr algn="ctr"/>
            <a:r>
              <a:rPr lang="cs-CZ" i="1" dirty="0"/>
              <a:t>‚Zchytralý Odyssee, ty </a:t>
            </a:r>
            <a:r>
              <a:rPr lang="cs-CZ" i="1" dirty="0" err="1"/>
              <a:t>Láertův</a:t>
            </a:r>
            <a:r>
              <a:rPr lang="cs-CZ" i="1" dirty="0"/>
              <a:t> potomku božský, </a:t>
            </a:r>
            <a:endParaRPr lang="cs-CZ" dirty="0"/>
          </a:p>
          <a:p>
            <a:pPr algn="ctr"/>
            <a:r>
              <a:rPr lang="cs-CZ" i="1" dirty="0"/>
              <a:t>zdvihni mě nebo já tebe – sám Zeus pak zařídí další.‘ 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algn="ctr"/>
            <a:r>
              <a:rPr lang="cs-CZ" i="1" dirty="0"/>
              <a:t>Řekl, a zdvíhal ho, avšak lstný Odysseus na úskok myslil: </a:t>
            </a:r>
            <a:endParaRPr lang="cs-CZ" dirty="0"/>
          </a:p>
          <a:p>
            <a:pPr algn="ctr"/>
            <a:r>
              <a:rPr lang="cs-CZ" i="1" dirty="0"/>
              <a:t>kopl ho do </a:t>
            </a:r>
            <a:r>
              <a:rPr lang="cs-CZ" i="1" dirty="0" err="1"/>
              <a:t>předkolení</a:t>
            </a:r>
            <a:r>
              <a:rPr lang="cs-CZ" i="1" dirty="0"/>
              <a:t> a patou mu podrazil nohy; </a:t>
            </a:r>
            <a:endParaRPr lang="cs-CZ" dirty="0"/>
          </a:p>
          <a:p>
            <a:pPr algn="ctr"/>
            <a:r>
              <a:rPr lang="cs-CZ" i="1" dirty="0"/>
              <a:t>Aiás upadl naznak a zároveň padl mu na hruď </a:t>
            </a:r>
            <a:endParaRPr lang="cs-CZ" dirty="0"/>
          </a:p>
          <a:p>
            <a:pPr algn="ctr"/>
            <a:r>
              <a:rPr lang="cs-CZ" i="1" dirty="0"/>
              <a:t>Odysseus. </a:t>
            </a:r>
            <a:r>
              <a:rPr lang="cs-CZ" i="1" dirty="0" err="1"/>
              <a:t>Achájský</a:t>
            </a:r>
            <a:r>
              <a:rPr lang="cs-CZ" i="1" dirty="0"/>
              <a:t> lid se díval a úžasem strnul. </a:t>
            </a:r>
            <a:endParaRPr lang="cs-CZ" dirty="0"/>
          </a:p>
          <a:p>
            <a:pPr algn="ctr"/>
            <a:r>
              <a:rPr lang="cs-CZ" i="1" dirty="0"/>
              <a:t>Potom ho Odysseus zdvíhal, ten nezdolný hrdina slavný: </a:t>
            </a:r>
            <a:endParaRPr lang="cs-CZ" dirty="0"/>
          </a:p>
          <a:p>
            <a:pPr algn="ctr"/>
            <a:r>
              <a:rPr lang="cs-CZ" i="1" dirty="0"/>
              <a:t>trochu jím ze země pohnul, však zcela ho nemohl zdvihnout, </a:t>
            </a:r>
            <a:endParaRPr lang="cs-CZ" dirty="0"/>
          </a:p>
          <a:p>
            <a:pPr algn="ctr"/>
            <a:r>
              <a:rPr lang="cs-CZ" i="1" dirty="0"/>
              <a:t>proto mu podlomil nohu; vtom oba se svalili na zem, </a:t>
            </a:r>
            <a:endParaRPr lang="cs-CZ" dirty="0"/>
          </a:p>
          <a:p>
            <a:pPr algn="ctr"/>
            <a:r>
              <a:rPr lang="cs-CZ" i="1" dirty="0"/>
              <a:t>blizoučko u druha druh, a přitom se zmazali prachem. </a:t>
            </a:r>
            <a:endParaRPr lang="cs-CZ" dirty="0"/>
          </a:p>
          <a:p>
            <a:pPr marL="0" indent="0" algn="ctr">
              <a:buNone/>
            </a:pPr>
            <a:r>
              <a:rPr lang="cs-CZ" i="1" dirty="0"/>
              <a:t> </a:t>
            </a:r>
            <a:endParaRPr lang="cs-CZ" dirty="0"/>
          </a:p>
          <a:p>
            <a:pPr algn="ctr"/>
            <a:r>
              <a:rPr lang="cs-CZ" i="1" dirty="0"/>
              <a:t>Zas by se byli už zvedli a potřetí podnikli zápas, </a:t>
            </a:r>
            <a:endParaRPr lang="cs-CZ" dirty="0"/>
          </a:p>
          <a:p>
            <a:pPr algn="ctr"/>
            <a:r>
              <a:rPr lang="cs-CZ" i="1" dirty="0"/>
              <a:t>ale sám Achilleus povstal a v utkání dalším jim bránil: </a:t>
            </a:r>
            <a:endParaRPr lang="cs-CZ" dirty="0"/>
          </a:p>
          <a:p>
            <a:pPr algn="ctr"/>
            <a:r>
              <a:rPr lang="cs-CZ" i="1" dirty="0"/>
              <a:t>‚Dál se už nepotýkejte a trýzněním nemařte síly, </a:t>
            </a:r>
            <a:endParaRPr lang="cs-CZ" dirty="0"/>
          </a:p>
          <a:p>
            <a:pPr algn="ctr"/>
            <a:r>
              <a:rPr lang="cs-CZ" i="1" dirty="0"/>
              <a:t>vítězství oběma patří, i ceny si vezměte stejné, </a:t>
            </a:r>
            <a:endParaRPr lang="cs-CZ" dirty="0"/>
          </a:p>
          <a:p>
            <a:pPr algn="ctr"/>
            <a:r>
              <a:rPr lang="cs-CZ" i="1" dirty="0"/>
              <a:t>a pak jděte, ať mohou i </a:t>
            </a:r>
            <a:r>
              <a:rPr lang="cs-CZ" i="1" dirty="0" err="1"/>
              <a:t>Achájci</a:t>
            </a:r>
            <a:r>
              <a:rPr lang="cs-CZ" i="1" dirty="0"/>
              <a:t> jiní se utkat.‘ </a:t>
            </a:r>
            <a:endParaRPr lang="cs-CZ" dirty="0"/>
          </a:p>
          <a:p>
            <a:pPr marL="0" indent="0" algn="ctr">
              <a:buNone/>
            </a:pPr>
            <a:r>
              <a:rPr lang="cs-CZ" i="1" dirty="0"/>
              <a:t> </a:t>
            </a:r>
            <a:endParaRPr lang="cs-CZ" dirty="0"/>
          </a:p>
          <a:p>
            <a:pPr algn="ctr"/>
            <a:r>
              <a:rPr lang="cs-CZ" i="1" dirty="0"/>
              <a:t>Pravil, ti nesmírně rádi to slyšeli, poslechli ihned, </a:t>
            </a:r>
            <a:endParaRPr lang="cs-CZ" dirty="0"/>
          </a:p>
          <a:p>
            <a:pPr algn="ctr"/>
            <a:r>
              <a:rPr lang="cs-CZ" i="1" dirty="0"/>
              <a:t>potom si setřeli prach a opět si oblékli oděv.“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362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4) běh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72608"/>
          </a:xfrm>
        </p:spPr>
        <p:txBody>
          <a:bodyPr>
            <a:normAutofit/>
          </a:bodyPr>
          <a:lstStyle/>
          <a:p>
            <a:r>
              <a:rPr lang="cs-CZ" dirty="0" smtClean="0"/>
              <a:t>vítěz: to </a:t>
            </a:r>
            <a:r>
              <a:rPr lang="cs-CZ" dirty="0"/>
              <a:t>nejkrásnější stříbrné </a:t>
            </a:r>
            <a:r>
              <a:rPr lang="cs-CZ" dirty="0" smtClean="0"/>
              <a:t>měsidlo</a:t>
            </a:r>
          </a:p>
          <a:p>
            <a:r>
              <a:rPr lang="cs-CZ" dirty="0" smtClean="0"/>
              <a:t>X</a:t>
            </a:r>
          </a:p>
          <a:p>
            <a:r>
              <a:rPr lang="cs-CZ" dirty="0" smtClean="0"/>
              <a:t>druhý: velký tučný býk </a:t>
            </a:r>
            <a:endParaRPr lang="cs-CZ" dirty="0"/>
          </a:p>
          <a:p>
            <a:r>
              <a:rPr lang="cs-CZ" dirty="0" smtClean="0"/>
              <a:t>X</a:t>
            </a:r>
          </a:p>
          <a:p>
            <a:r>
              <a:rPr lang="cs-CZ" dirty="0" smtClean="0"/>
              <a:t>třetí: </a:t>
            </a:r>
            <a:r>
              <a:rPr lang="cs-CZ" dirty="0"/>
              <a:t>půl talentu zlata.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200/ 400 m ?</a:t>
            </a:r>
          </a:p>
          <a:p>
            <a:r>
              <a:rPr lang="cs-CZ" dirty="0" smtClean="0"/>
              <a:t>taktika </a:t>
            </a:r>
            <a:endParaRPr lang="cs-CZ" dirty="0" smtClean="0"/>
          </a:p>
          <a:p>
            <a:r>
              <a:rPr lang="cs-CZ" b="1" dirty="0" smtClean="0"/>
              <a:t>Odysseus</a:t>
            </a:r>
            <a:r>
              <a:rPr lang="cs-CZ" dirty="0"/>
              <a:t>, </a:t>
            </a:r>
            <a:r>
              <a:rPr lang="cs-CZ" b="1" dirty="0"/>
              <a:t>Aiás</a:t>
            </a:r>
            <a:r>
              <a:rPr lang="cs-CZ" dirty="0"/>
              <a:t>, </a:t>
            </a:r>
            <a:r>
              <a:rPr lang="cs-CZ" b="1" dirty="0"/>
              <a:t>Antilochos </a:t>
            </a:r>
          </a:p>
        </p:txBody>
      </p:sp>
    </p:spTree>
    <p:extLst>
      <p:ext uri="{BB962C8B-B14F-4D97-AF65-F5344CB8AC3E}">
        <p14:creationId xmlns:p14="http://schemas.microsoft.com/office/powerpoint/2010/main" val="1217172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5) oštěp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18457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Aiás</a:t>
            </a:r>
            <a:r>
              <a:rPr lang="cs-CZ" dirty="0" smtClean="0"/>
              <a:t> x </a:t>
            </a:r>
            <a:r>
              <a:rPr lang="cs-CZ" b="1" dirty="0" smtClean="0"/>
              <a:t>Diomédés</a:t>
            </a:r>
            <a:r>
              <a:rPr lang="cs-CZ" dirty="0" smtClean="0"/>
              <a:t>, remíza</a:t>
            </a:r>
          </a:p>
          <a:p>
            <a:pPr algn="just"/>
            <a:r>
              <a:rPr lang="cs-CZ" dirty="0" smtClean="0"/>
              <a:t>odměnou </a:t>
            </a:r>
            <a:r>
              <a:rPr lang="cs-CZ" dirty="0"/>
              <a:t>pro vítězného reka byl </a:t>
            </a:r>
            <a:r>
              <a:rPr lang="cs-CZ" dirty="0" err="1"/>
              <a:t>dalekostinný</a:t>
            </a:r>
            <a:r>
              <a:rPr lang="cs-CZ" dirty="0"/>
              <a:t> oštěp, štít a přilba; výzbroj, kterou odňal </a:t>
            </a:r>
            <a:r>
              <a:rPr lang="cs-CZ" dirty="0" err="1"/>
              <a:t>Patroklos</a:t>
            </a:r>
            <a:r>
              <a:rPr lang="cs-CZ" dirty="0"/>
              <a:t> zabitému </a:t>
            </a:r>
            <a:r>
              <a:rPr lang="cs-CZ" dirty="0" err="1"/>
              <a:t>Sarpédóntovi</a:t>
            </a:r>
            <a:r>
              <a:rPr lang="cs-CZ" dirty="0"/>
              <a:t>, veliteli </a:t>
            </a:r>
            <a:r>
              <a:rPr lang="cs-CZ" dirty="0" err="1"/>
              <a:t>Lyků</a:t>
            </a:r>
            <a:r>
              <a:rPr lang="cs-CZ" dirty="0"/>
              <a:t> (spojenců </a:t>
            </a:r>
            <a:r>
              <a:rPr lang="cs-CZ" dirty="0" err="1" smtClean="0"/>
              <a:t>Trójanů</a:t>
            </a:r>
            <a:r>
              <a:rPr lang="cs-CZ" dirty="0" smtClean="0"/>
              <a:t>)</a:t>
            </a:r>
          </a:p>
          <a:p>
            <a:pPr algn="just"/>
            <a:r>
              <a:rPr lang="cs-CZ" dirty="0" smtClean="0"/>
              <a:t>k</a:t>
            </a:r>
            <a:r>
              <a:rPr lang="cs-CZ" dirty="0"/>
              <a:t> tomu </a:t>
            </a:r>
            <a:r>
              <a:rPr lang="cs-CZ" dirty="0" smtClean="0"/>
              <a:t>nádherný </a:t>
            </a:r>
            <a:r>
              <a:rPr lang="cs-CZ" dirty="0"/>
              <a:t>thrácký meč zdobený </a:t>
            </a:r>
            <a:r>
              <a:rPr lang="cs-CZ" dirty="0" smtClean="0"/>
              <a:t>stříbrem</a:t>
            </a:r>
            <a:r>
              <a:rPr lang="cs-CZ" dirty="0"/>
              <a:t> </a:t>
            </a:r>
            <a:r>
              <a:rPr lang="cs-CZ" dirty="0" smtClean="0"/>
              <a:t>(A. </a:t>
            </a:r>
            <a:r>
              <a:rPr lang="cs-CZ" dirty="0" smtClean="0"/>
              <a:t>ukořistil </a:t>
            </a:r>
            <a:r>
              <a:rPr lang="cs-CZ" dirty="0" err="1"/>
              <a:t>Asteropaiu</a:t>
            </a:r>
            <a:r>
              <a:rPr lang="cs-CZ" dirty="0"/>
              <a:t> z </a:t>
            </a:r>
            <a:r>
              <a:rPr lang="cs-CZ" dirty="0" err="1" smtClean="0"/>
              <a:t>Paionie</a:t>
            </a:r>
            <a:r>
              <a:rPr lang="cs-CZ" dirty="0" smtClean="0"/>
              <a:t>)</a:t>
            </a:r>
          </a:p>
          <a:p>
            <a:pPr algn="just"/>
            <a:r>
              <a:rPr lang="cs-CZ" dirty="0" smtClean="0"/>
              <a:t>oba </a:t>
            </a:r>
            <a:r>
              <a:rPr lang="cs-CZ" dirty="0"/>
              <a:t>reky </a:t>
            </a:r>
            <a:r>
              <a:rPr lang="cs-CZ" dirty="0" smtClean="0"/>
              <a:t>čekala </a:t>
            </a:r>
            <a:r>
              <a:rPr lang="cs-CZ" dirty="0"/>
              <a:t>skvělá </a:t>
            </a:r>
            <a:r>
              <a:rPr lang="cs-CZ" b="1" dirty="0"/>
              <a:t>hostina</a:t>
            </a:r>
            <a:r>
              <a:rPr lang="cs-CZ" dirty="0"/>
              <a:t> v Achilleově </a:t>
            </a:r>
            <a:r>
              <a:rPr lang="cs-CZ" dirty="0" smtClean="0"/>
              <a:t>stanu</a:t>
            </a:r>
          </a:p>
          <a:p>
            <a:pPr algn="just"/>
            <a:r>
              <a:rPr lang="cs-CZ" b="1" dirty="0" smtClean="0"/>
              <a:t>cílem</a:t>
            </a:r>
            <a:r>
              <a:rPr lang="cs-CZ" dirty="0" smtClean="0"/>
              <a:t>: zasáhnout </a:t>
            </a:r>
            <a:r>
              <a:rPr lang="cs-CZ" dirty="0"/>
              <a:t>dříve sokovo tělo a přes krunýř způsobit krvavé </a:t>
            </a:r>
            <a:r>
              <a:rPr lang="cs-CZ" dirty="0" smtClean="0"/>
              <a:t>zranění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b="1" dirty="0" smtClean="0"/>
              <a:t>zastaven </a:t>
            </a:r>
          </a:p>
          <a:p>
            <a:pPr algn="just"/>
            <a:r>
              <a:rPr lang="cs-CZ" b="1" dirty="0" smtClean="0"/>
              <a:t>Diomédés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24579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6) disk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400600"/>
          </a:xfrm>
        </p:spPr>
        <p:txBody>
          <a:bodyPr>
            <a:normAutofit/>
          </a:bodyPr>
          <a:lstStyle/>
          <a:p>
            <a:r>
              <a:rPr lang="cs-CZ" dirty="0" smtClean="0"/>
              <a:t>vítěz: </a:t>
            </a:r>
            <a:r>
              <a:rPr lang="cs-CZ" b="1" dirty="0" smtClean="0"/>
              <a:t>železný </a:t>
            </a:r>
            <a:r>
              <a:rPr lang="cs-CZ" b="1" dirty="0"/>
              <a:t>kotouč </a:t>
            </a:r>
            <a:r>
              <a:rPr lang="cs-CZ" dirty="0"/>
              <a:t>uchvácený Achilleem na </a:t>
            </a:r>
            <a:r>
              <a:rPr lang="cs-CZ" dirty="0" err="1" smtClean="0"/>
              <a:t>Éetiónovi</a:t>
            </a:r>
            <a:endParaRPr lang="cs-CZ" dirty="0" smtClean="0"/>
          </a:p>
          <a:p>
            <a:pPr lvl="1"/>
            <a:r>
              <a:rPr lang="cs-CZ" dirty="0" smtClean="0"/>
              <a:t>tento byl </a:t>
            </a:r>
            <a:r>
              <a:rPr lang="cs-CZ" dirty="0"/>
              <a:t>tak velký, že měl vítězi stačit po pět let, i když by onen měl mnoho úrodných polí. </a:t>
            </a:r>
            <a:endParaRPr lang="cs-CZ" dirty="0"/>
          </a:p>
          <a:p>
            <a:r>
              <a:rPr lang="cs-CZ" dirty="0" smtClean="0"/>
              <a:t>o </a:t>
            </a:r>
            <a:r>
              <a:rPr lang="cs-CZ" dirty="0"/>
              <a:t>výhru se zde utkali </a:t>
            </a:r>
            <a:r>
              <a:rPr lang="cs-CZ" dirty="0" err="1"/>
              <a:t>Polypoités</a:t>
            </a:r>
            <a:r>
              <a:rPr lang="cs-CZ" dirty="0"/>
              <a:t>, </a:t>
            </a:r>
            <a:r>
              <a:rPr lang="cs-CZ" dirty="0" err="1"/>
              <a:t>Leonteus</a:t>
            </a:r>
            <a:r>
              <a:rPr lang="cs-CZ" dirty="0"/>
              <a:t>, Aiás a </a:t>
            </a:r>
            <a:r>
              <a:rPr lang="cs-CZ" dirty="0" err="1" smtClean="0"/>
              <a:t>Epeios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zvítězil </a:t>
            </a:r>
            <a:r>
              <a:rPr lang="cs-CZ" b="1" dirty="0" err="1"/>
              <a:t>Polypoités</a:t>
            </a:r>
            <a:r>
              <a:rPr lang="cs-CZ" dirty="0"/>
              <a:t>, který přehodil disk přes celou </a:t>
            </a:r>
            <a:r>
              <a:rPr lang="cs-CZ" dirty="0" smtClean="0"/>
              <a:t>dráhu</a:t>
            </a:r>
          </a:p>
          <a:p>
            <a:r>
              <a:rPr lang="cs-CZ" dirty="0" smtClean="0"/>
              <a:t>druhé </a:t>
            </a:r>
            <a:r>
              <a:rPr lang="cs-CZ" dirty="0"/>
              <a:t>nejdelší vzdálenosti dosáhl </a:t>
            </a:r>
            <a:r>
              <a:rPr lang="cs-CZ" dirty="0" smtClean="0"/>
              <a:t>Aiás</a:t>
            </a:r>
          </a:p>
          <a:p>
            <a:r>
              <a:rPr lang="cs-CZ" dirty="0" smtClean="0"/>
              <a:t>vířivý pohyb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814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7) luk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9120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odměnou za </a:t>
            </a:r>
            <a:r>
              <a:rPr lang="cs-CZ" b="1" dirty="0"/>
              <a:t>trefení holoubka </a:t>
            </a:r>
            <a:r>
              <a:rPr lang="cs-CZ" dirty="0"/>
              <a:t>za nohu stužkou připoutaného k stožáru bylo </a:t>
            </a:r>
            <a:r>
              <a:rPr lang="cs-CZ" b="1" dirty="0"/>
              <a:t>deset </a:t>
            </a:r>
            <a:r>
              <a:rPr lang="cs-CZ" b="1" dirty="0" err="1" smtClean="0"/>
              <a:t>dvojsekyr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dirty="0" smtClean="0"/>
              <a:t>Za </a:t>
            </a:r>
            <a:r>
              <a:rPr lang="cs-CZ" dirty="0"/>
              <a:t>trefení samotné stužky se udělila cena </a:t>
            </a:r>
            <a:r>
              <a:rPr lang="cs-CZ" b="1" dirty="0"/>
              <a:t>deseti </a:t>
            </a:r>
            <a:r>
              <a:rPr lang="cs-CZ" b="1" dirty="0" smtClean="0"/>
              <a:t>sekyrek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b="1" dirty="0" smtClean="0"/>
              <a:t>Mérionés</a:t>
            </a:r>
            <a:r>
              <a:rPr lang="cs-CZ" dirty="0" smtClean="0"/>
              <a:t> </a:t>
            </a:r>
            <a:r>
              <a:rPr lang="cs-CZ" dirty="0"/>
              <a:t>a nevlastní bratr </a:t>
            </a:r>
            <a:r>
              <a:rPr lang="cs-CZ" dirty="0" err="1"/>
              <a:t>Aianta</a:t>
            </a:r>
            <a:r>
              <a:rPr lang="cs-CZ" dirty="0"/>
              <a:t> král </a:t>
            </a:r>
            <a:r>
              <a:rPr lang="cs-CZ" b="1" dirty="0" err="1" smtClean="0"/>
              <a:t>Teukros</a:t>
            </a:r>
            <a:r>
              <a:rPr lang="cs-CZ" dirty="0"/>
              <a:t> </a:t>
            </a:r>
            <a:endParaRPr lang="cs-CZ" dirty="0" smtClean="0"/>
          </a:p>
          <a:p>
            <a:pPr algn="just"/>
            <a:r>
              <a:rPr lang="cs-CZ" b="1" dirty="0" err="1" smtClean="0"/>
              <a:t>Teuktos</a:t>
            </a:r>
            <a:r>
              <a:rPr lang="cs-CZ" dirty="0" smtClean="0"/>
              <a:t> trefil </a:t>
            </a:r>
            <a:r>
              <a:rPr lang="cs-CZ" dirty="0"/>
              <a:t>stužku, čímž holuba </a:t>
            </a:r>
            <a:r>
              <a:rPr lang="cs-CZ" dirty="0" smtClean="0"/>
              <a:t>uvolnil</a:t>
            </a:r>
          </a:p>
          <a:p>
            <a:pPr algn="just"/>
            <a:r>
              <a:rPr lang="cs-CZ" b="1" dirty="0" smtClean="0"/>
              <a:t>Mérionés</a:t>
            </a:r>
            <a:r>
              <a:rPr lang="cs-CZ" dirty="0" smtClean="0"/>
              <a:t> neváhal … přesnou </a:t>
            </a:r>
            <a:r>
              <a:rPr lang="cs-CZ" dirty="0"/>
              <a:t>ranou holuba v letu </a:t>
            </a:r>
            <a:r>
              <a:rPr lang="cs-CZ" dirty="0" smtClean="0"/>
              <a:t>zasáhl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360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8) hod </a:t>
            </a:r>
            <a:r>
              <a:rPr lang="cs-CZ" b="1" dirty="0" smtClean="0"/>
              <a:t>kopím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nový </a:t>
            </a:r>
            <a:r>
              <a:rPr lang="cs-CZ" dirty="0"/>
              <a:t>květy zdobený kotel v hodnotě </a:t>
            </a:r>
            <a:r>
              <a:rPr lang="cs-CZ" dirty="0" smtClean="0"/>
              <a:t>býka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král </a:t>
            </a:r>
            <a:r>
              <a:rPr lang="cs-CZ" b="1" dirty="0"/>
              <a:t>Agamemnón</a:t>
            </a:r>
            <a:r>
              <a:rPr lang="cs-CZ" dirty="0"/>
              <a:t> a </a:t>
            </a:r>
            <a:r>
              <a:rPr lang="cs-CZ" b="1" dirty="0"/>
              <a:t>Mérionés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Souboj </a:t>
            </a:r>
            <a:r>
              <a:rPr lang="cs-CZ" dirty="0"/>
              <a:t>se </a:t>
            </a:r>
            <a:r>
              <a:rPr lang="cs-CZ" b="1" dirty="0" smtClean="0"/>
              <a:t>nekonal </a:t>
            </a:r>
            <a:endParaRPr lang="cs-CZ" b="1" dirty="0" smtClean="0"/>
          </a:p>
          <a:p>
            <a:r>
              <a:rPr lang="cs-CZ" b="1" dirty="0" smtClean="0"/>
              <a:t>výhru</a:t>
            </a:r>
            <a:r>
              <a:rPr lang="cs-CZ" dirty="0" smtClean="0"/>
              <a:t> Agamemnónovi</a:t>
            </a:r>
          </a:p>
          <a:p>
            <a:r>
              <a:rPr lang="cs-CZ" dirty="0" smtClean="0"/>
              <a:t>Mérionés jako </a:t>
            </a:r>
            <a:r>
              <a:rPr lang="cs-CZ" dirty="0"/>
              <a:t>náhradu </a:t>
            </a:r>
            <a:r>
              <a:rPr lang="cs-CZ" dirty="0" smtClean="0"/>
              <a:t>obdržel </a:t>
            </a:r>
            <a:r>
              <a:rPr lang="cs-CZ" b="1" dirty="0"/>
              <a:t>bronzové kopí</a:t>
            </a:r>
            <a:r>
              <a:rPr lang="cs-CZ" dirty="0"/>
              <a:t>, s nímž se mělo soutěžit</a:t>
            </a:r>
          </a:p>
        </p:txBody>
      </p:sp>
    </p:spTree>
    <p:extLst>
      <p:ext uri="{BB962C8B-B14F-4D97-AF65-F5344CB8AC3E}">
        <p14:creationId xmlns:p14="http://schemas.microsoft.com/office/powerpoint/2010/main" val="873193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286" y="620688"/>
            <a:ext cx="911371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/>
              <a:t>Pozornost věnovaná soutěžím (sestupně): </a:t>
            </a:r>
            <a:endParaRPr lang="cs-CZ" sz="3200" b="1" dirty="0" smtClean="0"/>
          </a:p>
          <a:p>
            <a:endParaRPr lang="cs-CZ" sz="800" b="1" dirty="0"/>
          </a:p>
          <a:p>
            <a:pPr lvl="0"/>
            <a:r>
              <a:rPr lang="cs-CZ" sz="2800" dirty="0" smtClean="0"/>
              <a:t>- závod </a:t>
            </a:r>
            <a:r>
              <a:rPr lang="cs-CZ" sz="2800" dirty="0"/>
              <a:t>dvojspřeží válečných vozů (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συνωρίς</a:t>
            </a:r>
            <a:r>
              <a:rPr lang="cs-CZ" sz="2800" dirty="0"/>
              <a:t>) – 391 veršů, </a:t>
            </a:r>
          </a:p>
          <a:p>
            <a:pPr lvl="0"/>
            <a:r>
              <a:rPr lang="cs-CZ" sz="2800" dirty="0" smtClean="0"/>
              <a:t>- běh </a:t>
            </a:r>
            <a:r>
              <a:rPr lang="cs-CZ" sz="2800" dirty="0"/>
              <a:t>(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οδωκείην</a:t>
            </a:r>
            <a:r>
              <a:rPr lang="cs-CZ" sz="2800" dirty="0"/>
              <a:t>) – 58 veršů, </a:t>
            </a:r>
          </a:p>
          <a:p>
            <a:pPr lvl="0"/>
            <a:r>
              <a:rPr lang="cs-CZ" sz="2800" dirty="0" smtClean="0"/>
              <a:t>- pěstní </a:t>
            </a:r>
            <a:r>
              <a:rPr lang="cs-CZ" sz="2800" dirty="0"/>
              <a:t>souboj (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υγμή</a:t>
            </a:r>
            <a:r>
              <a:rPr lang="cs-CZ" sz="2800" dirty="0"/>
              <a:t>) – 47 veršů, </a:t>
            </a:r>
          </a:p>
          <a:p>
            <a:pPr lvl="0"/>
            <a:r>
              <a:rPr lang="cs-CZ" sz="2800" dirty="0" smtClean="0"/>
              <a:t>- zápas </a:t>
            </a:r>
            <a:r>
              <a:rPr lang="cs-CZ" sz="2800" dirty="0"/>
              <a:t>(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άλη</a:t>
            </a:r>
            <a:r>
              <a:rPr lang="cs-CZ" sz="2800" dirty="0"/>
              <a:t>) – 40 veršů, </a:t>
            </a:r>
          </a:p>
          <a:p>
            <a:pPr lvl="0"/>
            <a:r>
              <a:rPr lang="cs-CZ" sz="2800" dirty="0" smtClean="0"/>
              <a:t>- lukostřelba </a:t>
            </a:r>
            <a:r>
              <a:rPr lang="cs-CZ" sz="2800" dirty="0"/>
              <a:t>(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τοξικός</a:t>
            </a:r>
            <a:r>
              <a:rPr lang="cs-CZ" sz="2800" dirty="0"/>
              <a:t>) – 34 veršů, </a:t>
            </a:r>
          </a:p>
          <a:p>
            <a:pPr lvl="0"/>
            <a:r>
              <a:rPr lang="cs-CZ" sz="2800" dirty="0" smtClean="0"/>
              <a:t>- souboj </a:t>
            </a:r>
            <a:r>
              <a:rPr lang="cs-CZ" sz="2800" dirty="0"/>
              <a:t>s </a:t>
            </a:r>
            <a:r>
              <a:rPr lang="cs-CZ" sz="2800" dirty="0" err="1"/>
              <a:t>dalekostinným</a:t>
            </a:r>
            <a:r>
              <a:rPr lang="cs-CZ" sz="2800" dirty="0"/>
              <a:t> oštěpem (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ὁπ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λομ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αχίᾱ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/>
              <a:t>s 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δολιχόσκιος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ἔγχος</a:t>
            </a:r>
            <a:r>
              <a:rPr lang="cs-CZ" sz="2800" dirty="0"/>
              <a:t>) – 28 veršů, </a:t>
            </a:r>
          </a:p>
          <a:p>
            <a:pPr lvl="0"/>
            <a:r>
              <a:rPr lang="cs-CZ" sz="2800" dirty="0" smtClean="0"/>
              <a:t>- hod </a:t>
            </a:r>
            <a:r>
              <a:rPr lang="cs-CZ" sz="2800" dirty="0"/>
              <a:t>železným kotoučem/ diskem (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ολή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σόλος</a:t>
            </a:r>
            <a:r>
              <a:rPr lang="cs-CZ" sz="2800" dirty="0"/>
              <a:t>/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δίσκος</a:t>
            </a:r>
            <a:r>
              <a:rPr lang="cs-CZ" sz="2800" dirty="0"/>
              <a:t>) – 24 veršů, </a:t>
            </a:r>
          </a:p>
          <a:p>
            <a:pPr lvl="0"/>
            <a:r>
              <a:rPr lang="cs-CZ" sz="2800" dirty="0" smtClean="0"/>
              <a:t>- hod </a:t>
            </a:r>
            <a:r>
              <a:rPr lang="cs-CZ" sz="2800" dirty="0"/>
              <a:t>kopím (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ἥμ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cs-CZ" sz="2800" dirty="0"/>
              <a:t>) – 14 veršů. </a:t>
            </a:r>
            <a:endParaRPr lang="cs-CZ" sz="2800" dirty="0" smtClean="0"/>
          </a:p>
          <a:p>
            <a:pPr marL="457200" lvl="0" indent="-457200">
              <a:buFontTx/>
              <a:buChar char="-"/>
            </a:pPr>
            <a:endParaRPr lang="cs-CZ" sz="2800" dirty="0"/>
          </a:p>
          <a:p>
            <a:pPr marL="457200" lvl="0" indent="-457200">
              <a:buFontTx/>
              <a:buChar char="-"/>
            </a:pPr>
            <a:r>
              <a:rPr lang="cs-CZ" sz="2800" dirty="0" smtClean="0"/>
              <a:t>6 přežilo na OH, které? 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93021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864" y="116632"/>
            <a:ext cx="8229600" cy="1143000"/>
          </a:xfrm>
        </p:spPr>
        <p:txBody>
          <a:bodyPr/>
          <a:lstStyle/>
          <a:p>
            <a:r>
              <a:rPr lang="cs-CZ" b="1" dirty="0" smtClean="0"/>
              <a:t>Odyssea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58" y="1299100"/>
            <a:ext cx="9123541" cy="1252736"/>
          </a:xfrm>
        </p:spPr>
        <p:txBody>
          <a:bodyPr/>
          <a:lstStyle/>
          <a:p>
            <a:r>
              <a:rPr lang="cs-CZ" dirty="0" smtClean="0"/>
              <a:t>tanec </a:t>
            </a:r>
          </a:p>
          <a:p>
            <a:r>
              <a:rPr lang="cs-CZ" dirty="0" smtClean="0"/>
              <a:t>po večeři 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4069" y="2551836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Král </a:t>
            </a:r>
            <a:r>
              <a:rPr lang="cs-CZ" sz="2800" b="1" dirty="0" err="1" smtClean="0"/>
              <a:t>Faiáků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Alkinoos</a:t>
            </a:r>
            <a:endParaRPr lang="cs-CZ" sz="2800" b="1" dirty="0" smtClean="0"/>
          </a:p>
          <a:p>
            <a:pPr marL="342900" indent="-342900">
              <a:buFontTx/>
              <a:buChar char="-"/>
            </a:pPr>
            <a:r>
              <a:rPr lang="cs-CZ" sz="2800" dirty="0" smtClean="0"/>
              <a:t>soutěže </a:t>
            </a:r>
            <a:r>
              <a:rPr lang="cs-CZ" sz="2800" dirty="0"/>
              <a:t>v zápasu, boxu, hodu diskem, běhu a skoku</a:t>
            </a:r>
            <a:r>
              <a:rPr lang="cs-CZ" sz="2800" dirty="0" smtClean="0"/>
              <a:t>.</a:t>
            </a:r>
          </a:p>
          <a:p>
            <a:r>
              <a:rPr lang="cs-CZ" sz="2800" dirty="0" smtClean="0"/>
              <a:t> </a:t>
            </a:r>
            <a:endParaRPr lang="cs-CZ" sz="2800" dirty="0" smtClean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16 mladíků</a:t>
            </a:r>
            <a:r>
              <a:rPr lang="cs-CZ" sz="2800" dirty="0"/>
              <a:t>, včetně </a:t>
            </a:r>
            <a:r>
              <a:rPr lang="cs-CZ" sz="2800" dirty="0" smtClean="0"/>
              <a:t>3 synů </a:t>
            </a:r>
            <a:r>
              <a:rPr lang="cs-CZ" sz="2800" dirty="0"/>
              <a:t>krále. </a:t>
            </a:r>
            <a:endParaRPr lang="cs-CZ" sz="2800" dirty="0" smtClean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v</a:t>
            </a:r>
            <a:r>
              <a:rPr lang="cs-CZ" sz="2800" dirty="0"/>
              <a:t> </a:t>
            </a:r>
            <a:r>
              <a:rPr lang="cs-CZ" sz="2800" b="1" dirty="0"/>
              <a:t>běhu</a:t>
            </a:r>
            <a:r>
              <a:rPr lang="cs-CZ" sz="2800" dirty="0"/>
              <a:t> zvítězil </a:t>
            </a:r>
            <a:r>
              <a:rPr lang="cs-CZ" sz="2800" dirty="0" err="1"/>
              <a:t>Klytonéos</a:t>
            </a:r>
            <a:r>
              <a:rPr lang="cs-CZ" sz="2800" dirty="0"/>
              <a:t>, </a:t>
            </a:r>
            <a:endParaRPr lang="cs-CZ" sz="2800" dirty="0" smtClean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v</a:t>
            </a:r>
            <a:r>
              <a:rPr lang="cs-CZ" sz="2800" dirty="0"/>
              <a:t> </a:t>
            </a:r>
            <a:r>
              <a:rPr lang="cs-CZ" sz="2800" b="1" dirty="0"/>
              <a:t>zápase</a:t>
            </a:r>
            <a:r>
              <a:rPr lang="cs-CZ" sz="2800" dirty="0"/>
              <a:t> </a:t>
            </a:r>
            <a:r>
              <a:rPr lang="cs-CZ" sz="2800" dirty="0" err="1"/>
              <a:t>Euryalos</a:t>
            </a:r>
            <a:r>
              <a:rPr lang="cs-CZ" sz="2800" dirty="0"/>
              <a:t>, </a:t>
            </a:r>
            <a:endParaRPr lang="cs-CZ" sz="2800" dirty="0" smtClean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ve </a:t>
            </a:r>
            <a:r>
              <a:rPr lang="cs-CZ" sz="2800" b="1" dirty="0"/>
              <a:t>skoku</a:t>
            </a:r>
            <a:r>
              <a:rPr lang="cs-CZ" sz="2800" dirty="0"/>
              <a:t> </a:t>
            </a:r>
            <a:r>
              <a:rPr lang="cs-CZ" sz="2800" dirty="0" err="1"/>
              <a:t>Amfialos</a:t>
            </a:r>
            <a:r>
              <a:rPr lang="cs-CZ" sz="2800" dirty="0"/>
              <a:t>, </a:t>
            </a:r>
            <a:endParaRPr lang="cs-CZ" sz="2800" dirty="0" smtClean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v</a:t>
            </a:r>
            <a:r>
              <a:rPr lang="cs-CZ" sz="2800" dirty="0"/>
              <a:t> </a:t>
            </a:r>
            <a:r>
              <a:rPr lang="cs-CZ" sz="2800" b="1" dirty="0"/>
              <a:t>disku</a:t>
            </a:r>
            <a:r>
              <a:rPr lang="cs-CZ" sz="2800" dirty="0"/>
              <a:t> </a:t>
            </a:r>
            <a:r>
              <a:rPr lang="cs-CZ" sz="2800" dirty="0" smtClean="0"/>
              <a:t>Elatreus, </a:t>
            </a:r>
            <a:endParaRPr lang="cs-CZ" sz="2800" dirty="0"/>
          </a:p>
          <a:p>
            <a:pPr marL="800100" lvl="1" indent="-342900">
              <a:buFontTx/>
              <a:buChar char="-"/>
            </a:pPr>
            <a:r>
              <a:rPr lang="cs-CZ" sz="2800" dirty="0" smtClean="0"/>
              <a:t>v</a:t>
            </a:r>
            <a:r>
              <a:rPr lang="cs-CZ" sz="2800" dirty="0"/>
              <a:t> </a:t>
            </a:r>
            <a:r>
              <a:rPr lang="cs-CZ" sz="2800" b="1" dirty="0"/>
              <a:t>boxu</a:t>
            </a:r>
            <a:r>
              <a:rPr lang="cs-CZ" sz="2800" dirty="0"/>
              <a:t> </a:t>
            </a:r>
            <a:r>
              <a:rPr lang="cs-CZ" sz="2800" dirty="0" err="1" smtClean="0"/>
              <a:t>Láodamás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12204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Dark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Ages</a:t>
            </a:r>
            <a:endParaRPr lang="en-US" altLang="cs-CZ" b="1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dirty="0"/>
              <a:t>1100 - 800 B.C.</a:t>
            </a:r>
          </a:p>
          <a:p>
            <a:endParaRPr lang="en-US" altLang="cs-CZ" dirty="0"/>
          </a:p>
          <a:p>
            <a:r>
              <a:rPr lang="cs-CZ" altLang="cs-CZ" dirty="0" smtClean="0"/>
              <a:t>Víme toho málo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 smtClean="0"/>
              <a:t>Brings an end to the Prehistoric </a:t>
            </a:r>
            <a:r>
              <a:rPr lang="en-US" altLang="cs-CZ" dirty="0"/>
              <a:t>Period</a:t>
            </a:r>
          </a:p>
          <a:p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8909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6" y="332656"/>
            <a:ext cx="9034830" cy="1143000"/>
          </a:xfrm>
        </p:spPr>
        <p:txBody>
          <a:bodyPr>
            <a:normAutofit/>
          </a:bodyPr>
          <a:lstStyle/>
          <a:p>
            <a:r>
              <a:rPr lang="cs-CZ" b="1" u="sng" dirty="0" smtClean="0"/>
              <a:t>Přechod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844824"/>
            <a:ext cx="9036497" cy="4860776"/>
          </a:xfrm>
        </p:spPr>
        <p:txBody>
          <a:bodyPr/>
          <a:lstStyle/>
          <a:p>
            <a:pPr marL="0" indent="0" algn="just">
              <a:buNone/>
            </a:pPr>
            <a:endParaRPr lang="cs-CZ" sz="1000" dirty="0" smtClean="0"/>
          </a:p>
          <a:p>
            <a:pPr marL="0" indent="0" algn="just">
              <a:buNone/>
            </a:pPr>
            <a:r>
              <a:rPr lang="cs-CZ" dirty="0" smtClean="0"/>
              <a:t>- </a:t>
            </a:r>
            <a:r>
              <a:rPr lang="cs-CZ" u="sng" dirty="0" smtClean="0"/>
              <a:t>transformace vojenského systému:</a:t>
            </a:r>
          </a:p>
          <a:p>
            <a:pPr algn="just"/>
            <a:endParaRPr lang="cs-CZ" sz="1000" dirty="0" smtClean="0"/>
          </a:p>
          <a:p>
            <a:pPr marL="0" indent="0" algn="just">
              <a:buNone/>
            </a:pPr>
            <a:r>
              <a:rPr lang="cs-CZ" dirty="0" smtClean="0"/>
              <a:t>	</a:t>
            </a:r>
            <a:r>
              <a:rPr lang="cs-CZ" i="1" dirty="0" smtClean="0"/>
              <a:t>- došlo k rozdílnému pojetí aristei u </a:t>
            </a:r>
            <a:r>
              <a:rPr lang="cs-CZ" b="1" i="1" dirty="0" smtClean="0"/>
              <a:t>hippeis</a:t>
            </a:r>
            <a:r>
              <a:rPr lang="cs-CZ" i="1" dirty="0" smtClean="0"/>
              <a:t> a </a:t>
            </a:r>
            <a:r>
              <a:rPr lang="cs-CZ" b="1" i="1" dirty="0" smtClean="0"/>
              <a:t>hoplítes </a:t>
            </a:r>
            <a:endParaRPr lang="cs-CZ" b="1" i="1" dirty="0" smtClean="0"/>
          </a:p>
          <a:p>
            <a:pPr marL="0" indent="0" algn="just">
              <a:buNone/>
            </a:pPr>
            <a:endParaRPr lang="cs-CZ" i="1" dirty="0"/>
          </a:p>
          <a:p>
            <a:pPr marL="0" indent="0" algn="just">
              <a:buNone/>
            </a:pPr>
            <a:r>
              <a:rPr lang="cs-CZ" i="1" dirty="0" smtClean="0"/>
              <a:t>- </a:t>
            </a:r>
            <a:r>
              <a:rPr lang="cs-CZ" b="1" i="1" dirty="0" err="1" smtClean="0"/>
              <a:t>thymos</a:t>
            </a:r>
            <a:r>
              <a:rPr lang="cs-CZ" i="1" dirty="0" smtClean="0"/>
              <a:t>  x </a:t>
            </a:r>
            <a:r>
              <a:rPr lang="cs-CZ" b="1" i="1" dirty="0" smtClean="0"/>
              <a:t>sófrosyné </a:t>
            </a:r>
          </a:p>
          <a:p>
            <a:pPr marL="0" indent="0" algn="just">
              <a:buNone/>
            </a:pPr>
            <a:endParaRPr lang="cs-CZ" sz="1000" i="1" dirty="0" smtClean="0"/>
          </a:p>
          <a:p>
            <a:pPr marL="0" indent="0" algn="just">
              <a:buNone/>
            </a:pPr>
            <a:endParaRPr lang="cs-CZ" sz="1000" i="1" dirty="0" smtClean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3230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032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7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N072 Knossos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098"/>
            <a:ext cx="9144000" cy="619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3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inb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84" y="36068"/>
            <a:ext cx="5400600" cy="68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1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/>
              <a:t>Tělesná cvičení </a:t>
            </a:r>
            <a:r>
              <a:rPr lang="cs-CZ" dirty="0" smtClean="0"/>
              <a:t>na </a:t>
            </a:r>
            <a:r>
              <a:rPr lang="cs-CZ" dirty="0"/>
              <a:t>vysoké </a:t>
            </a:r>
            <a:r>
              <a:rPr lang="cs-CZ" dirty="0" smtClean="0"/>
              <a:t>úrovni</a:t>
            </a:r>
            <a:endParaRPr lang="cs-CZ" dirty="0"/>
          </a:p>
          <a:p>
            <a:pPr algn="just"/>
            <a:r>
              <a:rPr lang="cs-CZ" dirty="0" err="1" smtClean="0"/>
              <a:t>Mínójce</a:t>
            </a:r>
            <a:r>
              <a:rPr lang="cs-CZ" dirty="0" smtClean="0"/>
              <a:t> </a:t>
            </a:r>
            <a:r>
              <a:rPr lang="cs-CZ" dirty="0" smtClean="0"/>
              <a:t>jen </a:t>
            </a:r>
            <a:r>
              <a:rPr lang="cs-CZ" dirty="0"/>
              <a:t>asi 1,65 m </a:t>
            </a:r>
            <a:endParaRPr lang="cs-CZ" dirty="0" smtClean="0"/>
          </a:p>
          <a:p>
            <a:pPr algn="just"/>
            <a:r>
              <a:rPr lang="cs-CZ" dirty="0" smtClean="0"/>
              <a:t>„</a:t>
            </a:r>
            <a:r>
              <a:rPr lang="cs-CZ" b="1" dirty="0"/>
              <a:t>sportoviště</a:t>
            </a:r>
            <a:r>
              <a:rPr lang="cs-CZ" dirty="0"/>
              <a:t>“ </a:t>
            </a:r>
            <a:r>
              <a:rPr lang="cs-CZ" dirty="0" smtClean="0"/>
              <a:t>na centrálním </a:t>
            </a:r>
            <a:r>
              <a:rPr lang="cs-CZ" dirty="0"/>
              <a:t>dvoře </a:t>
            </a:r>
            <a:r>
              <a:rPr lang="cs-CZ" dirty="0" smtClean="0"/>
              <a:t>ve </a:t>
            </a:r>
            <a:r>
              <a:rPr lang="cs-CZ" dirty="0"/>
              <a:t>středu paláce; </a:t>
            </a:r>
            <a:r>
              <a:rPr lang="cs-CZ" dirty="0" smtClean="0"/>
              <a:t>náboženské </a:t>
            </a:r>
            <a:r>
              <a:rPr lang="cs-CZ" dirty="0"/>
              <a:t>obřady tvořené </a:t>
            </a:r>
            <a:r>
              <a:rPr lang="cs-CZ" b="1" dirty="0"/>
              <a:t>hrami s </a:t>
            </a:r>
            <a:r>
              <a:rPr lang="cs-CZ" b="1" dirty="0" smtClean="0"/>
              <a:t>býky </a:t>
            </a:r>
            <a:r>
              <a:rPr lang="cs-CZ" dirty="0" smtClean="0"/>
              <a:t>(muži i ženy</a:t>
            </a:r>
            <a:r>
              <a:rPr lang="cs-CZ" dirty="0" smtClean="0"/>
              <a:t>)</a:t>
            </a:r>
            <a:endParaRPr lang="cs-CZ" dirty="0" smtClean="0"/>
          </a:p>
          <a:p>
            <a:pPr algn="just"/>
            <a:r>
              <a:rPr lang="cs-CZ" dirty="0" smtClean="0"/>
              <a:t>mladé </a:t>
            </a:r>
            <a:r>
              <a:rPr lang="cs-CZ" dirty="0"/>
              <a:t>ženy a muži skákali přes záda býka přemety a prováděli různé nebezpečné </a:t>
            </a:r>
            <a:r>
              <a:rPr lang="cs-CZ" b="1" dirty="0"/>
              <a:t>gymnastické cviky</a:t>
            </a:r>
            <a:r>
              <a:rPr lang="cs-CZ" dirty="0"/>
              <a:t>. </a:t>
            </a:r>
            <a:endParaRPr lang="cs-CZ" dirty="0" smtClean="0"/>
          </a:p>
          <a:p>
            <a:pPr lvl="1" algn="just"/>
            <a:r>
              <a:rPr lang="cs-CZ" dirty="0" smtClean="0"/>
              <a:t>přeskok </a:t>
            </a:r>
            <a:r>
              <a:rPr lang="cs-CZ" dirty="0"/>
              <a:t>přes býka byl </a:t>
            </a:r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čelný</a:t>
            </a:r>
            <a:r>
              <a:rPr lang="cs-CZ" dirty="0" smtClean="0"/>
              <a:t>; scénář: </a:t>
            </a:r>
          </a:p>
          <a:p>
            <a:pPr lvl="2" algn="just"/>
            <a:r>
              <a:rPr lang="cs-CZ" dirty="0" smtClean="0"/>
              <a:t>uchopení </a:t>
            </a:r>
            <a:r>
              <a:rPr lang="cs-CZ" dirty="0"/>
              <a:t>rohů – býkovo vyhození akrobata do vzduchu – navázání saltem či dvěma přemety – dopad na hřbet býka – konečný přemet akrobata na zem. </a:t>
            </a:r>
            <a:endParaRPr lang="cs-CZ" dirty="0" smtClean="0"/>
          </a:p>
          <a:p>
            <a:pPr lvl="1" algn="just"/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bočný skok</a:t>
            </a:r>
            <a:r>
              <a:rPr lang="cs-CZ" dirty="0" smtClean="0"/>
              <a:t>, jednodušší: </a:t>
            </a:r>
          </a:p>
          <a:p>
            <a:pPr lvl="2" algn="just"/>
            <a:r>
              <a:rPr lang="cs-CZ" dirty="0" smtClean="0"/>
              <a:t>nástup </a:t>
            </a:r>
            <a:r>
              <a:rPr lang="cs-CZ" dirty="0"/>
              <a:t>z boku býka – uchopení zvířete za rohy – přenesení vlastního těla přes býka na druhou stranu na zem. </a:t>
            </a:r>
            <a:endParaRPr lang="cs-CZ" dirty="0" smtClean="0"/>
          </a:p>
          <a:p>
            <a:pPr algn="just"/>
            <a:r>
              <a:rPr lang="cs-CZ" dirty="0" smtClean="0"/>
              <a:t>především </a:t>
            </a:r>
            <a:r>
              <a:rPr lang="cs-CZ" b="1" dirty="0" smtClean="0"/>
              <a:t>kult</a:t>
            </a:r>
          </a:p>
          <a:p>
            <a:pPr lvl="1" algn="just"/>
            <a:r>
              <a:rPr lang="cs-CZ" dirty="0" smtClean="0"/>
              <a:t>vedly jej ženy, muži </a:t>
            </a:r>
            <a:r>
              <a:rPr lang="cs-CZ" dirty="0"/>
              <a:t>se na něj většinou oblékali do ženských </a:t>
            </a:r>
            <a:r>
              <a:rPr lang="cs-CZ" dirty="0" smtClean="0"/>
              <a:t>šatů</a:t>
            </a:r>
          </a:p>
          <a:p>
            <a:pPr algn="just"/>
            <a:r>
              <a:rPr lang="cs-CZ" dirty="0" smtClean="0"/>
              <a:t>Fr. </a:t>
            </a:r>
            <a:r>
              <a:rPr lang="cs-CZ" dirty="0"/>
              <a:t>Krátký (1970</a:t>
            </a:r>
            <a:r>
              <a:rPr lang="cs-CZ" dirty="0" smtClean="0"/>
              <a:t>): </a:t>
            </a:r>
            <a:r>
              <a:rPr lang="cs-CZ" dirty="0" smtClean="0"/>
              <a:t>přirovnání ke cvičení na </a:t>
            </a:r>
            <a:r>
              <a:rPr lang="cs-CZ" dirty="0"/>
              <a:t>koni a </a:t>
            </a:r>
            <a:r>
              <a:rPr lang="cs-CZ" dirty="0" smtClean="0"/>
              <a:t>bradlech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61479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aa\Desktop\sk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" y="1029528"/>
            <a:ext cx="9144000" cy="488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964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646</Words>
  <Application>Microsoft Office PowerPoint</Application>
  <PresentationFormat>Předvádění na obrazovce (4:3)</PresentationFormat>
  <Paragraphs>277</Paragraphs>
  <Slides>49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sady Office</vt:lpstr>
      <vt:lpstr>Mínojská Kréta (1600-1450 B.C.)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 boxu</vt:lpstr>
      <vt:lpstr>Prezentace aplikace PowerPoint</vt:lpstr>
      <vt:lpstr>Prezentace aplikace PowerPoint</vt:lpstr>
      <vt:lpstr>MYKÉNY (1500-1200 B.C.)</vt:lpstr>
      <vt:lpstr>Trojská válka (c.1200 B.C.)</vt:lpstr>
      <vt:lpstr>Prezentace aplikace PowerPoint</vt:lpstr>
      <vt:lpstr>Prezentace aplikace PowerPoint</vt:lpstr>
      <vt:lpstr>Prezentace aplikace PowerPoint</vt:lpstr>
      <vt:lpstr>Boj se zbraněmi</vt:lpstr>
      <vt:lpstr>Prezentace aplikace PowerPoint</vt:lpstr>
      <vt:lpstr>Prezentace aplikace PowerPoint</vt:lpstr>
      <vt:lpstr>Závod</vt:lpstr>
      <vt:lpstr>Prezentace aplikace PowerPoint</vt:lpstr>
      <vt:lpstr>Aiás x Ídomneneos</vt:lpstr>
      <vt:lpstr>Prezentace aplikace PowerPoint</vt:lpstr>
      <vt:lpstr>Prezentace aplikace PowerPoint</vt:lpstr>
      <vt:lpstr>2) box</vt:lpstr>
      <vt:lpstr>3) zápas</vt:lpstr>
      <vt:lpstr>Prezentace aplikace PowerPoint</vt:lpstr>
      <vt:lpstr>4) běh</vt:lpstr>
      <vt:lpstr>5) oštěp</vt:lpstr>
      <vt:lpstr>6) disk</vt:lpstr>
      <vt:lpstr>7) luk</vt:lpstr>
      <vt:lpstr>8) hod kopím</vt:lpstr>
      <vt:lpstr>Prezentace aplikace PowerPoint</vt:lpstr>
      <vt:lpstr>Odyssea</vt:lpstr>
      <vt:lpstr>Dark Ages</vt:lpstr>
      <vt:lpstr>Přechod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Kréta a Mykény</dc:title>
  <dc:creator>Jiří Kouřil</dc:creator>
  <cp:lastModifiedBy>Jiří Kouřil</cp:lastModifiedBy>
  <cp:revision>22</cp:revision>
  <dcterms:created xsi:type="dcterms:W3CDTF">2015-10-20T14:21:28Z</dcterms:created>
  <dcterms:modified xsi:type="dcterms:W3CDTF">2016-11-21T10:12:20Z</dcterms:modified>
</cp:coreProperties>
</file>