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5"/>
  </p:notesMasterIdLst>
  <p:sldIdLst>
    <p:sldId id="283" r:id="rId2"/>
    <p:sldId id="284" r:id="rId3"/>
    <p:sldId id="377" r:id="rId4"/>
    <p:sldId id="285" r:id="rId5"/>
    <p:sldId id="260" r:id="rId6"/>
    <p:sldId id="292" r:id="rId7"/>
    <p:sldId id="293" r:id="rId8"/>
    <p:sldId id="378" r:id="rId9"/>
    <p:sldId id="379" r:id="rId10"/>
    <p:sldId id="380" r:id="rId11"/>
    <p:sldId id="381" r:id="rId12"/>
    <p:sldId id="383" r:id="rId13"/>
    <p:sldId id="385" r:id="rId14"/>
    <p:sldId id="419" r:id="rId15"/>
    <p:sldId id="388" r:id="rId16"/>
    <p:sldId id="389" r:id="rId17"/>
    <p:sldId id="390" r:id="rId18"/>
    <p:sldId id="391" r:id="rId19"/>
    <p:sldId id="393" r:id="rId20"/>
    <p:sldId id="406" r:id="rId21"/>
    <p:sldId id="394" r:id="rId22"/>
    <p:sldId id="395" r:id="rId23"/>
    <p:sldId id="396" r:id="rId24"/>
    <p:sldId id="407" r:id="rId25"/>
    <p:sldId id="399" r:id="rId26"/>
    <p:sldId id="400" r:id="rId27"/>
    <p:sldId id="397" r:id="rId28"/>
    <p:sldId id="398" r:id="rId29"/>
    <p:sldId id="401" r:id="rId30"/>
    <p:sldId id="402" r:id="rId31"/>
    <p:sldId id="287" r:id="rId32"/>
    <p:sldId id="423" r:id="rId33"/>
    <p:sldId id="403" r:id="rId34"/>
    <p:sldId id="404" r:id="rId35"/>
    <p:sldId id="408" r:id="rId36"/>
    <p:sldId id="327" r:id="rId37"/>
    <p:sldId id="410" r:id="rId38"/>
    <p:sldId id="412" r:id="rId39"/>
    <p:sldId id="415" r:id="rId40"/>
    <p:sldId id="416" r:id="rId41"/>
    <p:sldId id="417" r:id="rId42"/>
    <p:sldId id="418" r:id="rId43"/>
    <p:sldId id="409" r:id="rId44"/>
    <p:sldId id="420" r:id="rId45"/>
    <p:sldId id="421" r:id="rId46"/>
    <p:sldId id="422" r:id="rId47"/>
    <p:sldId id="288" r:id="rId48"/>
    <p:sldId id="289" r:id="rId49"/>
    <p:sldId id="290" r:id="rId50"/>
    <p:sldId id="424" r:id="rId51"/>
    <p:sldId id="258" r:id="rId52"/>
    <p:sldId id="291" r:id="rId53"/>
    <p:sldId id="432" r:id="rId54"/>
    <p:sldId id="439" r:id="rId55"/>
    <p:sldId id="425" r:id="rId56"/>
    <p:sldId id="426" r:id="rId57"/>
    <p:sldId id="427" r:id="rId58"/>
    <p:sldId id="428" r:id="rId59"/>
    <p:sldId id="431" r:id="rId60"/>
    <p:sldId id="286" r:id="rId61"/>
    <p:sldId id="434" r:id="rId62"/>
    <p:sldId id="436" r:id="rId63"/>
    <p:sldId id="437" r:id="rId64"/>
    <p:sldId id="438" r:id="rId65"/>
    <p:sldId id="294" r:id="rId66"/>
    <p:sldId id="295" r:id="rId67"/>
    <p:sldId id="296" r:id="rId68"/>
    <p:sldId id="297" r:id="rId69"/>
    <p:sldId id="457" r:id="rId70"/>
    <p:sldId id="448" r:id="rId71"/>
    <p:sldId id="449" r:id="rId72"/>
    <p:sldId id="451" r:id="rId73"/>
    <p:sldId id="298" r:id="rId74"/>
    <p:sldId id="446" r:id="rId75"/>
    <p:sldId id="445" r:id="rId76"/>
    <p:sldId id="452" r:id="rId77"/>
    <p:sldId id="453" r:id="rId78"/>
    <p:sldId id="454" r:id="rId79"/>
    <p:sldId id="455" r:id="rId80"/>
    <p:sldId id="456" r:id="rId81"/>
    <p:sldId id="299" r:id="rId82"/>
    <p:sldId id="471" r:id="rId83"/>
    <p:sldId id="473" r:id="rId84"/>
    <p:sldId id="474" r:id="rId85"/>
    <p:sldId id="477" r:id="rId86"/>
    <p:sldId id="300" r:id="rId87"/>
    <p:sldId id="476" r:id="rId88"/>
    <p:sldId id="301" r:id="rId89"/>
    <p:sldId id="468" r:id="rId90"/>
    <p:sldId id="469" r:id="rId91"/>
    <p:sldId id="302" r:id="rId92"/>
    <p:sldId id="303" r:id="rId93"/>
    <p:sldId id="486" r:id="rId94"/>
    <p:sldId id="461" r:id="rId95"/>
    <p:sldId id="470" r:id="rId96"/>
    <p:sldId id="459" r:id="rId97"/>
    <p:sldId id="460" r:id="rId98"/>
    <p:sldId id="458" r:id="rId99"/>
    <p:sldId id="464" r:id="rId100"/>
    <p:sldId id="465" r:id="rId101"/>
    <p:sldId id="466" r:id="rId102"/>
    <p:sldId id="463" r:id="rId103"/>
    <p:sldId id="304" r:id="rId104"/>
    <p:sldId id="306" r:id="rId105"/>
    <p:sldId id="307" r:id="rId106"/>
    <p:sldId id="311" r:id="rId107"/>
    <p:sldId id="308" r:id="rId108"/>
    <p:sldId id="312" r:id="rId109"/>
    <p:sldId id="262" r:id="rId110"/>
    <p:sldId id="328" r:id="rId111"/>
    <p:sldId id="440" r:id="rId112"/>
    <p:sldId id="329" r:id="rId113"/>
    <p:sldId id="330" r:id="rId114"/>
    <p:sldId id="331" r:id="rId115"/>
    <p:sldId id="332" r:id="rId116"/>
    <p:sldId id="333" r:id="rId117"/>
    <p:sldId id="334" r:id="rId118"/>
    <p:sldId id="335" r:id="rId119"/>
    <p:sldId id="336" r:id="rId120"/>
    <p:sldId id="337" r:id="rId121"/>
    <p:sldId id="338" r:id="rId122"/>
    <p:sldId id="339" r:id="rId123"/>
    <p:sldId id="340" r:id="rId124"/>
    <p:sldId id="341" r:id="rId125"/>
    <p:sldId id="342" r:id="rId126"/>
    <p:sldId id="343" r:id="rId127"/>
    <p:sldId id="344" r:id="rId128"/>
    <p:sldId id="345" r:id="rId129"/>
    <p:sldId id="346" r:id="rId130"/>
    <p:sldId id="347" r:id="rId131"/>
    <p:sldId id="348" r:id="rId132"/>
    <p:sldId id="349" r:id="rId133"/>
    <p:sldId id="350" r:id="rId134"/>
    <p:sldId id="351" r:id="rId135"/>
    <p:sldId id="352" r:id="rId136"/>
    <p:sldId id="353" r:id="rId137"/>
    <p:sldId id="354" r:id="rId138"/>
    <p:sldId id="355" r:id="rId139"/>
    <p:sldId id="356" r:id="rId140"/>
    <p:sldId id="357" r:id="rId141"/>
    <p:sldId id="358" r:id="rId142"/>
    <p:sldId id="359" r:id="rId143"/>
    <p:sldId id="360" r:id="rId144"/>
    <p:sldId id="361" r:id="rId145"/>
    <p:sldId id="441" r:id="rId146"/>
    <p:sldId id="362" r:id="rId147"/>
    <p:sldId id="363" r:id="rId148"/>
    <p:sldId id="364" r:id="rId149"/>
    <p:sldId id="365" r:id="rId150"/>
    <p:sldId id="442" r:id="rId151"/>
    <p:sldId id="443" r:id="rId152"/>
    <p:sldId id="366" r:id="rId153"/>
    <p:sldId id="367" r:id="rId154"/>
    <p:sldId id="368" r:id="rId155"/>
    <p:sldId id="369" r:id="rId156"/>
    <p:sldId id="370" r:id="rId157"/>
    <p:sldId id="371" r:id="rId158"/>
    <p:sldId id="372" r:id="rId159"/>
    <p:sldId id="373" r:id="rId160"/>
    <p:sldId id="374" r:id="rId161"/>
    <p:sldId id="375" r:id="rId162"/>
    <p:sldId id="376" r:id="rId163"/>
    <p:sldId id="309" r:id="rId164"/>
    <p:sldId id="271" r:id="rId165"/>
    <p:sldId id="481" r:id="rId166"/>
    <p:sldId id="482" r:id="rId167"/>
    <p:sldId id="483" r:id="rId168"/>
    <p:sldId id="479" r:id="rId169"/>
    <p:sldId id="480" r:id="rId170"/>
    <p:sldId id="478" r:id="rId171"/>
    <p:sldId id="273" r:id="rId172"/>
    <p:sldId id="322" r:id="rId173"/>
    <p:sldId id="323" r:id="rId174"/>
    <p:sldId id="484" r:id="rId175"/>
    <p:sldId id="485" r:id="rId176"/>
    <p:sldId id="276" r:id="rId177"/>
    <p:sldId id="277" r:id="rId178"/>
    <p:sldId id="324" r:id="rId179"/>
    <p:sldId id="325" r:id="rId180"/>
    <p:sldId id="326" r:id="rId181"/>
    <p:sldId id="278" r:id="rId182"/>
    <p:sldId id="444" r:id="rId183"/>
    <p:sldId id="264" r:id="rId184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92" autoAdjust="0"/>
    <p:restoredTop sz="94660"/>
  </p:normalViewPr>
  <p:slideViewPr>
    <p:cSldViewPr>
      <p:cViewPr>
        <p:scale>
          <a:sx n="69" d="100"/>
          <a:sy n="69" d="100"/>
        </p:scale>
        <p:origin x="-142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slide" Target="slides/slide158.xml"/><Relationship Id="rId175" Type="http://schemas.openxmlformats.org/officeDocument/2006/relationships/slide" Target="slides/slide174.xml"/><Relationship Id="rId170" Type="http://schemas.openxmlformats.org/officeDocument/2006/relationships/slide" Target="slides/slide169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slide" Target="slides/slide164.xml"/><Relationship Id="rId181" Type="http://schemas.openxmlformats.org/officeDocument/2006/relationships/slide" Target="slides/slide180.xml"/><Relationship Id="rId186" Type="http://schemas.openxmlformats.org/officeDocument/2006/relationships/presProps" Target="pres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slide" Target="slides/slide170.xml"/><Relationship Id="rId176" Type="http://schemas.openxmlformats.org/officeDocument/2006/relationships/slide" Target="slides/slide175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82" Type="http://schemas.openxmlformats.org/officeDocument/2006/relationships/slide" Target="slides/slide181.xml"/><Relationship Id="rId187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72" Type="http://schemas.openxmlformats.org/officeDocument/2006/relationships/slide" Target="slides/slide17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tableStyles" Target="tableStyle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20946C-844D-4A9A-A1EA-B04442E3381F}" type="datetimeFigureOut">
              <a:rPr lang="cs-CZ" smtClean="0"/>
              <a:t>24. 11. 2016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38E1E8-2E29-46AE-9FD8-F658DE9CD4C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778086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6FECAAD-383D-4B6E-8C1E-BC8E150E2131}" type="slidenum">
              <a:rPr lang="en-US" altLang="cs-CZ"/>
              <a:pPr/>
              <a:t>12</a:t>
            </a:fld>
            <a:endParaRPr lang="en-US" altLang="cs-CZ"/>
          </a:p>
        </p:txBody>
      </p:sp>
      <p:sp>
        <p:nvSpPr>
          <p:cNvPr id="29081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08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6296DCA-D7D4-4268-938A-2B7D850B38C0}" type="slidenum">
              <a:rPr lang="en-US" altLang="cs-CZ"/>
              <a:pPr/>
              <a:t>23</a:t>
            </a:fld>
            <a:endParaRPr lang="en-US" altLang="cs-CZ"/>
          </a:p>
        </p:txBody>
      </p:sp>
      <p:sp>
        <p:nvSpPr>
          <p:cNvPr id="31949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94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58793DC-A41B-4BE6-8F05-493DD6B5FCD0}" type="slidenum">
              <a:rPr lang="en-US" altLang="cs-CZ"/>
              <a:pPr/>
              <a:t>25</a:t>
            </a:fld>
            <a:endParaRPr lang="en-US" altLang="cs-CZ"/>
          </a:p>
        </p:txBody>
      </p:sp>
      <p:sp>
        <p:nvSpPr>
          <p:cNvPr id="361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1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6C5C209-533B-4377-9240-FC1F110B7B13}" type="slidenum">
              <a:rPr lang="en-US" altLang="cs-CZ"/>
              <a:pPr/>
              <a:t>26</a:t>
            </a:fld>
            <a:endParaRPr lang="en-US" altLang="cs-CZ"/>
          </a:p>
        </p:txBody>
      </p:sp>
      <p:sp>
        <p:nvSpPr>
          <p:cNvPr id="362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2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400E216-9665-45D5-A848-F99E167C82F3}" type="slidenum">
              <a:rPr lang="en-US" altLang="cs-CZ"/>
              <a:pPr/>
              <a:t>27</a:t>
            </a:fld>
            <a:endParaRPr lang="en-US" altLang="cs-CZ"/>
          </a:p>
        </p:txBody>
      </p:sp>
      <p:sp>
        <p:nvSpPr>
          <p:cNvPr id="395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5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DC9AD79-A00A-4806-ABAE-F1C790993A40}" type="slidenum">
              <a:rPr lang="en-US" altLang="cs-CZ"/>
              <a:pPr/>
              <a:t>28</a:t>
            </a:fld>
            <a:endParaRPr lang="en-US" altLang="cs-CZ"/>
          </a:p>
        </p:txBody>
      </p:sp>
      <p:sp>
        <p:nvSpPr>
          <p:cNvPr id="360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0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B6F4358-D747-4E20-B627-9D752519E2F9}" type="slidenum">
              <a:rPr lang="en-US" altLang="cs-CZ"/>
              <a:pPr/>
              <a:t>29</a:t>
            </a:fld>
            <a:endParaRPr lang="en-US" altLang="cs-CZ"/>
          </a:p>
        </p:txBody>
      </p:sp>
      <p:sp>
        <p:nvSpPr>
          <p:cNvPr id="363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3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8DC4438-FF8F-459A-8161-A79C652A5531}" type="slidenum">
              <a:rPr lang="en-US" altLang="cs-CZ"/>
              <a:pPr/>
              <a:t>30</a:t>
            </a:fld>
            <a:endParaRPr lang="en-US" altLang="cs-CZ"/>
          </a:p>
        </p:txBody>
      </p:sp>
      <p:sp>
        <p:nvSpPr>
          <p:cNvPr id="364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4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3B79FCA-8949-4586-A0FC-577C23FBD7EA}" type="slidenum">
              <a:rPr lang="en-US" altLang="cs-CZ"/>
              <a:pPr/>
              <a:t>33</a:t>
            </a:fld>
            <a:endParaRPr lang="en-US" altLang="cs-CZ"/>
          </a:p>
        </p:txBody>
      </p:sp>
      <p:sp>
        <p:nvSpPr>
          <p:cNvPr id="365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5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478F63F-4521-44D9-B210-B568CEC591C8}" type="slidenum">
              <a:rPr lang="en-US" altLang="cs-CZ"/>
              <a:pPr/>
              <a:t>34</a:t>
            </a:fld>
            <a:endParaRPr lang="en-US" altLang="cs-CZ"/>
          </a:p>
        </p:txBody>
      </p:sp>
      <p:sp>
        <p:nvSpPr>
          <p:cNvPr id="32563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56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E4A9308-58BD-496F-B7E5-E3FB4231D3E4}" type="slidenum">
              <a:rPr lang="en-US" altLang="cs-CZ"/>
              <a:pPr/>
              <a:t>37</a:t>
            </a:fld>
            <a:endParaRPr lang="en-US" altLang="cs-CZ"/>
          </a:p>
        </p:txBody>
      </p:sp>
      <p:sp>
        <p:nvSpPr>
          <p:cNvPr id="33177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17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CE5A374-5123-4136-8661-150C4C4C9686}" type="slidenum">
              <a:rPr lang="en-US" altLang="cs-CZ"/>
              <a:pPr/>
              <a:t>13</a:t>
            </a:fld>
            <a:endParaRPr lang="en-US" altLang="cs-CZ"/>
          </a:p>
        </p:txBody>
      </p:sp>
      <p:sp>
        <p:nvSpPr>
          <p:cNvPr id="29491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49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05E59EB-9214-4DB5-BAC7-5274202C808C}" type="slidenum">
              <a:rPr lang="en-US" altLang="cs-CZ"/>
              <a:pPr/>
              <a:t>38</a:t>
            </a:fld>
            <a:endParaRPr lang="en-US" altLang="cs-CZ"/>
          </a:p>
        </p:txBody>
      </p:sp>
      <p:sp>
        <p:nvSpPr>
          <p:cNvPr id="366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6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A57C20D-180D-4069-998C-7DF1E274FC3E}" type="slidenum">
              <a:rPr lang="en-US" altLang="cs-CZ"/>
              <a:pPr/>
              <a:t>39</a:t>
            </a:fld>
            <a:endParaRPr lang="en-US" altLang="cs-CZ"/>
          </a:p>
        </p:txBody>
      </p:sp>
      <p:sp>
        <p:nvSpPr>
          <p:cNvPr id="33792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AE026E7-C512-4894-8754-6E37E85D1ACF}" type="slidenum">
              <a:rPr lang="en-US" altLang="cs-CZ"/>
              <a:pPr/>
              <a:t>40</a:t>
            </a:fld>
            <a:endParaRPr lang="en-US" altLang="cs-CZ"/>
          </a:p>
        </p:txBody>
      </p:sp>
      <p:sp>
        <p:nvSpPr>
          <p:cNvPr id="368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B5166FD-D44E-4697-8147-A9699DE3D9E5}" type="slidenum">
              <a:rPr lang="en-US" altLang="cs-CZ"/>
              <a:pPr/>
              <a:t>41</a:t>
            </a:fld>
            <a:endParaRPr lang="en-US" altLang="cs-CZ"/>
          </a:p>
        </p:txBody>
      </p:sp>
      <p:sp>
        <p:nvSpPr>
          <p:cNvPr id="369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9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D9C51B8-52C6-4D88-B60E-A4F46CA8BB16}" type="slidenum">
              <a:rPr lang="en-US" altLang="cs-CZ"/>
              <a:pPr/>
              <a:t>42</a:t>
            </a:fld>
            <a:endParaRPr lang="en-US" altLang="cs-CZ"/>
          </a:p>
        </p:txBody>
      </p:sp>
      <p:sp>
        <p:nvSpPr>
          <p:cNvPr id="370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0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FBB0953-9578-40F0-9A6D-1E7715CD8942}" type="slidenum">
              <a:rPr lang="en-US" altLang="cs-CZ"/>
              <a:pPr/>
              <a:t>43</a:t>
            </a:fld>
            <a:endParaRPr lang="en-US" altLang="cs-CZ"/>
          </a:p>
        </p:txBody>
      </p:sp>
      <p:sp>
        <p:nvSpPr>
          <p:cNvPr id="32768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6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712D028-BC28-4098-8499-CA23071E10BD}" type="slidenum">
              <a:rPr lang="en-US" altLang="cs-CZ"/>
              <a:pPr/>
              <a:t>55</a:t>
            </a:fld>
            <a:endParaRPr lang="en-US" altLang="cs-CZ"/>
          </a:p>
        </p:txBody>
      </p:sp>
      <p:sp>
        <p:nvSpPr>
          <p:cNvPr id="381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1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5B588A8-A899-408D-92A2-F2C94DE4AB21}" type="slidenum">
              <a:rPr lang="en-US" altLang="cs-CZ"/>
              <a:pPr/>
              <a:t>56</a:t>
            </a:fld>
            <a:endParaRPr lang="en-US" altLang="cs-CZ"/>
          </a:p>
        </p:txBody>
      </p:sp>
      <p:sp>
        <p:nvSpPr>
          <p:cNvPr id="382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2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7B83FAA-4CAF-4CE1-9D53-EFEE6ADA7865}" type="slidenum">
              <a:rPr lang="en-US" altLang="cs-CZ"/>
              <a:pPr/>
              <a:t>57</a:t>
            </a:fld>
            <a:endParaRPr lang="en-US" altLang="cs-CZ"/>
          </a:p>
        </p:txBody>
      </p:sp>
      <p:sp>
        <p:nvSpPr>
          <p:cNvPr id="384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4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F41B8FA-8209-4026-A952-F65B58C35552}" type="slidenum">
              <a:rPr lang="en-US" altLang="cs-CZ"/>
              <a:pPr/>
              <a:t>58</a:t>
            </a:fld>
            <a:endParaRPr lang="en-US" altLang="cs-CZ"/>
          </a:p>
        </p:txBody>
      </p:sp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1E5B255-C698-440D-828F-7DBCC4F45F9B}" type="slidenum">
              <a:rPr lang="en-US" altLang="cs-CZ"/>
              <a:pPr/>
              <a:t>15</a:t>
            </a:fld>
            <a:endParaRPr lang="en-US" altLang="cs-CZ"/>
          </a:p>
        </p:txBody>
      </p:sp>
      <p:sp>
        <p:nvSpPr>
          <p:cNvPr id="30105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10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F442EB5-1923-4BE2-BC80-975BDC219703}" type="slidenum">
              <a:rPr lang="en-US" altLang="cs-CZ"/>
              <a:pPr/>
              <a:t>59</a:t>
            </a:fld>
            <a:endParaRPr lang="en-US" altLang="cs-CZ"/>
          </a:p>
        </p:txBody>
      </p:sp>
      <p:sp>
        <p:nvSpPr>
          <p:cNvPr id="386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60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4AA947F-1CCB-44F2-B54E-72D7CC7156E4}" type="slidenum">
              <a:rPr lang="en-US" altLang="cs-CZ"/>
              <a:pPr/>
              <a:t>61</a:t>
            </a:fld>
            <a:endParaRPr lang="en-US" altLang="cs-CZ"/>
          </a:p>
        </p:txBody>
      </p:sp>
      <p:sp>
        <p:nvSpPr>
          <p:cNvPr id="15565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5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2D03379-9DCC-4FF9-8F2D-3874529D2F28}" type="slidenum">
              <a:rPr lang="en-US" altLang="cs-CZ"/>
              <a:pPr/>
              <a:t>62</a:t>
            </a:fld>
            <a:endParaRPr lang="en-US" altLang="cs-CZ"/>
          </a:p>
        </p:txBody>
      </p:sp>
      <p:sp>
        <p:nvSpPr>
          <p:cNvPr id="15769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76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88359B5-2903-42BA-A566-5F9FA8F9061E}" type="slidenum">
              <a:rPr lang="en-US" altLang="cs-CZ"/>
              <a:pPr/>
              <a:t>63</a:t>
            </a:fld>
            <a:endParaRPr lang="en-US" altLang="cs-CZ"/>
          </a:p>
        </p:txBody>
      </p:sp>
      <p:sp>
        <p:nvSpPr>
          <p:cNvPr id="389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95BE4F1-9576-4AED-B99D-8CDB836E7D0B}" type="slidenum">
              <a:rPr lang="en-US" altLang="cs-CZ"/>
              <a:pPr/>
              <a:t>70</a:t>
            </a:fld>
            <a:endParaRPr lang="en-US" altLang="cs-CZ"/>
          </a:p>
        </p:txBody>
      </p:sp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845A6F3-36FE-4F9E-AE8D-843B7E6397DE}" type="slidenum">
              <a:rPr lang="en-US" altLang="cs-CZ"/>
              <a:pPr/>
              <a:t>71</a:t>
            </a:fld>
            <a:endParaRPr lang="en-US" altLang="cs-CZ"/>
          </a:p>
        </p:txBody>
      </p:sp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36F21B4-0F48-420D-B036-CFB482E5B4E0}" type="slidenum">
              <a:rPr lang="en-US" altLang="cs-CZ"/>
              <a:pPr/>
              <a:t>72</a:t>
            </a:fld>
            <a:endParaRPr lang="en-US" altLang="cs-CZ"/>
          </a:p>
        </p:txBody>
      </p:sp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EF94D87-380C-40BF-B409-EC99641E1F77}" type="slidenum">
              <a:rPr lang="en-US" altLang="cs-CZ"/>
              <a:pPr/>
              <a:t>76</a:t>
            </a:fld>
            <a:endParaRPr lang="en-US" altLang="cs-CZ"/>
          </a:p>
        </p:txBody>
      </p:sp>
      <p:sp>
        <p:nvSpPr>
          <p:cNvPr id="5939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AF58800-3D7B-4959-BFE8-97424C20AC48}" type="slidenum">
              <a:rPr lang="en-US" altLang="cs-CZ"/>
              <a:pPr/>
              <a:t>77</a:t>
            </a:fld>
            <a:endParaRPr lang="en-US" altLang="cs-CZ"/>
          </a:p>
        </p:txBody>
      </p:sp>
      <p:sp>
        <p:nvSpPr>
          <p:cNvPr id="6144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6F75666-12AE-4F2F-854C-5FA29CA82102}" type="slidenum">
              <a:rPr lang="en-US" altLang="cs-CZ"/>
              <a:pPr/>
              <a:t>78</a:t>
            </a:fld>
            <a:endParaRPr lang="en-US" altLang="cs-CZ"/>
          </a:p>
        </p:txBody>
      </p:sp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C5B8D66-79EF-4E7E-BF28-5AE2C293D4C9}" type="slidenum">
              <a:rPr lang="en-US" altLang="cs-CZ"/>
              <a:pPr/>
              <a:t>16</a:t>
            </a:fld>
            <a:endParaRPr lang="en-US" altLang="cs-CZ"/>
          </a:p>
        </p:txBody>
      </p:sp>
      <p:sp>
        <p:nvSpPr>
          <p:cNvPr id="30515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51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AE48378-309F-4FDF-A03B-C44A194558C8}" type="slidenum">
              <a:rPr lang="en-US" altLang="cs-CZ"/>
              <a:pPr/>
              <a:t>79</a:t>
            </a:fld>
            <a:endParaRPr lang="en-US" altLang="cs-CZ"/>
          </a:p>
        </p:txBody>
      </p:sp>
      <p:sp>
        <p:nvSpPr>
          <p:cNvPr id="6349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1E394F2-8FE0-483A-8CE2-AE84BCD5CD9B}" type="slidenum">
              <a:rPr lang="en-US" altLang="cs-CZ"/>
              <a:pPr/>
              <a:t>80</a:t>
            </a:fld>
            <a:endParaRPr lang="en-US" altLang="cs-CZ"/>
          </a:p>
        </p:txBody>
      </p:sp>
      <p:sp>
        <p:nvSpPr>
          <p:cNvPr id="6553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2AA020F-4F11-42FF-8658-A787335F494C}" type="slidenum">
              <a:rPr lang="en-US" altLang="cs-CZ"/>
              <a:pPr/>
              <a:t>83</a:t>
            </a:fld>
            <a:endParaRPr lang="en-US" altLang="cs-CZ"/>
          </a:p>
        </p:txBody>
      </p:sp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1798000-A826-4247-A2ED-3AD49FFDCBC6}" type="slidenum">
              <a:rPr lang="en-US" altLang="cs-CZ"/>
              <a:pPr/>
              <a:t>84</a:t>
            </a:fld>
            <a:endParaRPr lang="en-US" altLang="cs-CZ"/>
          </a:p>
        </p:txBody>
      </p:sp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AEAF795-F36C-4CB4-8A23-B1D68A9D4276}" type="slidenum">
              <a:rPr lang="en-US" altLang="cs-CZ"/>
              <a:pPr/>
              <a:t>87</a:t>
            </a:fld>
            <a:endParaRPr lang="en-US" altLang="cs-CZ"/>
          </a:p>
        </p:txBody>
      </p:sp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9D7E495-EDF1-4A1D-8112-4684D87AEFE4}" type="slidenum">
              <a:rPr lang="en-US" altLang="cs-CZ"/>
              <a:pPr/>
              <a:t>89</a:t>
            </a:fld>
            <a:endParaRPr lang="en-US" altLang="cs-CZ"/>
          </a:p>
        </p:txBody>
      </p:sp>
      <p:sp>
        <p:nvSpPr>
          <p:cNvPr id="8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9181302-3643-44DF-8BCE-4C934F2A4935}" type="slidenum">
              <a:rPr lang="en-US" altLang="cs-CZ"/>
              <a:pPr/>
              <a:t>94</a:t>
            </a:fld>
            <a:endParaRPr lang="en-US" altLang="cs-CZ"/>
          </a:p>
        </p:txBody>
      </p:sp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EA9875D-34FA-41A8-AFC4-094EB05DC3E1}" type="slidenum">
              <a:rPr lang="en-US" altLang="cs-CZ"/>
              <a:pPr/>
              <a:t>96</a:t>
            </a:fld>
            <a:endParaRPr lang="en-US" altLang="cs-CZ"/>
          </a:p>
        </p:txBody>
      </p:sp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FA6A9FE-D969-486A-ABDA-8EE20F059122}" type="slidenum">
              <a:rPr lang="en-US" altLang="cs-CZ"/>
              <a:pPr/>
              <a:t>97</a:t>
            </a:fld>
            <a:endParaRPr lang="en-US" altLang="cs-CZ"/>
          </a:p>
        </p:txBody>
      </p:sp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15DAAEC-400A-416F-B474-F2D7E2541723}" type="slidenum">
              <a:rPr lang="en-US" altLang="cs-CZ"/>
              <a:pPr/>
              <a:t>99</a:t>
            </a:fld>
            <a:endParaRPr lang="en-US" altLang="cs-CZ"/>
          </a:p>
        </p:txBody>
      </p:sp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FA1910E-827C-4032-87C6-63DC0F7976FA}" type="slidenum">
              <a:rPr lang="en-US" altLang="cs-CZ"/>
              <a:pPr/>
              <a:t>17</a:t>
            </a:fld>
            <a:endParaRPr lang="en-US" altLang="cs-CZ"/>
          </a:p>
        </p:txBody>
      </p:sp>
      <p:sp>
        <p:nvSpPr>
          <p:cNvPr id="30720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856B1B7-4860-4E05-9EBA-20F57B3A4D10}" type="slidenum">
              <a:rPr lang="en-US" altLang="cs-CZ"/>
              <a:pPr/>
              <a:t>100</a:t>
            </a:fld>
            <a:endParaRPr lang="en-US" altLang="cs-CZ"/>
          </a:p>
        </p:txBody>
      </p:sp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F6C65AB-00A9-44F7-9343-B1D999F5E933}" type="slidenum">
              <a:rPr lang="en-US" altLang="cs-CZ"/>
              <a:pPr/>
              <a:t>101</a:t>
            </a:fld>
            <a:endParaRPr lang="en-US" altLang="cs-CZ"/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C332271-6056-49B2-82A2-672CD0BE913F}" type="slidenum">
              <a:rPr lang="en-US" altLang="cs-CZ"/>
              <a:pPr/>
              <a:t>18</a:t>
            </a:fld>
            <a:endParaRPr lang="en-US" altLang="cs-CZ"/>
          </a:p>
        </p:txBody>
      </p:sp>
      <p:sp>
        <p:nvSpPr>
          <p:cNvPr id="30925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92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0EFD546-C964-4556-B608-F06427439F5E}" type="slidenum">
              <a:rPr lang="en-US" altLang="cs-CZ"/>
              <a:pPr/>
              <a:t>19</a:t>
            </a:fld>
            <a:endParaRPr lang="en-US" altLang="cs-CZ"/>
          </a:p>
        </p:txBody>
      </p:sp>
      <p:sp>
        <p:nvSpPr>
          <p:cNvPr id="31334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33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79B4802-567D-4A57-9E14-5E302057299A}" type="slidenum">
              <a:rPr lang="en-US" altLang="cs-CZ"/>
              <a:pPr/>
              <a:t>21</a:t>
            </a:fld>
            <a:endParaRPr lang="en-US" altLang="cs-CZ"/>
          </a:p>
        </p:txBody>
      </p:sp>
      <p:sp>
        <p:nvSpPr>
          <p:cNvPr id="31539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53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07BE886-A9B9-4204-B9B2-37E17361F0BA}" type="slidenum">
              <a:rPr lang="en-US" altLang="cs-CZ"/>
              <a:pPr/>
              <a:t>22</a:t>
            </a:fld>
            <a:endParaRPr lang="en-US" altLang="cs-CZ"/>
          </a:p>
        </p:txBody>
      </p:sp>
      <p:sp>
        <p:nvSpPr>
          <p:cNvPr id="31744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24. 11. 2016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24. 11. 2016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24. 11. 2016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24. 11. 2016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24. 11. 2016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24. 11. 2016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24. 11. 2016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24. 11. 2016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24. 11. 2016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24. 11. 2016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24. 11. 2016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EC1D4A-A796-47C3-A63E-CE236FB377E2}" type="datetimeFigureOut">
              <a:rPr lang="cs-CZ" smtClean="0"/>
              <a:t>24. 11. 2016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6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0.jpeg"/><Relationship Id="rId5" Type="http://schemas.openxmlformats.org/officeDocument/2006/relationships/image" Target="../media/image159.jpeg"/><Relationship Id="rId4" Type="http://schemas.openxmlformats.org/officeDocument/2006/relationships/image" Target="../media/image158.jpeg"/></Relationships>
</file>

<file path=ppt/slides/_rels/slide10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3.jpeg"/><Relationship Id="rId5" Type="http://schemas.microsoft.com/office/2007/relationships/hdphoto" Target="../media/hdphoto5.wdp"/><Relationship Id="rId4" Type="http://schemas.openxmlformats.org/officeDocument/2006/relationships/image" Target="../media/image162.jpeg"/></Relationships>
</file>

<file path=ppt/slides/_rels/slide10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4.jpeg"/></Relationships>
</file>

<file path=ppt/slides/_rels/slide10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5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eg"/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eg"/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8.wdp"/><Relationship Id="rId4" Type="http://schemas.openxmlformats.org/officeDocument/2006/relationships/image" Target="../media/image175.jpeg"/></Relationships>
</file>

<file path=ppt/slides/_rels/slide12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8.jpeg"/><Relationship Id="rId4" Type="http://schemas.openxmlformats.org/officeDocument/2006/relationships/image" Target="../media/image177.jpe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jpeg"/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2.jpeg"/><Relationship Id="rId4" Type="http://schemas.openxmlformats.org/officeDocument/2006/relationships/image" Target="../media/image181.jpeg"/></Relationships>
</file>

<file path=ppt/slides/_rels/slide12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4.jpeg"/><Relationship Id="rId4" Type="http://schemas.openxmlformats.org/officeDocument/2006/relationships/image" Target="../media/image183.jpeg"/></Relationships>
</file>

<file path=ppt/slides/_rels/slide12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13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5.jpeg"/></Relationships>
</file>

<file path=ppt/slides/_rels/slide13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8.jpeg"/><Relationship Id="rId5" Type="http://schemas.openxmlformats.org/officeDocument/2006/relationships/image" Target="../media/image187.jpeg"/><Relationship Id="rId4" Type="http://schemas.openxmlformats.org/officeDocument/2006/relationships/image" Target="../media/image186.jpeg"/></Relationships>
</file>

<file path=ppt/slides/_rels/slide13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0.jpeg"/><Relationship Id="rId4" Type="http://schemas.openxmlformats.org/officeDocument/2006/relationships/image" Target="../media/image189.jpeg"/></Relationships>
</file>

<file path=ppt/slides/_rels/slide13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4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1.jpeg"/></Relationships>
</file>

<file path=ppt/slides/_rels/slide1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6.jpeg"/><Relationship Id="rId3" Type="http://schemas.microsoft.com/office/2007/relationships/hdphoto" Target="../media/hdphoto6.wdp"/><Relationship Id="rId7" Type="http://schemas.openxmlformats.org/officeDocument/2006/relationships/image" Target="../media/image195.jpeg"/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4.jpeg"/><Relationship Id="rId5" Type="http://schemas.openxmlformats.org/officeDocument/2006/relationships/image" Target="../media/image193.jpeg"/><Relationship Id="rId4" Type="http://schemas.openxmlformats.org/officeDocument/2006/relationships/image" Target="../media/image192.jpeg"/></Relationships>
</file>

<file path=ppt/slides/_rels/slide14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7" Type="http://schemas.openxmlformats.org/officeDocument/2006/relationships/image" Target="../media/image200.jpeg"/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9.jpeg"/><Relationship Id="rId5" Type="http://schemas.openxmlformats.org/officeDocument/2006/relationships/image" Target="../media/image198.jpeg"/><Relationship Id="rId4" Type="http://schemas.openxmlformats.org/officeDocument/2006/relationships/image" Target="../media/image197.jpeg"/></Relationships>
</file>

<file path=ppt/slides/_rels/slide14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1.jpeg"/></Relationships>
</file>

<file path=ppt/slides/_rels/slide14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8.jpeg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png"/><Relationship Id="rId2" Type="http://schemas.openxmlformats.org/officeDocument/2006/relationships/image" Target="../media/image202.wmf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5.jpeg"/><Relationship Id="rId4" Type="http://schemas.openxmlformats.org/officeDocument/2006/relationships/image" Target="../media/image204.jpeg"/></Relationships>
</file>

<file path=ppt/slides/_rels/slide14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7" Type="http://schemas.openxmlformats.org/officeDocument/2006/relationships/image" Target="../media/image209.jpeg"/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8.jpeg"/><Relationship Id="rId5" Type="http://schemas.openxmlformats.org/officeDocument/2006/relationships/image" Target="../media/image207.jpeg"/><Relationship Id="rId4" Type="http://schemas.openxmlformats.org/officeDocument/2006/relationships/image" Target="../media/image206.jpeg"/></Relationships>
</file>

<file path=ppt/slides/_rels/slide14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0.jpeg"/></Relationships>
</file>

<file path=ppt/slides/_rels/slide14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3.jpeg"/><Relationship Id="rId5" Type="http://schemas.openxmlformats.org/officeDocument/2006/relationships/image" Target="../media/image212.jpeg"/><Relationship Id="rId4" Type="http://schemas.openxmlformats.org/officeDocument/2006/relationships/image" Target="../media/image211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4.png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5.jpeg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6.jpeg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8.jpeg"/><Relationship Id="rId4" Type="http://schemas.openxmlformats.org/officeDocument/2006/relationships/image" Target="../media/image217.jpeg"/></Relationships>
</file>

<file path=ppt/slides/_rels/slide15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7" Type="http://schemas.openxmlformats.org/officeDocument/2006/relationships/image" Target="../media/image222.jpeg"/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1.jpeg"/><Relationship Id="rId5" Type="http://schemas.openxmlformats.org/officeDocument/2006/relationships/image" Target="../media/image220.jpeg"/><Relationship Id="rId4" Type="http://schemas.openxmlformats.org/officeDocument/2006/relationships/image" Target="../media/image219.jpeg"/></Relationships>
</file>

<file path=ppt/slides/_rels/slide15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4.jpeg"/><Relationship Id="rId4" Type="http://schemas.openxmlformats.org/officeDocument/2006/relationships/image" Target="../media/image223.jpeg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5.jpeg"/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7.jpeg"/><Relationship Id="rId4" Type="http://schemas.openxmlformats.org/officeDocument/2006/relationships/image" Target="../media/image226.jpeg"/></Relationships>
</file>

<file path=ppt/slides/_rels/slide15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8.jpeg"/><Relationship Id="rId4" Type="http://schemas.openxmlformats.org/officeDocument/2006/relationships/image" Target="../media/image184.jpeg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2" Type="http://schemas.openxmlformats.org/officeDocument/2006/relationships/image" Target="../media/image229.png"/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1.png"/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3.png"/><Relationship Id="rId2" Type="http://schemas.openxmlformats.org/officeDocument/2006/relationships/image" Target="../media/image232.png"/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4.jpeg"/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7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5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5.jpeg"/><Relationship Id="rId5" Type="http://schemas.openxmlformats.org/officeDocument/2006/relationships/image" Target="../media/image160.jpeg"/><Relationship Id="rId4" Type="http://schemas.openxmlformats.org/officeDocument/2006/relationships/image" Target="../media/image159.jpeg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6.jpeg"/><Relationship Id="rId1" Type="http://schemas.openxmlformats.org/officeDocument/2006/relationships/slideLayout" Target="../slideLayouts/slideLayout2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7.jpeg"/><Relationship Id="rId1" Type="http://schemas.openxmlformats.org/officeDocument/2006/relationships/slideLayout" Target="../slideLayouts/slideLayout2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8.jpeg"/><Relationship Id="rId1" Type="http://schemas.openxmlformats.org/officeDocument/2006/relationships/slideLayout" Target="../slideLayouts/slideLayout2.xml"/></Relationships>
</file>

<file path=ppt/slides/_rels/slide17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7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7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4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1.jpeg"/><Relationship Id="rId5" Type="http://schemas.openxmlformats.org/officeDocument/2006/relationships/image" Target="../media/image240.jpeg"/><Relationship Id="rId4" Type="http://schemas.openxmlformats.org/officeDocument/2006/relationships/image" Target="../media/image239.jpeg"/></Relationships>
</file>

<file path=ppt/slides/_rels/slide17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4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4.jpeg"/><Relationship Id="rId5" Type="http://schemas.openxmlformats.org/officeDocument/2006/relationships/image" Target="../media/image243.jpeg"/><Relationship Id="rId4" Type="http://schemas.openxmlformats.org/officeDocument/2006/relationships/image" Target="../media/image16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8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7.jpeg"/><Relationship Id="rId4" Type="http://schemas.openxmlformats.org/officeDocument/2006/relationships/image" Target="../media/image246.jpeg"/></Relationships>
</file>

<file path=ppt/slides/_rels/slide18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8.jpeg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wmf"/><Relationship Id="rId2" Type="http://schemas.openxmlformats.org/officeDocument/2006/relationships/image" Target="../media/image249.png"/><Relationship Id="rId1" Type="http://schemas.openxmlformats.org/officeDocument/2006/relationships/slideLayout" Target="../slideLayouts/slideLayout2.xml"/></Relationships>
</file>

<file path=ppt/slides/_rels/slide18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27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socrates.berkeley.edu/~clscs275/Games%20folder/basis.htm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4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4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6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64.gif"/><Relationship Id="rId4" Type="http://schemas.openxmlformats.org/officeDocument/2006/relationships/image" Target="../media/image63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eg"/></Relationships>
</file>

<file path=ppt/slides/_rels/slide5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eg"/></Relationships>
</file>

<file path=ppt/slides/_rels/slide5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6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jpeg"/></Relationships>
</file>

<file path=ppt/slides/_rels/slide6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6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jpeg"/><Relationship Id="rId5" Type="http://schemas.microsoft.com/office/2007/relationships/hdphoto" Target="../media/hdphoto2.wdp"/><Relationship Id="rId4" Type="http://schemas.openxmlformats.org/officeDocument/2006/relationships/image" Target="../media/image96.jpe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jpeg"/><Relationship Id="rId3" Type="http://schemas.microsoft.com/office/2007/relationships/hdphoto" Target="../media/hdphoto1.wdp"/><Relationship Id="rId7" Type="http://schemas.openxmlformats.org/officeDocument/2006/relationships/image" Target="../media/image10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jpeg"/><Relationship Id="rId11" Type="http://schemas.openxmlformats.org/officeDocument/2006/relationships/image" Target="../media/image109.jpeg"/><Relationship Id="rId5" Type="http://schemas.openxmlformats.org/officeDocument/2006/relationships/image" Target="../media/image103.jpeg"/><Relationship Id="rId10" Type="http://schemas.openxmlformats.org/officeDocument/2006/relationships/image" Target="../media/image108.jpeg"/><Relationship Id="rId4" Type="http://schemas.openxmlformats.org/officeDocument/2006/relationships/image" Target="../media/image102.jpeg"/><Relationship Id="rId9" Type="http://schemas.openxmlformats.org/officeDocument/2006/relationships/image" Target="../media/image107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2.jpe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.jpeg"/><Relationship Id="rId5" Type="http://schemas.openxmlformats.org/officeDocument/2006/relationships/image" Target="../media/image120.jpeg"/><Relationship Id="rId4" Type="http://schemas.openxmlformats.org/officeDocument/2006/relationships/image" Target="../media/image119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4.jpeg"/><Relationship Id="rId4" Type="http://schemas.microsoft.com/office/2007/relationships/hdphoto" Target="../media/hdphoto3.wdp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7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2.jpeg"/><Relationship Id="rId5" Type="http://schemas.openxmlformats.org/officeDocument/2006/relationships/image" Target="../media/image131.jpeg"/><Relationship Id="rId4" Type="http://schemas.openxmlformats.org/officeDocument/2006/relationships/image" Target="../media/image130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5.jpeg"/><Relationship Id="rId4" Type="http://schemas.openxmlformats.org/officeDocument/2006/relationships/image" Target="../media/image134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8.jpeg"/></Relationships>
</file>

<file path=ppt/slides/_rels/slide9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0.jpeg"/><Relationship Id="rId5" Type="http://schemas.openxmlformats.org/officeDocument/2006/relationships/image" Target="../media/image139.jpeg"/><Relationship Id="rId4" Type="http://schemas.openxmlformats.org/officeDocument/2006/relationships/image" Target="../media/image131.jpeg"/></Relationships>
</file>

<file path=ppt/slides/_rels/slide9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141.jpe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5.wmf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8.jpe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wmf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wmf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2.jpeg"/><Relationship Id="rId5" Type="http://schemas.openxmlformats.org/officeDocument/2006/relationships/image" Target="../media/image134.jpeg"/><Relationship Id="rId4" Type="http://schemas.openxmlformats.org/officeDocument/2006/relationships/image" Target="../media/image151.jpeg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Jiří\Desktop\Nová složka\100_30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halkSketch/>
                    </a14:imgEffect>
                    <a14:imgEffect>
                      <a14:colorTemperature colorTemp="53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bdélník 9"/>
          <p:cNvSpPr/>
          <p:nvPr/>
        </p:nvSpPr>
        <p:spPr>
          <a:xfrm>
            <a:off x="-17331" y="188640"/>
            <a:ext cx="869378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6000" b="1" i="1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Gymnický agón</a:t>
            </a:r>
            <a:endParaRPr lang="cs-CZ" sz="6000" i="1" dirty="0">
              <a:solidFill>
                <a:schemeClr val="bg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5564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!OLYMPIE\z mobilu foto\olympie\IMG_20160919_17525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836712"/>
            <a:ext cx="9144000" cy="51845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5500865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 dirty="0" smtClean="0"/>
              <a:t>hudba?</a:t>
            </a:r>
            <a:endParaRPr lang="en-US" altLang="cs-CZ" b="1" dirty="0"/>
          </a:p>
        </p:txBody>
      </p:sp>
      <p:pic>
        <p:nvPicPr>
          <p:cNvPr id="21509" name="Picture 5" descr="GP47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370973"/>
            <a:ext cx="6552728" cy="5456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3461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423069" y="0"/>
            <a:ext cx="8229600" cy="1143000"/>
          </a:xfrm>
        </p:spPr>
        <p:txBody>
          <a:bodyPr/>
          <a:lstStyle/>
          <a:p>
            <a:r>
              <a:rPr lang="cs-CZ" altLang="cs-CZ" b="1" dirty="0" smtClean="0"/>
              <a:t>jiná technika hodu</a:t>
            </a:r>
            <a:r>
              <a:rPr lang="en-US" altLang="cs-CZ" b="1" dirty="0" smtClean="0"/>
              <a:t>?</a:t>
            </a:r>
            <a:endParaRPr lang="en-US" altLang="cs-CZ" b="1" dirty="0"/>
          </a:p>
        </p:txBody>
      </p:sp>
      <p:pic>
        <p:nvPicPr>
          <p:cNvPr id="22533" name="Picture 5" descr="GP48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980726"/>
            <a:ext cx="3168352" cy="5838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2212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m</a:t>
            </a:r>
            <a:r>
              <a:rPr lang="cs-CZ" b="1" dirty="0" smtClean="0"/>
              <a:t>oderní hod diskem</a:t>
            </a:r>
            <a:endParaRPr lang="cs-CZ" b="1" dirty="0"/>
          </a:p>
        </p:txBody>
      </p:sp>
      <p:pic>
        <p:nvPicPr>
          <p:cNvPr id="4" name="Picture 4" descr="hi-res-149944790_crop_nort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57" y="1306903"/>
            <a:ext cx="8280920" cy="55206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2389106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Jiří\Desktop\Nová složka\100_30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halkSketch/>
                    </a14:imgEffect>
                    <a14:imgEffect>
                      <a14:colorTemperature colorTemp="53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33024" y="188640"/>
            <a:ext cx="5436096" cy="1143000"/>
          </a:xfrm>
        </p:spPr>
        <p:txBody>
          <a:bodyPr/>
          <a:lstStyle/>
          <a:p>
            <a:r>
              <a:rPr lang="el-GR" b="1" i="1" dirty="0" smtClean="0">
                <a:solidFill>
                  <a:schemeClr val="bg1"/>
                </a:solidFill>
              </a:rPr>
              <a:t>πάλη</a:t>
            </a:r>
            <a:r>
              <a:rPr lang="cs-CZ" b="1" dirty="0" smtClean="0">
                <a:solidFill>
                  <a:schemeClr val="bg1"/>
                </a:solidFill>
              </a:rPr>
              <a:t>,</a:t>
            </a:r>
            <a:r>
              <a:rPr lang="cs-CZ" b="1" i="1" dirty="0" smtClean="0">
                <a:solidFill>
                  <a:schemeClr val="bg1"/>
                </a:solidFill>
              </a:rPr>
              <a:t> palé</a:t>
            </a:r>
            <a:endParaRPr lang="cs-CZ" b="1" i="1" dirty="0">
              <a:solidFill>
                <a:schemeClr val="bg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79712" y="1600201"/>
            <a:ext cx="3672408" cy="3556992"/>
          </a:xfrm>
        </p:spPr>
        <p:txBody>
          <a:bodyPr/>
          <a:lstStyle/>
          <a:p>
            <a:pPr algn="ctr"/>
            <a:r>
              <a:rPr lang="cs-CZ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viz dále</a:t>
            </a:r>
            <a:endParaRPr lang="cs-CZ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195" name="Picture 3" descr="C:\Users\Jiří\Desktop\Antický sport\rigo - obr\j\osborne128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2058" y="3840871"/>
            <a:ext cx="3927174" cy="28138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C:\Users\Jiří\Desktop\Antický sport\rigo - obr\j\frel-řvCLV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5465" y="264859"/>
            <a:ext cx="3240360" cy="31972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3" name="Picture 11" descr="C:\Users\Jiří\Desktop\Antický sport\rigo - obr\j\zamarovsky15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925359"/>
            <a:ext cx="4523940" cy="27955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 descr="C:\!Aktuální\01 Moje výuka a texty, materiály\01 Moje přípravy, výuka a materiály\01 antický sport\01 DSS I\Dějiny starověkého sportu I\4. hodina\IMG_20160928_15343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0"/>
            <a:ext cx="2142846" cy="38095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9180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Jiří\Desktop\Nová složka\100_30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halkSketch/>
                    </a14:imgEffect>
                    <a14:imgEffect>
                      <a14:colorTemperature colorTemp="53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r>
              <a:rPr lang="cs-CZ" b="1" dirty="0" smtClean="0">
                <a:solidFill>
                  <a:schemeClr val="bg1"/>
                </a:solidFill>
              </a:rPr>
              <a:t>pořadí disciplín?</a:t>
            </a:r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124744"/>
            <a:ext cx="9144000" cy="5733256"/>
          </a:xfrm>
        </p:spPr>
        <p:txBody>
          <a:bodyPr>
            <a:normAutofit fontScale="92500" lnSpcReduction="10000"/>
          </a:bodyPr>
          <a:lstStyle/>
          <a:p>
            <a:r>
              <a:rPr lang="cs-CZ" b="1" dirty="0" smtClean="0">
                <a:solidFill>
                  <a:schemeClr val="bg1"/>
                </a:solidFill>
              </a:rPr>
              <a:t>různé teorie</a:t>
            </a:r>
          </a:p>
          <a:p>
            <a:r>
              <a:rPr lang="cs-CZ" b="1" i="1" dirty="0" smtClean="0">
                <a:solidFill>
                  <a:schemeClr val="bg1"/>
                </a:solidFill>
              </a:rPr>
              <a:t>palé </a:t>
            </a:r>
            <a:r>
              <a:rPr lang="cs-CZ" b="1" dirty="0" smtClean="0">
                <a:solidFill>
                  <a:schemeClr val="bg1"/>
                </a:solidFill>
              </a:rPr>
              <a:t>(</a:t>
            </a:r>
            <a:r>
              <a:rPr lang="cs-CZ" b="1" i="1" dirty="0" smtClean="0">
                <a:solidFill>
                  <a:schemeClr val="bg1"/>
                </a:solidFill>
              </a:rPr>
              <a:t>dromos</a:t>
            </a:r>
            <a:r>
              <a:rPr lang="cs-CZ" b="1" dirty="0" smtClean="0">
                <a:solidFill>
                  <a:schemeClr val="bg1"/>
                </a:solidFill>
              </a:rPr>
              <a:t>, </a:t>
            </a:r>
            <a:r>
              <a:rPr lang="cs-CZ" b="1" i="1" dirty="0" smtClean="0">
                <a:solidFill>
                  <a:schemeClr val="bg1"/>
                </a:solidFill>
              </a:rPr>
              <a:t>halma</a:t>
            </a:r>
            <a:r>
              <a:rPr lang="cs-CZ" b="1" dirty="0" smtClean="0">
                <a:solidFill>
                  <a:schemeClr val="bg1"/>
                </a:solidFill>
              </a:rPr>
              <a:t>, </a:t>
            </a:r>
            <a:r>
              <a:rPr lang="cs-CZ" b="1" i="1" dirty="0" smtClean="0">
                <a:solidFill>
                  <a:schemeClr val="bg1"/>
                </a:solidFill>
              </a:rPr>
              <a:t>akon</a:t>
            </a:r>
            <a:r>
              <a:rPr lang="cs-CZ" b="1" dirty="0" smtClean="0">
                <a:solidFill>
                  <a:schemeClr val="bg1"/>
                </a:solidFill>
              </a:rPr>
              <a:t> a hod diskem?)</a:t>
            </a:r>
          </a:p>
          <a:p>
            <a:pPr lvl="1"/>
            <a:r>
              <a:rPr lang="cs-CZ" b="1" i="1" dirty="0" smtClean="0">
                <a:solidFill>
                  <a:schemeClr val="bg1"/>
                </a:solidFill>
              </a:rPr>
              <a:t>dromos</a:t>
            </a:r>
            <a:r>
              <a:rPr lang="cs-CZ" b="1" dirty="0" smtClean="0">
                <a:solidFill>
                  <a:schemeClr val="bg1"/>
                </a:solidFill>
              </a:rPr>
              <a:t> + </a:t>
            </a:r>
            <a:r>
              <a:rPr lang="cs-CZ" b="1" i="1" dirty="0" smtClean="0">
                <a:solidFill>
                  <a:schemeClr val="bg1"/>
                </a:solidFill>
              </a:rPr>
              <a:t>halma</a:t>
            </a:r>
            <a:r>
              <a:rPr lang="cs-CZ" b="1" dirty="0" smtClean="0">
                <a:solidFill>
                  <a:schemeClr val="bg1"/>
                </a:solidFill>
              </a:rPr>
              <a:t> </a:t>
            </a:r>
            <a:r>
              <a:rPr lang="el-GR" b="1" dirty="0" smtClean="0">
                <a:solidFill>
                  <a:schemeClr val="bg1"/>
                </a:solidFill>
              </a:rPr>
              <a:t>ν</a:t>
            </a:r>
            <a:r>
              <a:rPr lang="cs-CZ" b="1" dirty="0" smtClean="0">
                <a:solidFill>
                  <a:schemeClr val="bg1"/>
                </a:solidFill>
              </a:rPr>
              <a:t> hod diskem + </a:t>
            </a:r>
            <a:r>
              <a:rPr lang="cs-CZ" b="1" i="1" dirty="0" smtClean="0">
                <a:solidFill>
                  <a:schemeClr val="bg1"/>
                </a:solidFill>
              </a:rPr>
              <a:t>palé</a:t>
            </a:r>
            <a:r>
              <a:rPr lang="cs-CZ" b="1" dirty="0" smtClean="0">
                <a:solidFill>
                  <a:schemeClr val="bg1"/>
                </a:solidFill>
              </a:rPr>
              <a:t> </a:t>
            </a:r>
            <a:r>
              <a:rPr lang="el-GR" b="1" dirty="0" smtClean="0">
                <a:solidFill>
                  <a:schemeClr val="bg1"/>
                </a:solidFill>
              </a:rPr>
              <a:t>ν</a:t>
            </a:r>
            <a:r>
              <a:rPr lang="cs-CZ" b="1" dirty="0" smtClean="0">
                <a:solidFill>
                  <a:schemeClr val="bg1"/>
                </a:solidFill>
              </a:rPr>
              <a:t> </a:t>
            </a:r>
            <a:r>
              <a:rPr lang="cs-CZ" b="1" i="1" dirty="0" smtClean="0">
                <a:solidFill>
                  <a:schemeClr val="bg1"/>
                </a:solidFill>
              </a:rPr>
              <a:t>akon</a:t>
            </a:r>
          </a:p>
          <a:p>
            <a:r>
              <a:rPr lang="cs-CZ" b="1" dirty="0" smtClean="0">
                <a:solidFill>
                  <a:schemeClr val="bg1"/>
                </a:solidFill>
              </a:rPr>
              <a:t>vítěz 2-3(+) vítězství; při shodě </a:t>
            </a:r>
            <a:r>
              <a:rPr lang="cs-CZ" b="1" i="1" dirty="0" smtClean="0">
                <a:solidFill>
                  <a:schemeClr val="bg1"/>
                </a:solidFill>
              </a:rPr>
              <a:t>palé</a:t>
            </a:r>
          </a:p>
          <a:p>
            <a:r>
              <a:rPr lang="cs-CZ" b="1" dirty="0">
                <a:solidFill>
                  <a:schemeClr val="bg1"/>
                </a:solidFill>
              </a:rPr>
              <a:t>t</a:t>
            </a:r>
            <a:r>
              <a:rPr lang="cs-CZ" b="1" dirty="0" smtClean="0">
                <a:solidFill>
                  <a:schemeClr val="bg1"/>
                </a:solidFill>
              </a:rPr>
              <a:t>ěžko 2 disciplíny stejného typu za sebou (velké zvýhodnění pro daný typ </a:t>
            </a:r>
            <a:r>
              <a:rPr lang="cs-CZ" b="1" i="1" dirty="0" err="1" smtClean="0">
                <a:solidFill>
                  <a:schemeClr val="bg1"/>
                </a:solidFill>
              </a:rPr>
              <a:t>athlétai</a:t>
            </a:r>
            <a:r>
              <a:rPr lang="cs-CZ" b="1" i="1" dirty="0" smtClean="0">
                <a:solidFill>
                  <a:schemeClr val="bg1"/>
                </a:solidFill>
              </a:rPr>
              <a:t> </a:t>
            </a:r>
            <a:r>
              <a:rPr lang="cs-CZ" b="1" dirty="0" smtClean="0">
                <a:solidFill>
                  <a:schemeClr val="bg1"/>
                </a:solidFill>
              </a:rPr>
              <a:t>+ slabší výkon ve skoku, kdyby následoval hned po běhu …)</a:t>
            </a:r>
          </a:p>
          <a:p>
            <a:r>
              <a:rPr lang="cs-CZ" b="1" i="1" dirty="0" smtClean="0">
                <a:solidFill>
                  <a:schemeClr val="bg1"/>
                </a:solidFill>
              </a:rPr>
              <a:t>dromos</a:t>
            </a:r>
          </a:p>
          <a:p>
            <a:pPr lvl="1"/>
            <a:r>
              <a:rPr lang="cs-CZ" b="1" i="1" dirty="0">
                <a:solidFill>
                  <a:schemeClr val="bg1"/>
                </a:solidFill>
              </a:rPr>
              <a:t>a</a:t>
            </a:r>
            <a:r>
              <a:rPr lang="cs-CZ" b="1" i="1" dirty="0" smtClean="0">
                <a:solidFill>
                  <a:schemeClr val="bg1"/>
                </a:solidFill>
              </a:rPr>
              <a:t>reté </a:t>
            </a:r>
            <a:r>
              <a:rPr lang="cs-CZ" b="1" dirty="0" smtClean="0">
                <a:solidFill>
                  <a:schemeClr val="bg1"/>
                </a:solidFill>
              </a:rPr>
              <a:t>a spravedlnost při </a:t>
            </a:r>
            <a:r>
              <a:rPr lang="cs-CZ" b="1" i="1" dirty="0" smtClean="0">
                <a:solidFill>
                  <a:schemeClr val="bg1"/>
                </a:solidFill>
              </a:rPr>
              <a:t>agónu</a:t>
            </a:r>
          </a:p>
          <a:p>
            <a:pPr lvl="1"/>
            <a:r>
              <a:rPr lang="cs-CZ" b="1" dirty="0" smtClean="0">
                <a:solidFill>
                  <a:schemeClr val="bg1"/>
                </a:solidFill>
              </a:rPr>
              <a:t>název OH</a:t>
            </a:r>
          </a:p>
          <a:p>
            <a:pPr lvl="1"/>
            <a:r>
              <a:rPr lang="cs-CZ" b="1" dirty="0" smtClean="0">
                <a:solidFill>
                  <a:schemeClr val="bg1"/>
                </a:solidFill>
              </a:rPr>
              <a:t>významný vojensko-politicky po hoplítské reformě (x </a:t>
            </a:r>
            <a:r>
              <a:rPr lang="cs-CZ" b="1" i="1" dirty="0" smtClean="0">
                <a:solidFill>
                  <a:schemeClr val="bg1"/>
                </a:solidFill>
              </a:rPr>
              <a:t>Áthla </a:t>
            </a:r>
            <a:r>
              <a:rPr lang="cs-CZ" b="1" i="1" dirty="0" err="1" smtClean="0">
                <a:solidFill>
                  <a:schemeClr val="bg1"/>
                </a:solidFill>
              </a:rPr>
              <a:t>epi</a:t>
            </a:r>
            <a:r>
              <a:rPr lang="cs-CZ" b="1" i="1" dirty="0" smtClean="0">
                <a:solidFill>
                  <a:schemeClr val="bg1"/>
                </a:solidFill>
              </a:rPr>
              <a:t> </a:t>
            </a:r>
            <a:r>
              <a:rPr lang="cs-CZ" b="1" i="1" dirty="0" err="1" smtClean="0">
                <a:solidFill>
                  <a:schemeClr val="bg1"/>
                </a:solidFill>
              </a:rPr>
              <a:t>Patrokló</a:t>
            </a:r>
            <a:r>
              <a:rPr lang="cs-CZ" b="1" i="1" dirty="0" smtClean="0">
                <a:solidFill>
                  <a:schemeClr val="bg1"/>
                </a:solidFill>
              </a:rPr>
              <a:t>; aristeia</a:t>
            </a:r>
            <a:r>
              <a:rPr lang="cs-CZ" b="1" dirty="0" smtClean="0">
                <a:solidFill>
                  <a:schemeClr val="bg1"/>
                </a:solidFill>
              </a:rPr>
              <a:t>) </a:t>
            </a:r>
            <a:endParaRPr lang="cs-CZ" b="1" dirty="0">
              <a:solidFill>
                <a:schemeClr val="bg1"/>
              </a:solidFill>
            </a:endParaRPr>
          </a:p>
          <a:p>
            <a:endParaRPr lang="cs-CZ" b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3616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Jiří\Desktop\Nová složka\100_30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halkSketch/>
                    </a14:imgEffect>
                    <a14:imgEffect>
                      <a14:colorTemperature colorTemp="53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pořadí disciplín?</a:t>
            </a:r>
            <a:endParaRPr lang="cs-CZ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40" y="2132856"/>
            <a:ext cx="9144000" cy="1108719"/>
          </a:xfrm>
        </p:spPr>
        <p:txBody>
          <a:bodyPr/>
          <a:lstStyle/>
          <a:p>
            <a:pPr marL="0" indent="0" algn="ctr">
              <a:buNone/>
            </a:pPr>
            <a:r>
              <a:rPr lang="cs-C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</a:t>
            </a:r>
            <a:r>
              <a:rPr lang="cs-CZ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dromos</a:t>
            </a:r>
            <a:r>
              <a:rPr lang="cs-CZ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cs-C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hod diskem, 3. </a:t>
            </a:r>
            <a:r>
              <a:rPr lang="cs-CZ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akon</a:t>
            </a:r>
            <a:r>
              <a:rPr lang="cs-CZ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cs-C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 </a:t>
            </a:r>
            <a:r>
              <a:rPr lang="cs-CZ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halma</a:t>
            </a:r>
            <a:r>
              <a:rPr lang="cs-CZ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cs-C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5. </a:t>
            </a:r>
            <a:r>
              <a:rPr lang="cs-CZ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palé</a:t>
            </a:r>
            <a:endParaRPr lang="cs-CZ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cs-CZ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10940" y="3749457"/>
            <a:ext cx="913305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Zápas je na posledním místě doložen, běh předpokládáme jako </a:t>
            </a:r>
            <a:r>
              <a:rPr lang="cs-CZ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první</a:t>
            </a:r>
            <a:r>
              <a:rPr lang="cs-CZ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vzhledem k jeho významnosti, </a:t>
            </a:r>
            <a:r>
              <a:rPr lang="cs-CZ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hod oštěpem </a:t>
            </a:r>
            <a:r>
              <a:rPr lang="cs-CZ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 </a:t>
            </a:r>
            <a:r>
              <a:rPr lang="cs-CZ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vymykal lehkoatletické a rychlostní dvojici běh-skok, ale i silové dvojici hod diskem-zápas </a:t>
            </a:r>
            <a:r>
              <a:rPr lang="cs-CZ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</a:p>
          <a:p>
            <a:pPr algn="just"/>
            <a:endParaRPr lang="cs-CZ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cs-CZ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 </a:t>
            </a:r>
            <a:r>
              <a:rPr lang="cs-CZ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také lepší volit dle svého určení disciplíny střídavě, ne za sebou ty, které zatěžují stejné tělesné partie, což staří Řekové jistě věděli. </a:t>
            </a:r>
            <a:endParaRPr lang="cs-CZ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50220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Jiří\Desktop\Nová složka\100_30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halkSketch/>
                    </a14:imgEffect>
                    <a14:imgEffect>
                      <a14:colorTemperature colorTemp="53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0" y="0"/>
            <a:ext cx="586814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Char char="-"/>
            </a:pPr>
            <a:r>
              <a:rPr lang="cs-CZ" sz="3200" b="1" dirty="0" err="1">
                <a:solidFill>
                  <a:schemeClr val="bg1"/>
                </a:solidFill>
              </a:rPr>
              <a:t>Lampis</a:t>
            </a:r>
            <a:r>
              <a:rPr lang="cs-CZ" sz="3200" b="1" dirty="0">
                <a:solidFill>
                  <a:schemeClr val="bg1"/>
                </a:solidFill>
              </a:rPr>
              <a:t> ze Sparty </a:t>
            </a:r>
            <a:endParaRPr lang="cs-CZ" sz="3200" b="1" dirty="0" smtClean="0">
              <a:solidFill>
                <a:schemeClr val="bg1"/>
              </a:solidFill>
            </a:endParaRPr>
          </a:p>
          <a:p>
            <a:endParaRPr lang="cs-CZ" sz="3200" b="1" dirty="0">
              <a:solidFill>
                <a:schemeClr val="bg1"/>
              </a:solidFill>
            </a:endParaRPr>
          </a:p>
          <a:p>
            <a:pPr>
              <a:buFontTx/>
              <a:buChar char="-"/>
            </a:pPr>
            <a:r>
              <a:rPr lang="cs-CZ" sz="3200" b="1" dirty="0" err="1">
                <a:solidFill>
                  <a:schemeClr val="bg1"/>
                </a:solidFill>
              </a:rPr>
              <a:t>Filombrotos</a:t>
            </a:r>
            <a:r>
              <a:rPr lang="cs-CZ" sz="3200" b="1" dirty="0">
                <a:solidFill>
                  <a:schemeClr val="bg1"/>
                </a:solidFill>
              </a:rPr>
              <a:t> ze Sparty (3x</a:t>
            </a:r>
            <a:r>
              <a:rPr lang="cs-CZ" sz="3200" b="1" dirty="0" smtClean="0">
                <a:solidFill>
                  <a:schemeClr val="bg1"/>
                </a:solidFill>
              </a:rPr>
              <a:t>)</a:t>
            </a:r>
          </a:p>
          <a:p>
            <a:endParaRPr lang="cs-CZ" sz="3200" b="1" dirty="0">
              <a:solidFill>
                <a:schemeClr val="bg1"/>
              </a:solidFill>
            </a:endParaRPr>
          </a:p>
          <a:p>
            <a:pPr>
              <a:buFontTx/>
              <a:buChar char="-"/>
            </a:pPr>
            <a:r>
              <a:rPr lang="cs-CZ" sz="3200" b="1" dirty="0" err="1">
                <a:solidFill>
                  <a:schemeClr val="bg1"/>
                </a:solidFill>
              </a:rPr>
              <a:t>Eutelidás</a:t>
            </a:r>
            <a:r>
              <a:rPr lang="cs-CZ" sz="3200" b="1" dirty="0">
                <a:solidFill>
                  <a:schemeClr val="bg1"/>
                </a:solidFill>
              </a:rPr>
              <a:t> ze Sparty (dorostenec</a:t>
            </a:r>
            <a:r>
              <a:rPr lang="cs-CZ" sz="3200" b="1" dirty="0" smtClean="0">
                <a:solidFill>
                  <a:schemeClr val="bg1"/>
                </a:solidFill>
              </a:rPr>
              <a:t>)</a:t>
            </a:r>
          </a:p>
          <a:p>
            <a:pPr>
              <a:buFontTx/>
              <a:buChar char="-"/>
            </a:pPr>
            <a:endParaRPr lang="cs-CZ" sz="3200" b="1" dirty="0" smtClean="0">
              <a:solidFill>
                <a:schemeClr val="bg1"/>
              </a:solidFill>
            </a:endParaRPr>
          </a:p>
          <a:p>
            <a:pPr>
              <a:buFontTx/>
              <a:buChar char="-"/>
            </a:pPr>
            <a:r>
              <a:rPr lang="cs-CZ" sz="3200" b="1" dirty="0" smtClean="0">
                <a:solidFill>
                  <a:schemeClr val="bg1"/>
                </a:solidFill>
              </a:rPr>
              <a:t>Ikkos </a:t>
            </a:r>
            <a:r>
              <a:rPr lang="cs-CZ" sz="3200" b="1" dirty="0">
                <a:solidFill>
                  <a:schemeClr val="bg1"/>
                </a:solidFill>
              </a:rPr>
              <a:t>z Tarentu </a:t>
            </a:r>
            <a:endParaRPr lang="cs-CZ" sz="3200" b="1" dirty="0" smtClean="0">
              <a:solidFill>
                <a:schemeClr val="bg1"/>
              </a:solidFill>
            </a:endParaRPr>
          </a:p>
          <a:p>
            <a:endParaRPr lang="cs-CZ" sz="3200" b="1" dirty="0">
              <a:solidFill>
                <a:schemeClr val="bg1"/>
              </a:solidFill>
            </a:endParaRPr>
          </a:p>
          <a:p>
            <a:pPr>
              <a:buFontTx/>
              <a:buChar char="-"/>
            </a:pPr>
            <a:r>
              <a:rPr lang="cs-CZ" sz="3200" b="1" dirty="0" err="1">
                <a:solidFill>
                  <a:schemeClr val="bg1"/>
                </a:solidFill>
              </a:rPr>
              <a:t>Xenofóntos</a:t>
            </a:r>
            <a:r>
              <a:rPr lang="cs-CZ" sz="3200" b="1" dirty="0">
                <a:solidFill>
                  <a:schemeClr val="bg1"/>
                </a:solidFill>
              </a:rPr>
              <a:t> z Korintu </a:t>
            </a:r>
          </a:p>
        </p:txBody>
      </p:sp>
      <p:pic>
        <p:nvPicPr>
          <p:cNvPr id="5" name="Picture 2" descr="C:\Users\Jiří\Desktop\images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802591"/>
            <a:ext cx="4433235" cy="20554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Jiří\Desktop\453.jpg"/>
          <p:cNvPicPr>
            <a:picLocks noChangeAspect="1" noChangeArrowheads="1"/>
          </p:cNvPicPr>
          <p:nvPr/>
        </p:nvPicPr>
        <p:blipFill>
          <a:blip r:embed="rId6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391" y="620688"/>
            <a:ext cx="3085245" cy="56846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1785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Jiří\Desktop\Nová složka\100_30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halkSketch/>
                    </a14:imgEffect>
                    <a14:imgEffect>
                      <a14:colorTemperature colorTemp="53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29208" y="108565"/>
            <a:ext cx="8229600" cy="5289451"/>
          </a:xfrm>
        </p:spPr>
        <p:txBody>
          <a:bodyPr/>
          <a:lstStyle/>
          <a:p>
            <a:pPr marL="0" indent="0" algn="ctr">
              <a:buNone/>
            </a:pPr>
            <a:r>
              <a:rPr lang="cs-CZ" b="1" i="1" dirty="0">
                <a:solidFill>
                  <a:schemeClr val="bg1"/>
                </a:solidFill>
              </a:rPr>
              <a:t>„Kdo má rychlé anebo vytrvalé nohy, je běžcem; kdo má sílu, jíž stiskne soupeře, je zápasníkem, a kdo umí soka zasáhnout silným úderem, je rohovníkem; kdo dokáže toto obojí, je </a:t>
            </a:r>
            <a:r>
              <a:rPr lang="cs-CZ" b="1" i="1" dirty="0" err="1">
                <a:solidFill>
                  <a:schemeClr val="bg1"/>
                </a:solidFill>
              </a:rPr>
              <a:t>pankratistou</a:t>
            </a:r>
            <a:r>
              <a:rPr lang="cs-CZ" b="1" i="1" dirty="0">
                <a:solidFill>
                  <a:schemeClr val="bg1"/>
                </a:solidFill>
              </a:rPr>
              <a:t>. Kdo je však ve všem mistr, je </a:t>
            </a:r>
            <a:r>
              <a:rPr lang="cs-CZ" b="1" i="1" dirty="0" smtClean="0">
                <a:solidFill>
                  <a:schemeClr val="bg1"/>
                </a:solidFill>
              </a:rPr>
              <a:t>pětibojařem.“</a:t>
            </a:r>
          </a:p>
          <a:p>
            <a:pPr marL="0" indent="0" algn="ctr">
              <a:buNone/>
            </a:pPr>
            <a:endParaRPr lang="cs-CZ" sz="200" b="1" i="1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cs-CZ" b="1" dirty="0" smtClean="0">
                <a:solidFill>
                  <a:schemeClr val="bg1"/>
                </a:solidFill>
              </a:rPr>
              <a:t>(Aristotelés ze </a:t>
            </a:r>
            <a:r>
              <a:rPr lang="cs-CZ" b="1" dirty="0" err="1" smtClean="0">
                <a:solidFill>
                  <a:schemeClr val="bg1"/>
                </a:solidFill>
              </a:rPr>
              <a:t>Stageiry</a:t>
            </a:r>
            <a:r>
              <a:rPr lang="cs-CZ" b="1" dirty="0" smtClean="0">
                <a:solidFill>
                  <a:schemeClr val="bg1"/>
                </a:solidFill>
              </a:rPr>
              <a:t>)</a:t>
            </a:r>
            <a:endParaRPr lang="cs-CZ" b="1" dirty="0">
              <a:solidFill>
                <a:schemeClr val="bg1"/>
              </a:solidFill>
            </a:endParaRPr>
          </a:p>
        </p:txBody>
      </p:sp>
      <p:pic>
        <p:nvPicPr>
          <p:cNvPr id="4" name="Picture 2" descr="C:\Users\Jiří\Desktop\pentathlon_al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4023954"/>
            <a:ext cx="6480720" cy="27003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3445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Jiří\Desktop\Nová složka\100_30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halkSketch/>
                    </a14:imgEffect>
                    <a14:imgEffect>
                      <a14:colorTemperature colorTemp="53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832648"/>
          </a:xfrm>
        </p:spPr>
        <p:txBody>
          <a:bodyPr>
            <a:normAutofit fontScale="85000" lnSpcReduction="10000"/>
          </a:bodyPr>
          <a:lstStyle/>
          <a:p>
            <a:pPr algn="just"/>
            <a:r>
              <a:rPr lang="cs-CZ" b="1" i="1" dirty="0" smtClean="0">
                <a:solidFill>
                  <a:schemeClr val="bg1"/>
                </a:solidFill>
              </a:rPr>
              <a:t>Jeden pětibojař, kterému jeho spoluobčané stále vytýkali, že je zbabělý, odešel do ciziny, a když se po nějaké době vrátil, vychloubal se a tvrdil, že se vyznamenal v mnoha městech, na Rhodu, že se mu podařil dokonce takový skok, na jaký se nezmohl žádný olympijský vítěz. Dosvědčit to prý může každý, kdo u toho tenkrát byl, jestli sem náhodou přijede. Kdosi z posluchačů ho přerušil a vyzval ho: „Milý příteli, jestli je to pravda, nepotřebuješ žádné svědky; tady je Rhodos, tady skákej!“ </a:t>
            </a:r>
          </a:p>
          <a:p>
            <a:pPr marL="0" indent="0" algn="just">
              <a:buNone/>
            </a:pPr>
            <a:endParaRPr lang="cs-CZ" b="1" i="1" dirty="0" smtClean="0">
              <a:solidFill>
                <a:schemeClr val="bg1"/>
              </a:solidFill>
            </a:endParaRPr>
          </a:p>
          <a:p>
            <a:pPr algn="ctr"/>
            <a:r>
              <a:rPr lang="cs-CZ" b="1" dirty="0" smtClean="0">
                <a:solidFill>
                  <a:schemeClr val="bg1"/>
                </a:solidFill>
              </a:rPr>
              <a:t>tato bajka ukazuje, že lze-li něco dokázat skutkem, je o tom každá řeč zbytečná.</a:t>
            </a:r>
          </a:p>
          <a:p>
            <a:r>
              <a:rPr lang="cs-CZ" b="1" dirty="0" smtClean="0">
                <a:solidFill>
                  <a:schemeClr val="bg1"/>
                </a:solidFill>
              </a:rPr>
              <a:t>Ezop</a:t>
            </a:r>
            <a:endParaRPr lang="cs-CZ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496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Jiří\Desktop\Nová složka\100_30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halkSketch/>
                    </a14:imgEffect>
                    <a14:imgEffect>
                      <a14:colorTemperature colorTemp="53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chemeClr val="bg1"/>
                </a:solidFill>
              </a:rPr>
              <a:t>Těžkoatletický agón</a:t>
            </a:r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844825"/>
            <a:ext cx="8229600" cy="4104456"/>
          </a:xfrm>
        </p:spPr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h</a:t>
            </a:r>
            <a:r>
              <a:rPr lang="cs-CZ" b="1" dirty="0" smtClean="0">
                <a:solidFill>
                  <a:schemeClr val="bg1"/>
                </a:solidFill>
              </a:rPr>
              <a:t>od diskem</a:t>
            </a:r>
          </a:p>
          <a:p>
            <a:r>
              <a:rPr lang="cs-CZ" b="1" dirty="0">
                <a:solidFill>
                  <a:schemeClr val="bg1"/>
                </a:solidFill>
              </a:rPr>
              <a:t>v</a:t>
            </a:r>
            <a:r>
              <a:rPr lang="cs-CZ" b="1" dirty="0" smtClean="0">
                <a:solidFill>
                  <a:schemeClr val="bg1"/>
                </a:solidFill>
              </a:rPr>
              <a:t>rh kamenem</a:t>
            </a:r>
          </a:p>
          <a:p>
            <a:r>
              <a:rPr lang="cs-CZ" b="1" dirty="0">
                <a:solidFill>
                  <a:schemeClr val="bg1"/>
                </a:solidFill>
              </a:rPr>
              <a:t>v</a:t>
            </a:r>
            <a:r>
              <a:rPr lang="cs-CZ" b="1" dirty="0" smtClean="0">
                <a:solidFill>
                  <a:schemeClr val="bg1"/>
                </a:solidFill>
              </a:rPr>
              <a:t>zpírání </a:t>
            </a:r>
          </a:p>
          <a:p>
            <a:r>
              <a:rPr lang="cs-CZ" b="1" dirty="0">
                <a:solidFill>
                  <a:schemeClr val="bg1"/>
                </a:solidFill>
              </a:rPr>
              <a:t>z</a:t>
            </a:r>
            <a:r>
              <a:rPr lang="cs-CZ" b="1" dirty="0" smtClean="0">
                <a:solidFill>
                  <a:schemeClr val="bg1"/>
                </a:solidFill>
              </a:rPr>
              <a:t>ápas</a:t>
            </a:r>
          </a:p>
          <a:p>
            <a:r>
              <a:rPr lang="cs-CZ" b="1" dirty="0">
                <a:solidFill>
                  <a:schemeClr val="bg1"/>
                </a:solidFill>
              </a:rPr>
              <a:t>b</a:t>
            </a:r>
            <a:r>
              <a:rPr lang="cs-CZ" b="1" dirty="0" smtClean="0">
                <a:solidFill>
                  <a:schemeClr val="bg1"/>
                </a:solidFill>
              </a:rPr>
              <a:t>ox</a:t>
            </a:r>
          </a:p>
          <a:p>
            <a:r>
              <a:rPr lang="cs-CZ" b="1" i="1" dirty="0">
                <a:solidFill>
                  <a:schemeClr val="bg1"/>
                </a:solidFill>
              </a:rPr>
              <a:t>p</a:t>
            </a:r>
            <a:r>
              <a:rPr lang="cs-CZ" b="1" i="1" dirty="0" smtClean="0">
                <a:solidFill>
                  <a:schemeClr val="bg1"/>
                </a:solidFill>
              </a:rPr>
              <a:t>ankration </a:t>
            </a:r>
            <a:endParaRPr lang="cs-CZ" b="1" i="1" dirty="0">
              <a:solidFill>
                <a:schemeClr val="bg1"/>
              </a:solidFill>
            </a:endParaRPr>
          </a:p>
        </p:txBody>
      </p:sp>
      <p:pic>
        <p:nvPicPr>
          <p:cNvPr id="4" name="Picture 5" descr="C:\Users\Jiří\Desktop\images (3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2037240"/>
            <a:ext cx="5196254" cy="35342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622686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delphi-stadium-greece-300x22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080" y="11344"/>
            <a:ext cx="9169080" cy="6872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3913595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Jiří\Desktop\Nová složka\100_30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0" y="22382"/>
            <a:ext cx="9144000" cy="1008112"/>
          </a:xfrm>
        </p:spPr>
        <p:txBody>
          <a:bodyPr>
            <a:noAutofit/>
          </a:bodyPr>
          <a:lstStyle/>
          <a:p>
            <a:r>
              <a:rPr lang="cs-CZ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ANTICKÝ BOX</a:t>
            </a:r>
            <a:endParaRPr lang="cs-CZ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0771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ne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Provazy</a:t>
            </a:r>
          </a:p>
          <a:p>
            <a:r>
              <a:rPr lang="cs-CZ" dirty="0" smtClean="0"/>
              <a:t>Bodový systém</a:t>
            </a:r>
          </a:p>
          <a:p>
            <a:r>
              <a:rPr lang="cs-CZ" dirty="0" smtClean="0"/>
              <a:t>Kola</a:t>
            </a:r>
          </a:p>
          <a:p>
            <a:r>
              <a:rPr lang="cs-CZ" dirty="0" smtClean="0"/>
              <a:t>Váhové kategorie</a:t>
            </a:r>
          </a:p>
          <a:p>
            <a:endParaRPr lang="cs-CZ" dirty="0"/>
          </a:p>
          <a:p>
            <a:r>
              <a:rPr lang="cs-CZ" dirty="0" smtClean="0"/>
              <a:t>Pravidla </a:t>
            </a:r>
            <a:r>
              <a:rPr lang="en-US" altLang="cs-CZ" dirty="0"/>
              <a:t>688 BC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17765827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el-GR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πυγμή</a:t>
            </a:r>
            <a:r>
              <a:rPr lang="cs-CZ" dirty="0" smtClean="0"/>
              <a:t>,</a:t>
            </a:r>
            <a:r>
              <a:rPr lang="cs-CZ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π</a:t>
            </a:r>
            <a:r>
              <a:rPr lang="cs-CZ" b="1" i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ύξ</a:t>
            </a:r>
            <a:r>
              <a:rPr lang="cs-CZ" dirty="0" smtClean="0"/>
              <a:t>,</a:t>
            </a:r>
            <a:r>
              <a:rPr lang="cs-CZ" i="1" dirty="0" smtClean="0"/>
              <a:t> </a:t>
            </a:r>
            <a:r>
              <a:rPr lang="cs-CZ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</a:t>
            </a:r>
            <a:r>
              <a:rPr lang="cs-CZ" b="1" i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υγμ</a:t>
            </a:r>
            <a:r>
              <a:rPr lang="cs-CZ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αχία</a:t>
            </a:r>
            <a:endParaRPr lang="cs-CZ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124744"/>
            <a:ext cx="7092280" cy="5733256"/>
          </a:xfrm>
        </p:spPr>
        <p:txBody>
          <a:bodyPr>
            <a:normAutofit/>
          </a:bodyPr>
          <a:lstStyle/>
          <a:p>
            <a:r>
              <a:rPr lang="cs-CZ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Apollón, </a:t>
            </a:r>
            <a:r>
              <a:rPr lang="cs-CZ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Héraklés</a:t>
            </a:r>
            <a:r>
              <a:rPr lang="cs-CZ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Polydeukés</a:t>
            </a:r>
            <a:r>
              <a:rPr lang="cs-CZ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cs-CZ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Théseus</a:t>
            </a:r>
          </a:p>
          <a:p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688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př. Kr. (</a:t>
            </a:r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23. </a:t>
            </a:r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OH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Iónové x Sparta</a:t>
            </a:r>
            <a:endParaRPr lang="cs-CZ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algn="ctr">
              <a:buNone/>
            </a:pPr>
            <a:r>
              <a:rPr lang="cs-CZ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„</a:t>
            </a:r>
            <a:r>
              <a:rPr lang="cs-CZ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Πυγμή</a:t>
            </a:r>
            <a:r>
              <a:rPr lang="cs-CZ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δὲ</a:t>
            </a:r>
            <a:r>
              <a:rPr lang="cs-CZ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Λα</a:t>
            </a:r>
            <a:r>
              <a:rPr lang="cs-CZ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κωνικὸν</a:t>
            </a:r>
            <a:r>
              <a:rPr lang="cs-CZ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εὕρημ</a:t>
            </a:r>
            <a:r>
              <a:rPr lang="cs-CZ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cs-CZ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cs-CZ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</a:p>
          <a:p>
            <a:pPr marL="0" indent="0" algn="ctr">
              <a:buNone/>
            </a:pPr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cs-CZ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Philostr</a:t>
            </a:r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., </a:t>
            </a:r>
            <a:r>
              <a:rPr lang="cs-CZ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Περι</a:t>
            </a:r>
            <a:r>
              <a:rPr lang="cs-CZ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γυμν</a:t>
            </a:r>
            <a:r>
              <a:rPr lang="cs-CZ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αστικης 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9.1) </a:t>
            </a:r>
            <a:endParaRPr lang="cs-CZ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Onomastos</a:t>
            </a:r>
            <a:r>
              <a:rPr lang="cs-CZ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ze </a:t>
            </a:r>
            <a:r>
              <a:rPr lang="cs-CZ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Smyrny </a:t>
            </a:r>
            <a:endParaRPr lang="cs-CZ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údery</a:t>
            </a:r>
            <a:endParaRPr lang="cs-CZ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l-GR" sz="3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κλῖμαξ</a:t>
            </a:r>
            <a:endParaRPr lang="cs-CZ" sz="36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Obrázek 3" descr="C:\Users\Jiří\Desktop\j\Ruka s rukavicí antického boxera (Sábl, 1960)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273824" y="2727176"/>
            <a:ext cx="5472608" cy="22677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72608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18906"/>
            <a:ext cx="5759625" cy="673790"/>
          </a:xfrm>
        </p:spPr>
        <p:txBody>
          <a:bodyPr>
            <a:normAutofit fontScale="90000"/>
          </a:bodyPr>
          <a:lstStyle/>
          <a:p>
            <a:r>
              <a:rPr lang="cs-CZ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  <a:cs typeface="Times New Roman" panose="02020603050405020304" pitchFamily="18" charset="0"/>
              </a:rPr>
              <a:t>s</a:t>
            </a:r>
            <a:r>
              <a:rPr lang="cs-CZ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  <a:cs typeface="Times New Roman" panose="02020603050405020304" pitchFamily="18" charset="0"/>
              </a:rPr>
              <a:t>omatotyp boxerů</a:t>
            </a:r>
            <a:endParaRPr lang="cs-CZ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anose="020406040505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166" y="692696"/>
            <a:ext cx="5749459" cy="6165304"/>
          </a:xfrm>
        </p:spPr>
        <p:txBody>
          <a:bodyPr numCol="1">
            <a:normAutofit fontScale="85000" lnSpcReduction="20000"/>
          </a:bodyPr>
          <a:lstStyle/>
          <a:p>
            <a:pPr algn="just">
              <a:buFontTx/>
              <a:buChar char="-"/>
            </a:pP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velké ruce</a:t>
            </a:r>
          </a:p>
          <a:p>
            <a:pPr algn="just">
              <a:buFontTx/>
              <a:buChar char="-"/>
            </a:pP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dobře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stavěné 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předloktí</a:t>
            </a:r>
          </a:p>
          <a:p>
            <a:pPr algn="just">
              <a:buFontTx/>
              <a:buChar char="-"/>
            </a:pP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nadloktí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které nepostrádalo 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ráznost</a:t>
            </a:r>
          </a:p>
          <a:p>
            <a:pPr algn="just">
              <a:buFontTx/>
              <a:buChar char="-"/>
            </a:pP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silná ramena</a:t>
            </a:r>
          </a:p>
          <a:p>
            <a:pPr algn="just">
              <a:buFontTx/>
              <a:buChar char="-"/>
            </a:pP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vysoký krk</a:t>
            </a:r>
          </a:p>
          <a:p>
            <a:pPr algn="just">
              <a:buFontTx/>
              <a:buChar char="-"/>
            </a:pP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silná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zápěstí dávající tvrdší 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ránu</a:t>
            </a:r>
          </a:p>
          <a:p>
            <a:pPr algn="just">
              <a:buFontTx/>
              <a:buChar char="-"/>
            </a:pP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dobře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stavěné 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boky</a:t>
            </a:r>
          </a:p>
          <a:p>
            <a:pPr algn="just">
              <a:buFontTx/>
              <a:buChar char="-"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ilná, ale neobjemná lýtka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(kopy pomalé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snadno jim byl kop 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vrácen)</a:t>
            </a:r>
          </a:p>
          <a:p>
            <a:pPr algn="just">
              <a:buFontTx/>
              <a:buChar char="-"/>
            </a:pP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stehna dobře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vzdálena a od sebe 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oddělena</a:t>
            </a:r>
          </a:p>
          <a:p>
            <a:pPr algn="just">
              <a:buFontTx/>
              <a:buChar char="-"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ubené břicho (</a:t>
            </a:r>
            <a:r>
              <a:rPr lang="cs-CZ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ἀθλητ</a:t>
            </a:r>
            <a:r>
              <a:rPr lang="cs-CZ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αί: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lehčí, lépší dýchání)</a:t>
            </a:r>
          </a:p>
          <a:p>
            <a:pPr marL="0" indent="0" algn="just">
              <a:buNone/>
            </a:pPr>
            <a:endParaRPr lang="cs-CZ" sz="19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cs-CZ" sz="19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cs-CZ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Kreugás</a:t>
            </a:r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 </a:t>
            </a:r>
            <a:r>
              <a:rPr lang="cs-CZ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Dámoxénos</a:t>
            </a:r>
            <a:endParaRPr lang="cs-CZ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Obrázek 3" descr="C:\Users\Jiří\Desktop\j\panathénajská amfora od Nikomacha zachycující agon v pygmé s těžkými pěstními řemeny (himantes), naúravo bílá Níké držící palmovou větev pro vítěze střetu (Miller, 2004)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9625" y="7640"/>
            <a:ext cx="3356049" cy="56536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ové pole 50"/>
          <p:cNvSpPr txBox="1"/>
          <p:nvPr/>
        </p:nvSpPr>
        <p:spPr>
          <a:xfrm>
            <a:off x="5759625" y="5661248"/>
            <a:ext cx="3356049" cy="1196752"/>
          </a:xfrm>
          <a:prstGeom prst="rect">
            <a:avLst/>
          </a:prstGeom>
          <a:solidFill>
            <a:prstClr val="white"/>
          </a:solidFill>
          <a:ln>
            <a:noFill/>
          </a:ln>
          <a:effectLst/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spcAft>
                <a:spcPts val="1000"/>
              </a:spcAft>
            </a:pPr>
            <a:r>
              <a:rPr lang="cs-CZ" sz="1300" b="1" dirty="0" err="1" smtClean="0">
                <a:effectLst/>
                <a:latin typeface="Times New Roman"/>
                <a:ea typeface="Calibri"/>
                <a:cs typeface="Times New Roman"/>
              </a:rPr>
              <a:t>Panathénajská</a:t>
            </a:r>
            <a:r>
              <a:rPr lang="cs-CZ" sz="1300" b="1" dirty="0" smtClean="0"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cs-CZ" sz="1300" b="1" dirty="0">
                <a:effectLst/>
                <a:latin typeface="Times New Roman"/>
                <a:ea typeface="Calibri"/>
                <a:cs typeface="Times New Roman"/>
              </a:rPr>
              <a:t>amfora od </a:t>
            </a:r>
            <a:r>
              <a:rPr lang="cs-CZ" sz="1300" b="1" dirty="0" err="1">
                <a:effectLst/>
                <a:latin typeface="Times New Roman"/>
                <a:ea typeface="Calibri"/>
                <a:cs typeface="Times New Roman"/>
              </a:rPr>
              <a:t>Nikomacha</a:t>
            </a:r>
            <a:r>
              <a:rPr lang="cs-CZ" sz="1300" b="1" dirty="0">
                <a:effectLst/>
                <a:latin typeface="Times New Roman"/>
                <a:ea typeface="Calibri"/>
                <a:cs typeface="Times New Roman"/>
              </a:rPr>
              <a:t> zachycující </a:t>
            </a:r>
            <a:r>
              <a:rPr lang="cs-CZ" sz="1300" b="1" i="1" dirty="0" err="1">
                <a:effectLst/>
                <a:latin typeface="Times New Roman"/>
                <a:ea typeface="Calibri"/>
                <a:cs typeface="Times New Roman"/>
              </a:rPr>
              <a:t>ἀγών</a:t>
            </a:r>
            <a:r>
              <a:rPr lang="cs-CZ" sz="1300" b="1" dirty="0">
                <a:effectLst/>
                <a:latin typeface="Times New Roman"/>
                <a:ea typeface="Calibri"/>
                <a:cs typeface="Times New Roman"/>
              </a:rPr>
              <a:t> v </a:t>
            </a:r>
            <a:r>
              <a:rPr lang="cs-CZ" sz="1300" b="1" i="1" dirty="0">
                <a:effectLst/>
                <a:latin typeface="Times New Roman"/>
                <a:ea typeface="Calibri"/>
                <a:cs typeface="Times New Roman"/>
              </a:rPr>
              <a:t>π</a:t>
            </a:r>
            <a:r>
              <a:rPr lang="cs-CZ" sz="1300" b="1" i="1" dirty="0" err="1">
                <a:effectLst/>
                <a:latin typeface="Times New Roman"/>
                <a:ea typeface="Calibri"/>
                <a:cs typeface="Times New Roman"/>
              </a:rPr>
              <a:t>υγμή</a:t>
            </a:r>
            <a:r>
              <a:rPr lang="cs-CZ" sz="1300" b="1" dirty="0">
                <a:effectLst/>
                <a:latin typeface="Times New Roman"/>
                <a:ea typeface="Calibri"/>
                <a:cs typeface="Times New Roman"/>
              </a:rPr>
              <a:t> s těžkými pěstními řemeny (</a:t>
            </a:r>
            <a:r>
              <a:rPr lang="cs-CZ" sz="1300" b="1" i="1" dirty="0" err="1">
                <a:effectLst/>
                <a:latin typeface="Times New Roman"/>
                <a:ea typeface="Calibri"/>
                <a:cs typeface="Times New Roman"/>
              </a:rPr>
              <a:t>himantes</a:t>
            </a:r>
            <a:r>
              <a:rPr lang="cs-CZ" sz="1300" b="1" dirty="0" smtClean="0">
                <a:effectLst/>
                <a:latin typeface="Times New Roman"/>
                <a:ea typeface="Calibri"/>
                <a:cs typeface="Times New Roman"/>
              </a:rPr>
              <a:t>) a zobrazující ideální proporce antických boxerů; </a:t>
            </a:r>
            <a:r>
              <a:rPr lang="cs-CZ" sz="1300" b="1" dirty="0">
                <a:effectLst/>
                <a:latin typeface="Times New Roman"/>
                <a:ea typeface="Calibri"/>
                <a:cs typeface="Times New Roman"/>
              </a:rPr>
              <a:t>napravo je bílá Níké držící palmovou větev pro vítěze střetu (Miller, 2004).</a:t>
            </a:r>
            <a:endParaRPr lang="cs-CZ" sz="1300" b="1" dirty="0"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615989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Foto\Řím 23.-26.5. 2015\DSC_02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7" descr="C:\Foto\Řím 23.-26.5. 2015\DSC_02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0"/>
            <a:ext cx="457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0452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Foto\Řím 23.-26.5. 2015\DSC_02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1" cy="6858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Foto\Řím 23.-26.5. 2015\DSC_021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0"/>
            <a:ext cx="457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7345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Jiří\Desktop\Drawing of a later Imperial Roman relief showing a boxer wearing on his right hand a caestus, armed with metal projections; Lateran Collection, Vatican Museum (Gardiner, fig. 177)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Sketch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95"/>
            <a:ext cx="9144000" cy="6873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-171400"/>
            <a:ext cx="8229600" cy="1589038"/>
          </a:xfrm>
        </p:spPr>
        <p:txBody>
          <a:bodyPr>
            <a:normAutofit/>
          </a:bodyPr>
          <a:lstStyle/>
          <a:p>
            <a:r>
              <a:rPr lang="cs-CZ" sz="5400" b="1" dirty="0" smtClean="0">
                <a:latin typeface="Century" panose="02040604050505020304" pitchFamily="18" charset="0"/>
              </a:rPr>
              <a:t>sny o boxu</a:t>
            </a:r>
            <a:endParaRPr lang="cs-CZ" sz="5400" b="1" dirty="0">
              <a:latin typeface="Century" panose="0204060405050502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39552" y="1600200"/>
            <a:ext cx="8064896" cy="452596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cs-CZ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Artemidóros</a:t>
            </a:r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 </a:t>
            </a:r>
            <a:r>
              <a:rPr lang="cs-CZ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Efesu</a:t>
            </a:r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dirty="0" smtClean="0"/>
              <a:t>(2. st.), </a:t>
            </a:r>
            <a:r>
              <a:rPr lang="cs-CZ" i="1" dirty="0" smtClean="0"/>
              <a:t>Snář</a:t>
            </a:r>
            <a:r>
              <a:rPr lang="cs-CZ" dirty="0" smtClean="0"/>
              <a:t> </a:t>
            </a:r>
            <a:r>
              <a:rPr lang="cs-CZ" dirty="0"/>
              <a:t>(1.61</a:t>
            </a:r>
            <a:r>
              <a:rPr lang="cs-CZ" dirty="0" smtClean="0"/>
              <a:t>): </a:t>
            </a:r>
          </a:p>
          <a:p>
            <a:pPr marL="0" indent="0" algn="just">
              <a:buNone/>
            </a:pPr>
            <a:endParaRPr lang="cs-CZ" sz="1200" dirty="0" smtClean="0"/>
          </a:p>
          <a:p>
            <a:pPr marL="0" indent="0" algn="just">
              <a:buNone/>
            </a:pPr>
            <a:r>
              <a:rPr lang="cs-CZ" dirty="0" smtClean="0"/>
              <a:t>„</a:t>
            </a:r>
            <a:r>
              <a:rPr lang="cs-CZ" b="1" i="1" dirty="0"/>
              <a:t>Boxovat</a:t>
            </a:r>
            <a:r>
              <a:rPr lang="cs-CZ" i="1" dirty="0"/>
              <a:t> </a:t>
            </a:r>
            <a:r>
              <a:rPr lang="cs-CZ" b="1" i="1" dirty="0"/>
              <a:t>znamená</a:t>
            </a:r>
            <a:r>
              <a:rPr lang="cs-CZ" i="1" dirty="0"/>
              <a:t> pro každého </a:t>
            </a:r>
            <a:r>
              <a:rPr lang="cs-CZ" b="1" i="1" dirty="0"/>
              <a:t>škodu</a:t>
            </a:r>
            <a:r>
              <a:rPr lang="cs-CZ" i="1" dirty="0"/>
              <a:t>. Neboť vedle pohanění to naznačuje i škody. Obličej se totiž přitom stává neforemným a </a:t>
            </a:r>
            <a:r>
              <a:rPr lang="cs-CZ" b="1" i="1" dirty="0"/>
              <a:t>vylévá se krev</a:t>
            </a:r>
            <a:r>
              <a:rPr lang="cs-CZ" i="1" dirty="0"/>
              <a:t>, která </a:t>
            </a:r>
            <a:r>
              <a:rPr lang="cs-CZ" b="1" i="1" dirty="0"/>
              <a:t>se</a:t>
            </a:r>
            <a:r>
              <a:rPr lang="cs-CZ" i="1" dirty="0"/>
              <a:t> tu </a:t>
            </a:r>
            <a:r>
              <a:rPr lang="cs-CZ" b="1" i="1" dirty="0"/>
              <a:t>chápe</a:t>
            </a:r>
            <a:r>
              <a:rPr lang="cs-CZ" i="1" dirty="0"/>
              <a:t> </a:t>
            </a:r>
            <a:r>
              <a:rPr lang="cs-CZ" b="1" i="1" dirty="0"/>
              <a:t>jako</a:t>
            </a:r>
            <a:r>
              <a:rPr lang="cs-CZ" i="1" dirty="0"/>
              <a:t> </a:t>
            </a:r>
            <a:r>
              <a:rPr lang="cs-CZ" b="1" i="1" dirty="0"/>
              <a:t>peníze</a:t>
            </a:r>
            <a:r>
              <a:rPr lang="cs-CZ" i="1" dirty="0"/>
              <a:t>. Prospěch znamená ten sen jen pro ty, kdo si své jmění zaopatřují z krve; myslím tím lékaře, obětníky a kuchaře.</a:t>
            </a:r>
            <a:r>
              <a:rPr lang="cs-CZ" dirty="0"/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3449309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Jiří\Desktop\Drawing of a later Imperial Roman relief showing a boxer wearing on his right hand a caestus, armed with metal projections; Lateran Collection, Vatican Museum (Gardiner, fig. 177)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Sketch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95"/>
            <a:ext cx="9144000" cy="6873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30057"/>
            <a:ext cx="9144000" cy="1166695"/>
          </a:xfrm>
        </p:spPr>
        <p:txBody>
          <a:bodyPr>
            <a:normAutofit/>
          </a:bodyPr>
          <a:lstStyle/>
          <a:p>
            <a:r>
              <a:rPr lang="cs-CZ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  <a:cs typeface="Times New Roman" panose="02020603050405020304" pitchFamily="18" charset="0"/>
              </a:rPr>
              <a:t>t</a:t>
            </a:r>
            <a:r>
              <a:rPr lang="cs-CZ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  <a:cs typeface="Times New Roman" panose="02020603050405020304" pitchFamily="18" charset="0"/>
              </a:rPr>
              <a:t>rénink – metody </a:t>
            </a:r>
            <a:endParaRPr lang="cs-CZ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anose="020406040505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980728"/>
            <a:ext cx="9144000" cy="587727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cs-CZ" sz="4800" b="1" i="1" u="sng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σκιᾱμ</a:t>
            </a:r>
            <a:r>
              <a:rPr lang="cs-CZ" sz="4800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αχεῑν </a:t>
            </a:r>
            <a:endParaRPr lang="cs-CZ" sz="4400" b="1" u="sng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endParaRPr lang="cs-CZ" sz="1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buFontTx/>
              <a:buChar char="-"/>
            </a:pPr>
            <a:r>
              <a:rPr lang="cs-CZ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Glaukos</a:t>
            </a:r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z </a:t>
            </a:r>
            <a:r>
              <a:rPr lang="cs-CZ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Karystu</a:t>
            </a:r>
            <a:endParaRPr lang="cs-CZ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buFontTx/>
              <a:buChar char="-"/>
            </a:pPr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Platón</a:t>
            </a:r>
          </a:p>
          <a:p>
            <a:pPr lvl="2">
              <a:buFontTx/>
              <a:buChar char="-"/>
            </a:pPr>
            <a:r>
              <a:rPr lang="cs-CZ" dirty="0"/>
              <a:t>p</a:t>
            </a:r>
            <a:r>
              <a:rPr lang="cs-CZ" dirty="0" smtClean="0"/>
              <a:t>anák</a:t>
            </a:r>
          </a:p>
          <a:p>
            <a:pPr lvl="2">
              <a:buFontTx/>
              <a:buChar char="-"/>
            </a:pPr>
            <a:r>
              <a:rPr lang="cs-CZ" dirty="0" smtClean="0"/>
              <a:t>spolucvičenec </a:t>
            </a:r>
            <a:endParaRPr lang="cs-CZ" dirty="0"/>
          </a:p>
          <a:p>
            <a:pPr lvl="2">
              <a:buFontTx/>
              <a:buChar char="-"/>
            </a:pPr>
            <a:r>
              <a:rPr lang="cs-CZ" i="1" dirty="0" err="1" smtClean="0"/>
              <a:t>σκιᾱ</a:t>
            </a:r>
            <a:endParaRPr lang="cs-CZ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„</a:t>
            </a:r>
            <a:r>
              <a:rPr lang="cs-CZ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cs-CZ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shadow</a:t>
            </a:r>
            <a:r>
              <a:rPr lang="cs-CZ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-boxer </a:t>
            </a:r>
            <a:r>
              <a:rPr lang="cs-CZ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must</a:t>
            </a:r>
            <a:r>
              <a:rPr lang="cs-CZ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use not </a:t>
            </a:r>
            <a:r>
              <a:rPr lang="cs-CZ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only</a:t>
            </a:r>
            <a:r>
              <a:rPr lang="cs-CZ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his </a:t>
            </a:r>
            <a:r>
              <a:rPr lang="cs-CZ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hands</a:t>
            </a:r>
            <a:r>
              <a:rPr lang="cs-CZ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but </a:t>
            </a:r>
            <a:r>
              <a:rPr lang="cs-CZ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also</a:t>
            </a:r>
            <a:r>
              <a:rPr lang="cs-CZ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his </a:t>
            </a:r>
            <a:r>
              <a:rPr lang="cs-CZ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legs</a:t>
            </a:r>
            <a:r>
              <a:rPr lang="cs-CZ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sometimes</a:t>
            </a:r>
            <a:r>
              <a:rPr lang="cs-CZ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as </a:t>
            </a:r>
            <a:r>
              <a:rPr lang="cs-CZ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if</a:t>
            </a:r>
            <a:r>
              <a:rPr lang="cs-CZ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he </a:t>
            </a:r>
            <a:r>
              <a:rPr lang="cs-CZ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were</a:t>
            </a:r>
            <a:r>
              <a:rPr lang="cs-CZ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jumping, </a:t>
            </a:r>
            <a:r>
              <a:rPr lang="cs-CZ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at</a:t>
            </a:r>
            <a:r>
              <a:rPr lang="cs-CZ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other</a:t>
            </a:r>
            <a:r>
              <a:rPr lang="cs-CZ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times</a:t>
            </a:r>
            <a:r>
              <a:rPr lang="cs-CZ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as </a:t>
            </a:r>
            <a:r>
              <a:rPr lang="cs-CZ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if</a:t>
            </a:r>
            <a:r>
              <a:rPr lang="cs-CZ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he </a:t>
            </a:r>
            <a:r>
              <a:rPr lang="cs-CZ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were</a:t>
            </a:r>
            <a:r>
              <a:rPr lang="cs-CZ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kicking</a:t>
            </a: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 </a:t>
            </a:r>
            <a:endParaRPr lang="cs-CZ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 algn="ctr">
              <a:buNone/>
            </a:pPr>
            <a:r>
              <a:rPr lang="cs-C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Oribasius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6.29.3 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Harris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1972, 24). </a:t>
            </a:r>
            <a:endParaRPr lang="cs-CZ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4066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Jiří\Desktop\Drawing of a later Imperial Roman relief showing a boxer wearing on his right hand a caestus, armed with metal projections; Lateran Collection, Vatican Museum (Gardiner, fig. 177)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Sketch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95"/>
            <a:ext cx="9144000" cy="6873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6395"/>
            <a:ext cx="8229600" cy="1411243"/>
          </a:xfrm>
        </p:spPr>
        <p:txBody>
          <a:bodyPr/>
          <a:lstStyle/>
          <a:p>
            <a:r>
              <a:rPr lang="cs-CZ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t</a:t>
            </a:r>
            <a:r>
              <a:rPr lang="cs-CZ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rénink se vzduchem</a:t>
            </a:r>
            <a:endParaRPr lang="cs-CZ" b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anose="0204060405050502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5257800"/>
          </a:xfrm>
        </p:spPr>
        <p:txBody>
          <a:bodyPr>
            <a:normAutofit/>
          </a:bodyPr>
          <a:lstStyle/>
          <a:p>
            <a:pPr lvl="1">
              <a:buFontTx/>
              <a:buChar char="-"/>
            </a:pPr>
            <a:r>
              <a:rPr lang="cs-CZ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Filostratos</a:t>
            </a:r>
            <a:endParaRPr lang="cs-CZ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lvl="1" indent="0">
              <a:buNone/>
            </a:pPr>
            <a:endParaRPr lang="cs-CZ" sz="1200" dirty="0" smtClean="0"/>
          </a:p>
          <a:p>
            <a:pPr marL="0" indent="0" algn="ctr">
              <a:buNone/>
            </a:pPr>
            <a:r>
              <a:rPr lang="cs-CZ" sz="2900" b="1" dirty="0" smtClean="0">
                <a:solidFill>
                  <a:srgbClr val="FF0000"/>
                </a:solidFill>
              </a:rPr>
              <a:t>„</a:t>
            </a:r>
            <a:r>
              <a:rPr lang="cs-CZ" sz="2900" b="1" i="1" dirty="0" smtClean="0">
                <a:solidFill>
                  <a:srgbClr val="FF0000"/>
                </a:solidFill>
              </a:rPr>
              <a:t>π</a:t>
            </a:r>
            <a:r>
              <a:rPr lang="cs-CZ" sz="2900" b="1" i="1" dirty="0" err="1" smtClean="0">
                <a:solidFill>
                  <a:srgbClr val="FF0000"/>
                </a:solidFill>
              </a:rPr>
              <a:t>ύκτ</a:t>
            </a:r>
            <a:r>
              <a:rPr lang="cs-CZ" sz="2900" b="1" i="1" dirty="0" smtClean="0">
                <a:solidFill>
                  <a:srgbClr val="FF0000"/>
                </a:solidFill>
              </a:rPr>
              <a:t>αι </a:t>
            </a:r>
            <a:r>
              <a:rPr lang="cs-CZ" sz="2900" b="1" i="1" dirty="0">
                <a:solidFill>
                  <a:srgbClr val="FF0000"/>
                </a:solidFill>
              </a:rPr>
              <a:t>δὲ ἀκροχειπιζέσθων ἐλαφποὶ καὶ ἀερίζοντες</a:t>
            </a:r>
            <a:r>
              <a:rPr lang="cs-CZ" sz="2900" b="1" dirty="0">
                <a:solidFill>
                  <a:srgbClr val="FF0000"/>
                </a:solidFill>
              </a:rPr>
              <a:t>“ </a:t>
            </a:r>
            <a:endParaRPr lang="cs-CZ" sz="2900" b="1" dirty="0" smtClean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cs-CZ" sz="2200" dirty="0" smtClean="0"/>
              <a:t>(</a:t>
            </a:r>
            <a:r>
              <a:rPr lang="cs-CZ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Philostr., </a:t>
            </a:r>
            <a:r>
              <a:rPr lang="cs-CZ" sz="2200" i="1" dirty="0"/>
              <a:t>Περι γυμναστικης </a:t>
            </a:r>
            <a:r>
              <a:rPr lang="cs-CZ" sz="2200" dirty="0"/>
              <a:t>50.6-7). </a:t>
            </a:r>
            <a:endParaRPr lang="cs-CZ" sz="2200" dirty="0">
              <a:latin typeface="Greek" panose="05000000000000000000" pitchFamily="2" charset="2"/>
            </a:endParaRPr>
          </a:p>
          <a:p>
            <a:pPr marL="0" lvl="1" indent="0">
              <a:buNone/>
            </a:pPr>
            <a:endParaRPr lang="cs-CZ" sz="1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lvl="1" indent="0" algn="ctr">
              <a:buNone/>
            </a:pPr>
            <a:r>
              <a:rPr lang="cs-CZ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„Talis prima </a:t>
            </a:r>
            <a:r>
              <a:rPr lang="cs-CZ" sz="20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Dares</a:t>
            </a:r>
            <a:r>
              <a:rPr lang="cs-CZ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r>
              <a:rPr lang="cs-CZ" sz="20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caput</a:t>
            </a:r>
            <a:r>
              <a:rPr lang="cs-CZ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r>
              <a:rPr lang="cs-CZ" sz="20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altum</a:t>
            </a:r>
            <a:r>
              <a:rPr lang="cs-CZ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in </a:t>
            </a:r>
            <a:r>
              <a:rPr lang="cs-CZ" sz="20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proelia</a:t>
            </a:r>
            <a:r>
              <a:rPr lang="cs-CZ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r>
              <a:rPr lang="cs-CZ" sz="20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tollit</a:t>
            </a:r>
            <a:r>
              <a:rPr lang="cs-CZ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br>
              <a:rPr lang="cs-CZ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sz="20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ostenditque</a:t>
            </a:r>
            <a:r>
              <a:rPr lang="cs-CZ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r>
              <a:rPr lang="cs-CZ" sz="20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umeros</a:t>
            </a:r>
            <a:r>
              <a:rPr lang="cs-CZ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r>
              <a:rPr lang="cs-CZ" sz="20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latos</a:t>
            </a:r>
            <a:r>
              <a:rPr lang="cs-CZ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 </a:t>
            </a:r>
            <a:r>
              <a:rPr lang="cs-CZ" sz="20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alternaque</a:t>
            </a:r>
            <a:r>
              <a:rPr lang="cs-CZ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r>
              <a:rPr lang="cs-CZ" sz="20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iactat</a:t>
            </a:r>
            <a:r>
              <a:rPr lang="cs-CZ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cs-CZ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sz="20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brachia</a:t>
            </a:r>
            <a:r>
              <a:rPr lang="cs-CZ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r>
              <a:rPr lang="cs-CZ" sz="20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protendens</a:t>
            </a:r>
            <a:r>
              <a:rPr lang="cs-CZ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 et</a:t>
            </a:r>
            <a:r>
              <a:rPr lang="cs-CZ" sz="2000" b="1" i="1" dirty="0"/>
              <a:t> </a:t>
            </a:r>
            <a:r>
              <a:rPr lang="cs-CZ" sz="2000" b="1" i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verberat</a:t>
            </a:r>
            <a:r>
              <a:rPr lang="cs-CZ" sz="20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r>
              <a:rPr lang="cs-CZ" sz="2000" b="1" i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ictibus</a:t>
            </a:r>
            <a:r>
              <a:rPr lang="cs-CZ" sz="20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r>
              <a:rPr lang="cs-CZ" sz="2000" b="1" i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auras</a:t>
            </a:r>
            <a:r>
              <a:rPr lang="cs-CZ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.“</a:t>
            </a:r>
          </a:p>
          <a:p>
            <a:pPr marL="0" lvl="1" indent="0" algn="ctr">
              <a:buNone/>
            </a:pPr>
            <a:r>
              <a:rPr lang="cs-CZ" sz="2000" dirty="0"/>
              <a:t>(P. Vergilius </a:t>
            </a:r>
            <a:r>
              <a:rPr lang="cs-CZ" sz="2000" dirty="0" err="1"/>
              <a:t>Maro</a:t>
            </a:r>
            <a:r>
              <a:rPr lang="cs-CZ" sz="2000" dirty="0"/>
              <a:t>, </a:t>
            </a:r>
            <a:r>
              <a:rPr lang="cs-CZ" sz="2000" i="1" dirty="0"/>
              <a:t>Aeneid</a:t>
            </a:r>
            <a:r>
              <a:rPr lang="cs-CZ" sz="2000" dirty="0"/>
              <a:t> 5.375-377).</a:t>
            </a:r>
          </a:p>
          <a:p>
            <a:pPr marL="0" lvl="1" indent="0" algn="ctr">
              <a:buNone/>
            </a:pPr>
            <a:endParaRPr lang="cs-CZ" sz="1200" dirty="0"/>
          </a:p>
          <a:p>
            <a:pPr marL="0" lvl="1" indent="0" algn="ctr">
              <a:buNone/>
            </a:pPr>
            <a:r>
              <a:rPr lang="cs-CZ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„</a:t>
            </a:r>
            <a:r>
              <a:rPr lang="cs-CZ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Takový byl ten </a:t>
            </a:r>
            <a:r>
              <a:rPr lang="cs-CZ" sz="20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Darés</a:t>
            </a:r>
            <a:r>
              <a:rPr lang="cs-CZ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jenž první pozdvihl hlavu, </a:t>
            </a:r>
          </a:p>
          <a:p>
            <a:pPr marL="0" lvl="1" indent="0" algn="ctr">
              <a:buNone/>
            </a:pPr>
            <a:r>
              <a:rPr lang="cs-CZ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ukázal široká plece a rukama střídavě mával,</a:t>
            </a:r>
            <a:endParaRPr lang="cs-CZ" sz="2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/>
              <a:cs typeface="Times New Roman"/>
            </a:endParaRPr>
          </a:p>
          <a:p>
            <a:pPr marL="0" lvl="1" indent="0" algn="ctr">
              <a:buNone/>
            </a:pPr>
            <a:r>
              <a:rPr lang="cs-CZ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dopředu údery mířil a do vzduchu rozdával rány</a:t>
            </a:r>
            <a:r>
              <a:rPr lang="cs-CZ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</a:t>
            </a:r>
            <a:endParaRPr lang="cs-C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/>
              <a:cs typeface="Times New Roman"/>
            </a:endParaRPr>
          </a:p>
          <a:p>
            <a:pPr marL="0" lvl="1" indent="0" algn="ctr">
              <a:buNone/>
            </a:pPr>
            <a:r>
              <a:rPr lang="cs-CZ" sz="2000" dirty="0"/>
              <a:t>(překlad Otmar </a:t>
            </a:r>
            <a:r>
              <a:rPr lang="cs-CZ" sz="2000" dirty="0" err="1"/>
              <a:t>Vaňorný</a:t>
            </a:r>
            <a:r>
              <a:rPr lang="cs-CZ" sz="2000" dirty="0"/>
              <a:t>).</a:t>
            </a:r>
            <a:endParaRPr lang="cs-CZ" sz="2000" dirty="0">
              <a:ea typeface="Calibri"/>
              <a:cs typeface="Times New Roman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94921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Jiří\Desktop\Drawing of a later Imperial Roman relief showing a boxer wearing on his right hand a caestus, armed with metal projections; Lateran Collection, Vatican Museum (Gardiner, fig. 177)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Sketch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95"/>
            <a:ext cx="9144000" cy="6873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16632"/>
            <a:ext cx="9144000" cy="6741368"/>
          </a:xfrm>
        </p:spPr>
        <p:txBody>
          <a:bodyPr>
            <a:normAutofit lnSpcReduction="10000"/>
          </a:bodyPr>
          <a:lstStyle/>
          <a:p>
            <a:pPr marL="0" lvl="1" indent="0" algn="ctr">
              <a:buNone/>
            </a:pPr>
            <a:r>
              <a:rPr lang="el-GR" sz="44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  <a:cs typeface="Times New Roman" panose="02020603050405020304" pitchFamily="18" charset="0"/>
              </a:rPr>
              <a:t>κώρυκος</a:t>
            </a:r>
            <a:endParaRPr lang="cs-CZ" sz="4400" b="1" u="sng" dirty="0">
              <a:solidFill>
                <a:srgbClr val="FF0000"/>
              </a:solidFill>
              <a:latin typeface="Century" panose="02040604050505020304" pitchFamily="18" charset="0"/>
              <a:cs typeface="Times New Roman" panose="02020603050405020304" pitchFamily="18" charset="0"/>
            </a:endParaRPr>
          </a:p>
          <a:p>
            <a:pPr marL="0" lvl="1" indent="0">
              <a:buNone/>
            </a:pPr>
            <a:endParaRPr lang="cs-CZ" sz="1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cs-CZ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„</a:t>
            </a:r>
            <a:r>
              <a:rPr lang="cs-CZ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κώρυκος</a:t>
            </a:r>
            <a:r>
              <a:rPr lang="cs-CZ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δὲ</a:t>
            </a:r>
            <a:r>
              <a:rPr lang="cs-CZ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ἀνήφθω</a:t>
            </a:r>
            <a:r>
              <a:rPr lang="cs-CZ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μὲν</a:t>
            </a:r>
            <a:r>
              <a:rPr lang="cs-CZ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καὶ π</a:t>
            </a:r>
            <a:r>
              <a:rPr lang="cs-CZ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ύκτ</a:t>
            </a:r>
            <a:r>
              <a:rPr lang="cs-CZ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αις, </a:t>
            </a:r>
            <a:r>
              <a:rPr lang="el-G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πολὺ δὲ </a:t>
            </a:r>
            <a:r>
              <a:rPr lang="el-GR" sz="28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l-GR" sz="28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  <a:sym typeface="Greek"/>
              </a:rPr>
              <a:t>ᾱ</a:t>
            </a:r>
            <a:r>
              <a:rPr lang="el-GR" sz="28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λλον το</a:t>
            </a:r>
            <a:r>
              <a:rPr lang="el-GR" sz="28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  <a:sym typeface="Greek"/>
              </a:rPr>
              <a:t>ῑ</a:t>
            </a:r>
            <a:r>
              <a:rPr lang="el-GR" sz="28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ς </a:t>
            </a:r>
            <a:r>
              <a:rPr lang="el-G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Greek"/>
              </a:rPr>
              <a:t>π τ παγκρτιον φοιτ</a:t>
            </a:r>
            <a:r>
              <a:rPr lang="el-G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Greek"/>
              </a:rPr>
              <a:t></a:t>
            </a:r>
            <a:r>
              <a:rPr lang="el-G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  <a:sym typeface="Greek"/>
              </a:rPr>
              <a:t>ῶ</a:t>
            </a:r>
            <a:r>
              <a:rPr lang="el-G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σιν</a:t>
            </a:r>
            <a:r>
              <a:rPr lang="cs-CZ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 </a:t>
            </a:r>
          </a:p>
          <a:p>
            <a:pPr marL="0" indent="0" algn="ctr">
              <a:buNone/>
            </a:pPr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cs-CZ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Philostr</a:t>
            </a:r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., </a:t>
            </a:r>
            <a:r>
              <a:rPr lang="cs-CZ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Περι</a:t>
            </a:r>
            <a:r>
              <a:rPr lang="cs-CZ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γυμν</a:t>
            </a:r>
            <a:r>
              <a:rPr lang="cs-CZ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αστικης </a:t>
            </a:r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57.1-2). </a:t>
            </a:r>
            <a:endParaRPr 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cs-CZ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cs-CZ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mouka</a:t>
            </a:r>
          </a:p>
          <a:p>
            <a:pPr>
              <a:buFontTx/>
              <a:buChar char="-"/>
            </a:pPr>
            <a:r>
              <a:rPr lang="cs-CZ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proso, písek</a:t>
            </a:r>
          </a:p>
          <a:p>
            <a:pPr>
              <a:buFontTx/>
              <a:buChar char="-"/>
            </a:pPr>
            <a:r>
              <a:rPr lang="cs-CZ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fíková semena, kukuřice, voda</a:t>
            </a:r>
          </a:p>
          <a:p>
            <a:pPr>
              <a:buFontTx/>
              <a:buChar char="-"/>
            </a:pPr>
            <a:endParaRPr lang="el-GR" sz="12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cs-CZ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Nácvik:</a:t>
            </a:r>
          </a:p>
          <a:p>
            <a:pPr>
              <a:buFontTx/>
              <a:buChar char="-"/>
            </a:pPr>
            <a:r>
              <a:rPr 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cs-CZ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bě ruce</a:t>
            </a:r>
          </a:p>
          <a:p>
            <a:pPr>
              <a:buFontTx/>
              <a:buChar char="-"/>
            </a:pPr>
            <a:r>
              <a:rPr lang="cs-CZ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pomalu – energičtěji</a:t>
            </a:r>
          </a:p>
          <a:p>
            <a:pPr>
              <a:buFontTx/>
              <a:buChar char="-"/>
            </a:pPr>
            <a:r>
              <a:rPr lang="cs-CZ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útok: zhoupnutí </a:t>
            </a:r>
            <a:r>
              <a:rPr lang="cs-CZ" sz="20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κώρυκος</a:t>
            </a:r>
            <a:r>
              <a:rPr 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od </a:t>
            </a:r>
            <a:r>
              <a:rPr lang="cs-CZ" sz="20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ἀθλητής</a:t>
            </a:r>
            <a:r>
              <a:rPr lang="cs-CZ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 zpět ústup</a:t>
            </a:r>
            <a:endParaRPr lang="cs-CZ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cs-CZ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pád na tělo</a:t>
            </a:r>
          </a:p>
          <a:p>
            <a:pPr>
              <a:buFontTx/>
              <a:buChar char="-"/>
            </a:pPr>
            <a:r>
              <a:rPr 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cs-CZ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ýpad rukama</a:t>
            </a:r>
          </a:p>
          <a:p>
            <a:pPr>
              <a:buFontTx/>
              <a:buChar char="-"/>
            </a:pPr>
            <a:r>
              <a:rPr 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cs-CZ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hnutí</a:t>
            </a:r>
          </a:p>
          <a:p>
            <a:pPr>
              <a:buFontTx/>
              <a:buChar char="-"/>
            </a:pPr>
            <a:r>
              <a:rPr 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cs-CZ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hycení </a:t>
            </a:r>
            <a:r>
              <a:rPr lang="el-G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κώρυκος</a:t>
            </a:r>
            <a:r>
              <a:rPr lang="el-G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cs-CZ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cs-CZ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otočení </a:t>
            </a:r>
            <a:r>
              <a:rPr 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dokola </a:t>
            </a:r>
            <a:r>
              <a:rPr lang="cs-CZ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l-GR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5913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4" name="Rectangle 2"/>
          <p:cNvSpPr>
            <a:spLocks noGrp="1" noChangeArrowheads="1"/>
          </p:cNvSpPr>
          <p:nvPr>
            <p:ph type="title"/>
          </p:nvPr>
        </p:nvSpPr>
        <p:spPr>
          <a:xfrm>
            <a:off x="-18300" y="42872"/>
            <a:ext cx="5238372" cy="1441911"/>
          </a:xfrm>
        </p:spPr>
        <p:txBody>
          <a:bodyPr/>
          <a:lstStyle/>
          <a:p>
            <a:r>
              <a:rPr lang="cs-CZ" altLang="cs-CZ" b="1" dirty="0" smtClean="0"/>
              <a:t>tradiční </a:t>
            </a:r>
            <a:r>
              <a:rPr lang="cs-CZ" altLang="cs-CZ" b="1" i="1" dirty="0" smtClean="0"/>
              <a:t>h</a:t>
            </a:r>
            <a:r>
              <a:rPr lang="en-US" altLang="cs-CZ" b="1" i="1" dirty="0" err="1" smtClean="0"/>
              <a:t>usplex</a:t>
            </a:r>
            <a:endParaRPr lang="en-US" altLang="cs-CZ" b="1" i="1" dirty="0"/>
          </a:p>
        </p:txBody>
      </p:sp>
      <p:sp>
        <p:nvSpPr>
          <p:cNvPr id="289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700808"/>
            <a:ext cx="4572000" cy="4093915"/>
          </a:xfrm>
        </p:spPr>
        <p:txBody>
          <a:bodyPr/>
          <a:lstStyle/>
          <a:p>
            <a:pPr marL="0" indent="0" algn="ctr">
              <a:buNone/>
            </a:pPr>
            <a:r>
              <a:rPr lang="cs-CZ" altLang="cs-CZ" dirty="0" smtClean="0">
                <a:latin typeface="Times New Roman" pitchFamily="124" charset="0"/>
              </a:rPr>
              <a:t>jamky pravděpodobně obsahovaly dřevěný sloupek </a:t>
            </a:r>
            <a:endParaRPr lang="en-US" altLang="cs-CZ" dirty="0">
              <a:latin typeface="Times New Roman" pitchFamily="124" charset="0"/>
            </a:endParaRPr>
          </a:p>
        </p:txBody>
      </p:sp>
      <p:pic>
        <p:nvPicPr>
          <p:cNvPr id="4" name="Picture 3" descr="Untitled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-2333"/>
            <a:ext cx="4555619" cy="68964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2987824" y="5973634"/>
            <a:ext cx="135325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cs-CZ" sz="4000" b="1" dirty="0" smtClean="0">
                <a:latin typeface="Times New Roman" pitchFamily="124" charset="0"/>
              </a:rPr>
              <a:t>Delfy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3282969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Jiří\Desktop\Punching the corycus; from the 4th century B.C. bronze Ficoroni cista (cylindrical covered box) from Praeneste (Moretti et al., fig. 203)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0"/>
            <a:ext cx="5832648" cy="6874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3697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Jiří\Desktop\Drawing of a later Imperial Roman relief showing a boxer wearing on his right hand a caestus, armed with metal projections; Lateran Collection, Vatican Museum (Gardiner, fig. 177)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Sketch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95"/>
            <a:ext cx="9144000" cy="6873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-1" y="0"/>
            <a:ext cx="9120079" cy="68580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sz="44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  <a:cs typeface="Times New Roman" panose="02020603050405020304" pitchFamily="18" charset="0"/>
              </a:rPr>
              <a:t>další metody</a:t>
            </a:r>
          </a:p>
          <a:p>
            <a:pPr>
              <a:buFontTx/>
              <a:buChar char="-"/>
            </a:pPr>
            <a:r>
              <a:rPr lang="cs-CZ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opalování</a:t>
            </a:r>
            <a:endParaRPr lang="cs-CZ" sz="24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buFontTx/>
              <a:buChar char="-"/>
            </a:pP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druhy</a:t>
            </a:r>
          </a:p>
          <a:p>
            <a:pPr lvl="1">
              <a:buFontTx/>
              <a:buChar char="-"/>
            </a:pP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flegmatici x cholerici</a:t>
            </a:r>
            <a:endParaRPr lang="cs-CZ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cs-CZ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„sauna“</a:t>
            </a:r>
          </a:p>
          <a:p>
            <a:pPr marL="342900" lvl="1" indent="-342900">
              <a:buFontTx/>
              <a:buChar char="-"/>
            </a:pPr>
            <a:r>
              <a:rPr lang="cs-CZ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přímý střet</a:t>
            </a:r>
          </a:p>
          <a:p>
            <a:pPr marL="742950" lvl="2" indent="-342900">
              <a:buFontTx/>
              <a:buChar char="-"/>
            </a:pPr>
            <a:r>
              <a:rPr lang="cs-CZ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ἀμφωτίδ</a:t>
            </a:r>
            <a:r>
              <a:rPr lang="cs-CZ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αι</a:t>
            </a:r>
          </a:p>
          <a:p>
            <a:pPr marL="742950" lvl="2" indent="-342900">
              <a:buFontTx/>
              <a:buChar char="-"/>
            </a:pP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otroci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cs-CZ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posilování</a:t>
            </a:r>
            <a:endParaRPr lang="cs-CZ" sz="24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2" indent="-342900">
              <a:buFontTx/>
              <a:buChar char="-"/>
            </a:pP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HK x 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κα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λοκἀγ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αθία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endParaRPr lang="cs-CZ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C:\!Aktuální\Antický sport a má výuka dějin starověkého sportu\Antický sport\rigo - obr\j\olivova,sah143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2526" y="980728"/>
            <a:ext cx="5382753" cy="56166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8188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Jiří\Desktop\Drawing of a later Imperial Roman relief showing a boxer wearing on his right hand a caestus, armed with metal projections; Lateran Collection, Vatican Museum (Gardiner, fig. 177)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Sketch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95"/>
            <a:ext cx="9144000" cy="6873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908720"/>
          </a:xfrm>
        </p:spPr>
        <p:txBody>
          <a:bodyPr>
            <a:normAutofit fontScale="90000"/>
          </a:bodyPr>
          <a:lstStyle/>
          <a:p>
            <a:r>
              <a:rPr lang="cs-CZ" sz="54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Systém</a:t>
            </a:r>
            <a:endParaRPr lang="cs-CZ" sz="5400" b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anose="0204060405050502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908720"/>
            <a:ext cx="9144000" cy="5949280"/>
          </a:xfrm>
        </p:spPr>
        <p:txBody>
          <a:bodyPr>
            <a:normAutofit/>
          </a:bodyPr>
          <a:lstStyle/>
          <a:p>
            <a:pPr algn="just"/>
            <a:r>
              <a:rPr lang="el-GR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τετράδα</a:t>
            </a:r>
            <a:endParaRPr lang="cs-CZ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 algn="just"/>
            <a:r>
              <a:rPr lang="cs-CZ" dirty="0" err="1" smtClean="0"/>
              <a:t>Galénos</a:t>
            </a:r>
            <a:r>
              <a:rPr lang="cs-CZ" dirty="0" smtClean="0"/>
              <a:t> a </a:t>
            </a:r>
            <a:r>
              <a:rPr lang="cs-CZ" dirty="0" err="1" smtClean="0"/>
              <a:t>Filostratos</a:t>
            </a:r>
            <a:endParaRPr lang="cs-CZ" dirty="0" smtClean="0"/>
          </a:p>
          <a:p>
            <a:pPr lvl="1" algn="just"/>
            <a:r>
              <a:rPr lang="cs-CZ" dirty="0" smtClean="0"/>
              <a:t>čtyřdenní cyklus</a:t>
            </a:r>
          </a:p>
          <a:p>
            <a:pPr marL="457200" lvl="1" indent="0" algn="just">
              <a:buNone/>
            </a:pPr>
            <a:endParaRPr lang="cs-CZ" sz="1600" dirty="0" smtClean="0"/>
          </a:p>
          <a:p>
            <a:pPr marL="457200" lvl="1" indent="0" algn="ctr">
              <a:buNone/>
            </a:pPr>
            <a:r>
              <a:rPr lang="cs-CZ" sz="4000" b="1" dirty="0" smtClean="0">
                <a:solidFill>
                  <a:schemeClr val="bg2">
                    <a:lumMod val="10000"/>
                  </a:schemeClr>
                </a:solidFill>
              </a:rPr>
              <a:t>rychlost-námaha-uvolnění-technika</a:t>
            </a:r>
          </a:p>
          <a:p>
            <a:pPr marL="457200" lvl="1" indent="0" algn="ctr">
              <a:buNone/>
            </a:pPr>
            <a:endParaRPr lang="cs-CZ" sz="1300" b="1" dirty="0" smtClean="0"/>
          </a:p>
          <a:p>
            <a:pPr marL="457200" lvl="1" indent="0" algn="ctr">
              <a:buNone/>
            </a:pPr>
            <a:endParaRPr lang="cs-CZ" sz="1300" b="1" dirty="0" smtClean="0"/>
          </a:p>
          <a:p>
            <a:pPr marL="971550" lvl="1" indent="-514350" algn="just">
              <a:buAutoNum type="arabicPeriod"/>
            </a:pPr>
            <a:r>
              <a:rPr lang="cs-CZ" b="1" dirty="0" smtClean="0"/>
              <a:t>den</a:t>
            </a:r>
            <a:r>
              <a:rPr lang="cs-CZ" dirty="0" smtClean="0"/>
              <a:t>: krátké intenzivní cvičení, </a:t>
            </a:r>
          </a:p>
          <a:p>
            <a:pPr marL="971550" lvl="1" indent="-514350" algn="just">
              <a:buAutoNum type="arabicPeriod"/>
            </a:pPr>
            <a:r>
              <a:rPr lang="cs-CZ" b="1" dirty="0" smtClean="0"/>
              <a:t>den</a:t>
            </a:r>
            <a:r>
              <a:rPr lang="cs-CZ" dirty="0" smtClean="0"/>
              <a:t>: namáhavé cvičení, zkouška síly, </a:t>
            </a:r>
          </a:p>
          <a:p>
            <a:pPr marL="971550" lvl="1" indent="-514350" algn="just">
              <a:buAutoNum type="arabicPeriod"/>
            </a:pPr>
            <a:r>
              <a:rPr lang="cs-CZ" b="1" dirty="0" smtClean="0"/>
              <a:t>den</a:t>
            </a:r>
            <a:r>
              <a:rPr lang="cs-CZ" dirty="0" smtClean="0"/>
              <a:t>: začátek atletovy opětovné </a:t>
            </a:r>
            <a:r>
              <a:rPr lang="cs-CZ" dirty="0"/>
              <a:t>aktivity v nižší </a:t>
            </a:r>
            <a:r>
              <a:rPr lang="cs-CZ" dirty="0" smtClean="0"/>
              <a:t>intenzitě</a:t>
            </a:r>
            <a:r>
              <a:rPr lang="cs-CZ" sz="1800" dirty="0" smtClean="0"/>
              <a:t>,</a:t>
            </a:r>
            <a:r>
              <a:rPr lang="cs-CZ" dirty="0" smtClean="0"/>
              <a:t> </a:t>
            </a:r>
          </a:p>
          <a:p>
            <a:pPr marL="971550" lvl="1" indent="-514350" algn="just">
              <a:buAutoNum type="arabicPeriod"/>
            </a:pPr>
            <a:r>
              <a:rPr lang="cs-CZ" b="1" dirty="0" smtClean="0"/>
              <a:t>den</a:t>
            </a:r>
            <a:r>
              <a:rPr lang="cs-CZ" dirty="0" smtClean="0"/>
              <a:t>: úniky od soupeře </a:t>
            </a:r>
            <a:r>
              <a:rPr lang="cs-CZ" dirty="0"/>
              <a:t>a bránění mu v jeho </a:t>
            </a:r>
            <a:r>
              <a:rPr lang="cs-CZ" dirty="0" smtClean="0"/>
              <a:t>unicích. </a:t>
            </a:r>
          </a:p>
        </p:txBody>
      </p:sp>
    </p:spTree>
    <p:extLst>
      <p:ext uri="{BB962C8B-B14F-4D97-AF65-F5344CB8AC3E}">
        <p14:creationId xmlns:p14="http://schemas.microsoft.com/office/powerpoint/2010/main" val="650241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Jiří\Desktop\Drawing of a later Imperial Roman relief showing a boxer wearing on his right hand a caestus, armed with metal projections; Lateran Collection, Vatican Museum (Gardiner, fig. 177)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Sketch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95"/>
            <a:ext cx="9144000" cy="6873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6395"/>
            <a:ext cx="8229600" cy="1411243"/>
          </a:xfrm>
        </p:spPr>
        <p:txBody>
          <a:bodyPr/>
          <a:lstStyle/>
          <a:p>
            <a:r>
              <a:rPr lang="cs-CZ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P</a:t>
            </a:r>
            <a:r>
              <a:rPr lang="cs-CZ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rostředí</a:t>
            </a:r>
            <a:endParaRPr lang="cs-CZ" b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anose="0204060405050502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pod </a:t>
            </a:r>
            <a:r>
              <a:rPr lang="cs-CZ" dirty="0"/>
              <a:t>širým</a:t>
            </a: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nebem </a:t>
            </a:r>
            <a:endParaRPr lang="cs-CZ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cs-CZ" b="1" dirty="0" smtClean="0">
                <a:solidFill>
                  <a:srgbClr val="FF0000"/>
                </a:solidFill>
              </a:rPr>
              <a:t>x</a:t>
            </a:r>
            <a:r>
              <a:rPr lang="cs-CZ" dirty="0" smtClean="0"/>
              <a:t> </a:t>
            </a:r>
          </a:p>
          <a:p>
            <a:r>
              <a:rPr lang="cs-CZ" b="1" i="1" dirty="0" err="1" smtClean="0"/>
              <a:t>korykeion</a:t>
            </a:r>
            <a:r>
              <a:rPr lang="cs-CZ" dirty="0" smtClean="0"/>
              <a:t> (</a:t>
            </a:r>
            <a:r>
              <a:rPr lang="cs-CZ" i="1" dirty="0" smtClean="0"/>
              <a:t>γυμνάσιον</a:t>
            </a:r>
            <a:r>
              <a:rPr lang="cs-CZ" dirty="0" smtClean="0"/>
              <a:t>)</a:t>
            </a:r>
          </a:p>
          <a:p>
            <a:pPr lvl="1"/>
            <a:r>
              <a:rPr lang="cs-CZ" dirty="0" smtClean="0"/>
              <a:t>místnost </a:t>
            </a:r>
            <a:r>
              <a:rPr lang="cs-CZ" dirty="0"/>
              <a:t>bez </a:t>
            </a:r>
            <a:r>
              <a:rPr lang="cs-CZ" dirty="0" smtClean="0"/>
              <a:t>lavic</a:t>
            </a:r>
          </a:p>
          <a:p>
            <a:pPr lvl="1"/>
            <a:r>
              <a:rPr lang="cs-CZ" dirty="0" smtClean="0"/>
              <a:t>vedle zápasníci</a:t>
            </a:r>
          </a:p>
          <a:p>
            <a:pPr lvl="1"/>
            <a:r>
              <a:rPr lang="cs-CZ" dirty="0" smtClean="0"/>
              <a:t>nezpevněná </a:t>
            </a:r>
            <a:r>
              <a:rPr lang="cs-CZ" dirty="0"/>
              <a:t>či </a:t>
            </a:r>
            <a:r>
              <a:rPr lang="cs-CZ" dirty="0" smtClean="0"/>
              <a:t>zkypřená zem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70614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Jiří\Desktop\Drawing of a later Imperial Roman relief showing a boxer wearing on his right hand a caestus, armed with metal projections; Lateran Collection, Vatican Museum (Gardiner, fig. 177)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Sketch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95"/>
            <a:ext cx="9144000" cy="6873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80728"/>
          </a:xfrm>
        </p:spPr>
        <p:txBody>
          <a:bodyPr/>
          <a:lstStyle/>
          <a:p>
            <a:r>
              <a:rPr lang="cs-CZ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Genetika</a:t>
            </a:r>
            <a:endParaRPr lang="cs-CZ" b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anose="0204060405050502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124744"/>
            <a:ext cx="9144000" cy="5733256"/>
          </a:xfrm>
        </p:spPr>
        <p:txBody>
          <a:bodyPr>
            <a:normAutofit/>
          </a:bodyPr>
          <a:lstStyle/>
          <a:p>
            <a:r>
              <a:rPr lang="cs-CZ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rodiče</a:t>
            </a:r>
          </a:p>
          <a:p>
            <a:pPr marL="0" indent="0">
              <a:buNone/>
            </a:pPr>
            <a:endParaRPr lang="cs-CZ" sz="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cs-CZ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„</a:t>
            </a:r>
            <a:r>
              <a:rPr lang="cs-CZ" sz="36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τὸ</a:t>
            </a:r>
            <a:r>
              <a:rPr lang="cs-CZ" sz="3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36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γὰρ</a:t>
            </a:r>
            <a:r>
              <a:rPr lang="cs-CZ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36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ἐς</a:t>
            </a:r>
            <a:r>
              <a:rPr lang="cs-CZ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36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ἄνδρ</a:t>
            </a:r>
            <a:r>
              <a:rPr lang="cs-CZ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α οὐ βέβαιοι</a:t>
            </a:r>
            <a:r>
              <a:rPr lang="cs-CZ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 </a:t>
            </a:r>
            <a:endParaRPr lang="cs-CZ" sz="3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Philostr., </a:t>
            </a:r>
            <a:r>
              <a:rPr lang="cs-CZ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Περι </a:t>
            </a:r>
            <a:r>
              <a:rPr lang="cs-CZ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γυμναστικης </a:t>
            </a:r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29.13-14). </a:t>
            </a:r>
          </a:p>
          <a:p>
            <a:pPr marL="0" indent="0" algn="ctr">
              <a:buNone/>
            </a:pPr>
            <a:endParaRPr lang="cs-CZ" sz="13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rychlejší </a:t>
            </a:r>
            <a:r>
              <a:rPr lang="cs-CZ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unavenost</a:t>
            </a:r>
          </a:p>
          <a:p>
            <a:r>
              <a:rPr lang="cs-CZ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choulostivost kůže</a:t>
            </a:r>
          </a:p>
          <a:p>
            <a:r>
              <a:rPr lang="cs-CZ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klíční kost vyhloubena </a:t>
            </a:r>
            <a:r>
              <a:rPr lang="cs-CZ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jako </a:t>
            </a:r>
            <a:r>
              <a:rPr lang="cs-CZ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pohár</a:t>
            </a:r>
          </a:p>
          <a:p>
            <a:r>
              <a:rPr lang="cs-CZ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žíly </a:t>
            </a:r>
            <a:r>
              <a:rPr lang="cs-CZ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vyčnívají jako </a:t>
            </a:r>
            <a:r>
              <a:rPr lang="cs-CZ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při námaze</a:t>
            </a:r>
          </a:p>
          <a:p>
            <a:r>
              <a:rPr lang="cs-CZ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cs-CZ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oky špatně </a:t>
            </a:r>
            <a:r>
              <a:rPr lang="cs-CZ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strukturované </a:t>
            </a:r>
            <a:endParaRPr lang="cs-CZ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slabé svaly </a:t>
            </a:r>
          </a:p>
          <a:p>
            <a:r>
              <a:rPr lang="cs-CZ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chladné </a:t>
            </a:r>
            <a:r>
              <a:rPr lang="cs-CZ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tělo </a:t>
            </a:r>
            <a:endParaRPr lang="cs-CZ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pot </a:t>
            </a:r>
            <a:r>
              <a:rPr lang="cs-CZ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neplyne, ale zůstává na povrchu </a:t>
            </a:r>
            <a:endParaRPr lang="cs-CZ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8665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27856"/>
            <a:ext cx="8229600" cy="1024880"/>
          </a:xfrm>
        </p:spPr>
        <p:txBody>
          <a:bodyPr/>
          <a:lstStyle/>
          <a:p>
            <a:r>
              <a:rPr lang="cs-CZ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Rukavice</a:t>
            </a:r>
            <a:endParaRPr lang="cs-CZ" b="1" u="sng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anose="0204060405050502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052736"/>
            <a:ext cx="5220072" cy="5805264"/>
          </a:xfrm>
        </p:spPr>
        <p:txBody>
          <a:bodyPr>
            <a:normAutofit/>
          </a:bodyPr>
          <a:lstStyle/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původně </a:t>
            </a:r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nebyly</a:t>
            </a:r>
          </a:p>
          <a:p>
            <a:r>
              <a:rPr lang="el-GR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ἱμάντες λεπτοί </a:t>
            </a:r>
            <a:endParaRPr lang="el-GR" sz="3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pěstní řemeny</a:t>
            </a:r>
            <a:endParaRPr lang="el-GR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l-GR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σφαῖραι</a:t>
            </a:r>
            <a:endParaRPr lang="cs-CZ" sz="36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„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koule“, „míče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endParaRPr lang="el-GR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l-GR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ἱμάντες ὀξε</a:t>
            </a:r>
            <a:r>
              <a:rPr lang="cs-CZ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Greek"/>
              </a:rPr>
              <a:t></a:t>
            </a:r>
            <a:r>
              <a:rPr lang="el-GR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ς</a:t>
            </a:r>
            <a:endParaRPr lang="cs-CZ" sz="36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„ostré řemeny“</a:t>
            </a:r>
            <a:endParaRPr lang="cs-CZ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1" indent="-342900">
              <a:buFont typeface="Arial" pitchFamily="34" charset="0"/>
              <a:buChar char="•"/>
            </a:pPr>
            <a:r>
              <a:rPr lang="cs-CZ" sz="3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caestus</a:t>
            </a:r>
            <a:r>
              <a:rPr lang="cs-CZ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3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caesta</a:t>
            </a:r>
            <a:r>
              <a:rPr lang="cs-CZ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l-GR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2" indent="-342900"/>
            <a:r>
              <a:rPr lang="cs-CZ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od </a:t>
            </a:r>
            <a:r>
              <a:rPr lang="cs-CZ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caedo</a:t>
            </a:r>
            <a:r>
              <a:rPr lang="cs-CZ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bít, kácet</a:t>
            </a:r>
            <a:r>
              <a:rPr 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cs-CZ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zabíjet</a:t>
            </a:r>
            <a:endParaRPr lang="el-GR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2" indent="-342900"/>
            <a:r>
              <a:rPr lang="cs-CZ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myrmékos</a:t>
            </a:r>
            <a:endParaRPr lang="cs-CZ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Obrázek 3" descr="C:\Users\Jiří\Desktop\j\detail na pravou ruku boxera s těžkým pěstním řemenem, mramorová socha kolem roku 200 př. Kr. (Miller, 2004)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052736"/>
            <a:ext cx="3942540" cy="5805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92190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Jiří\Desktop\Drawing of a later Imperial Roman relief showing a boxer wearing on his right hand a caestus, armed with metal projections; Lateran Collection, Vatican Museum (Gardiner, fig. 177)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Sketch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95"/>
            <a:ext cx="9144000" cy="6873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 descr="C:\Users\Jiří\Desktop\rigo - obr\j\3řecko-discipl\1zamarovsky154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27" y="3573016"/>
            <a:ext cx="9177180" cy="2909354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ext Box 52"/>
          <p:cNvSpPr txBox="1">
            <a:spLocks noChangeArrowheads="1"/>
          </p:cNvSpPr>
          <p:nvPr/>
        </p:nvSpPr>
        <p:spPr bwMode="auto">
          <a:xfrm>
            <a:off x="32682" y="6482370"/>
            <a:ext cx="9133271" cy="37563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lvl="1" algn="just">
              <a:spcAft>
                <a:spcPts val="1000"/>
              </a:spcAft>
            </a:pPr>
            <a:r>
              <a:rPr lang="cs-CZ" sz="2000" b="1" dirty="0" smtClean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				  z tvrdé kůže	        „ostré“ s kovovými vložkami </a:t>
            </a:r>
            <a:endParaRPr lang="cs-CZ" sz="2000" b="1" dirty="0"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Calibri"/>
              <a:cs typeface="Times New Roman"/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779240" y="6457890"/>
            <a:ext cx="122413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„měkké“</a:t>
            </a:r>
            <a:endParaRPr lang="cs-CZ" sz="2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6" name="Zástupný symbol pro obsah 2"/>
          <p:cNvSpPr>
            <a:spLocks noGrp="1"/>
          </p:cNvSpPr>
          <p:nvPr>
            <p:ph idx="1"/>
          </p:nvPr>
        </p:nvSpPr>
        <p:spPr>
          <a:xfrm>
            <a:off x="-19239" y="116632"/>
            <a:ext cx="9163239" cy="3240360"/>
          </a:xfrm>
        </p:spPr>
        <p:txBody>
          <a:bodyPr>
            <a:normAutofit fontScale="85000" lnSpcReduction="20000"/>
          </a:bodyPr>
          <a:lstStyle/>
          <a:p>
            <a:pPr>
              <a:buFontTx/>
              <a:buChar char="-"/>
            </a:pPr>
            <a:r>
              <a:rPr lang="cs-CZ" dirty="0" smtClean="0"/>
              <a:t>spojení čtyř prstů</a:t>
            </a:r>
          </a:p>
          <a:p>
            <a:pPr>
              <a:buFontTx/>
              <a:buChar char="-"/>
            </a:pPr>
            <a:r>
              <a:rPr lang="cs-CZ" dirty="0" smtClean="0"/>
              <a:t>zpevnění páskou (k předloktí)</a:t>
            </a:r>
          </a:p>
          <a:p>
            <a:pPr>
              <a:buFontTx/>
              <a:buChar char="-"/>
            </a:pPr>
            <a:r>
              <a:rPr lang="cs-CZ" b="1" dirty="0" smtClean="0"/>
              <a:t>palec</a:t>
            </a:r>
          </a:p>
          <a:p>
            <a:pPr>
              <a:buFontTx/>
              <a:buChar char="-"/>
            </a:pPr>
            <a:r>
              <a:rPr lang="cs-CZ" dirty="0" smtClean="0"/>
              <a:t>kraví x prasečí </a:t>
            </a:r>
            <a:r>
              <a:rPr lang="cs-CZ" b="1" dirty="0" smtClean="0"/>
              <a:t>kůže</a:t>
            </a:r>
            <a:endParaRPr lang="cs-CZ" b="1" dirty="0"/>
          </a:p>
          <a:p>
            <a:pPr>
              <a:buFontTx/>
              <a:buChar char="-"/>
            </a:pPr>
            <a:r>
              <a:rPr lang="cs-CZ" sz="2800" b="1" dirty="0" smtClean="0"/>
              <a:t>krutost </a:t>
            </a:r>
            <a:r>
              <a:rPr lang="cs-CZ" sz="2800" b="1" dirty="0"/>
              <a:t>reflektovaly kupř.:</a:t>
            </a:r>
          </a:p>
          <a:p>
            <a:pPr lvl="1"/>
            <a:r>
              <a:rPr lang="cs-CZ" sz="2400" dirty="0"/>
              <a:t>vyražené zuby</a:t>
            </a:r>
          </a:p>
          <a:p>
            <a:pPr lvl="1"/>
            <a:r>
              <a:rPr lang="cs-CZ" sz="2400" dirty="0"/>
              <a:t>karfiolové („květákové“) uši</a:t>
            </a:r>
          </a:p>
          <a:p>
            <a:pPr lvl="1"/>
            <a:r>
              <a:rPr lang="el-GR" sz="2400" i="1" dirty="0"/>
              <a:t>ἀτραυμάτιστος</a:t>
            </a:r>
            <a:endParaRPr lang="cs-CZ" sz="2400" i="1" dirty="0"/>
          </a:p>
          <a:p>
            <a:pPr lvl="1"/>
            <a:r>
              <a:rPr lang="cs-CZ" sz="2400" dirty="0"/>
              <a:t>smrt</a:t>
            </a:r>
          </a:p>
          <a:p>
            <a:endParaRPr lang="cs-CZ" dirty="0"/>
          </a:p>
        </p:txBody>
      </p:sp>
      <p:pic>
        <p:nvPicPr>
          <p:cNvPr id="7" name="Obrázek 6" descr="C:\Users\Jiří\Desktop\j\červenofigurové tondo od malíře Antiphona (asi 490 př. Kr.) zachycující boxera omotávajícího si  kolem ruky pěstní řemen (Miller, 2004)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6395"/>
            <a:ext cx="3851920" cy="35666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99289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Jiří\Desktop\manusi-box-adidas-shadow-boxing-glove-dynamic-19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4427" y="2898766"/>
            <a:ext cx="3979846" cy="3979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Jiří\Desktop\manusi-de-box-mingrong-187--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4427" y="0"/>
            <a:ext cx="4006621" cy="2996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Jiří\Desktop\28576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661" y="0"/>
            <a:ext cx="3923928" cy="65579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:\Users\Jiří\Desktop\resiz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7" y="3861048"/>
            <a:ext cx="2996952" cy="29969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7618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C:\Users\Jiří\Desktop\Drawing of a later Imperial Roman relief showing a boxer wearing on his right hand a caestus, armed with metal projections; Lateran Collection, Vatican Museum (Gardiner, fig. 177)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Sketch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95"/>
            <a:ext cx="9144000" cy="6873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1" y="1567846"/>
            <a:ext cx="462659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600" i="1" dirty="0" smtClean="0"/>
              <a:t>„Sic</a:t>
            </a:r>
            <a:r>
              <a:rPr lang="cs-CZ" sz="1600" i="1" dirty="0"/>
              <a:t> </a:t>
            </a:r>
            <a:r>
              <a:rPr lang="cs-CZ" sz="1600" i="1" dirty="0" err="1"/>
              <a:t>deinde</a:t>
            </a:r>
            <a:r>
              <a:rPr lang="cs-CZ" sz="1600" i="1" dirty="0"/>
              <a:t> </a:t>
            </a:r>
            <a:r>
              <a:rPr lang="cs-CZ" sz="1600" i="1" dirty="0" err="1"/>
              <a:t>locutus</a:t>
            </a:r>
            <a:r>
              <a:rPr lang="cs-CZ" sz="1600" i="1" dirty="0"/>
              <a:t/>
            </a:r>
            <a:br>
              <a:rPr lang="cs-CZ" sz="1600" i="1" dirty="0"/>
            </a:br>
            <a:r>
              <a:rPr lang="cs-CZ" sz="1600" i="1" dirty="0"/>
              <a:t>in medium </a:t>
            </a:r>
            <a:r>
              <a:rPr lang="cs-CZ" sz="1600" i="1" dirty="0" err="1"/>
              <a:t>geminos</a:t>
            </a:r>
            <a:r>
              <a:rPr lang="cs-CZ" sz="1600" i="1" dirty="0"/>
              <a:t> </a:t>
            </a:r>
            <a:r>
              <a:rPr lang="cs-CZ" sz="1600" i="1" dirty="0" err="1"/>
              <a:t>immani</a:t>
            </a:r>
            <a:r>
              <a:rPr lang="cs-CZ" sz="1600" i="1" dirty="0"/>
              <a:t> </a:t>
            </a:r>
            <a:r>
              <a:rPr lang="cs-CZ" sz="1600" i="1" dirty="0" err="1"/>
              <a:t>pondere</a:t>
            </a:r>
            <a:r>
              <a:rPr lang="cs-CZ" sz="1600" i="1" dirty="0"/>
              <a:t> </a:t>
            </a:r>
            <a:r>
              <a:rPr lang="cs-CZ" sz="1600" i="1" dirty="0" err="1"/>
              <a:t>caestus</a:t>
            </a:r>
            <a:r>
              <a:rPr lang="cs-CZ" sz="1600" i="1" dirty="0"/>
              <a:t/>
            </a:r>
            <a:br>
              <a:rPr lang="cs-CZ" sz="1600" i="1" dirty="0"/>
            </a:br>
            <a:r>
              <a:rPr lang="cs-CZ" sz="1600" i="1" dirty="0" err="1"/>
              <a:t>proiecit</a:t>
            </a:r>
            <a:r>
              <a:rPr lang="cs-CZ" sz="1600" i="1" dirty="0"/>
              <a:t>, </a:t>
            </a:r>
            <a:r>
              <a:rPr lang="cs-CZ" sz="1600" i="1" dirty="0" err="1"/>
              <a:t>quibus</a:t>
            </a:r>
            <a:r>
              <a:rPr lang="cs-CZ" sz="1600" i="1" dirty="0"/>
              <a:t> acer </a:t>
            </a:r>
            <a:r>
              <a:rPr lang="cs-CZ" sz="1600" i="1" dirty="0" err="1"/>
              <a:t>Eryx</a:t>
            </a:r>
            <a:r>
              <a:rPr lang="cs-CZ" sz="1600" i="1" dirty="0"/>
              <a:t> in </a:t>
            </a:r>
            <a:r>
              <a:rPr lang="cs-CZ" sz="1600" i="1" dirty="0" err="1"/>
              <a:t>proelia</a:t>
            </a:r>
            <a:r>
              <a:rPr lang="cs-CZ" sz="1600" i="1" dirty="0"/>
              <a:t> </a:t>
            </a:r>
            <a:r>
              <a:rPr lang="cs-CZ" sz="1600" i="1" dirty="0" err="1"/>
              <a:t>suetus</a:t>
            </a:r>
            <a:r>
              <a:rPr lang="cs-CZ" sz="1600" i="1" dirty="0"/>
              <a:t/>
            </a:r>
            <a:br>
              <a:rPr lang="cs-CZ" sz="1600" i="1" dirty="0"/>
            </a:br>
            <a:r>
              <a:rPr lang="cs-CZ" sz="1600" i="1" dirty="0" err="1"/>
              <a:t>ferre</a:t>
            </a:r>
            <a:r>
              <a:rPr lang="cs-CZ" sz="1600" i="1" dirty="0"/>
              <a:t> </a:t>
            </a:r>
            <a:r>
              <a:rPr lang="cs-CZ" sz="1600" i="1" dirty="0" err="1"/>
              <a:t>manum</a:t>
            </a:r>
            <a:r>
              <a:rPr lang="cs-CZ" sz="1600" i="1" dirty="0"/>
              <a:t>, </a:t>
            </a:r>
            <a:r>
              <a:rPr lang="cs-CZ" sz="1600" i="1" dirty="0" err="1"/>
              <a:t>duroque</a:t>
            </a:r>
            <a:r>
              <a:rPr lang="cs-CZ" sz="1600" i="1" dirty="0"/>
              <a:t> </a:t>
            </a:r>
            <a:r>
              <a:rPr lang="cs-CZ" sz="1600" i="1" dirty="0" err="1"/>
              <a:t>intendere</a:t>
            </a:r>
            <a:r>
              <a:rPr lang="cs-CZ" sz="1600" i="1" dirty="0"/>
              <a:t> </a:t>
            </a:r>
            <a:r>
              <a:rPr lang="cs-CZ" sz="1600" i="1" dirty="0" err="1"/>
              <a:t>brachia</a:t>
            </a:r>
            <a:r>
              <a:rPr lang="cs-CZ" sz="1600" i="1" dirty="0"/>
              <a:t> </a:t>
            </a:r>
            <a:r>
              <a:rPr lang="cs-CZ" sz="1600" i="1" dirty="0" err="1"/>
              <a:t>tergo</a:t>
            </a:r>
            <a:r>
              <a:rPr lang="cs-CZ" sz="1600" i="1" dirty="0"/>
              <a:t>.</a:t>
            </a:r>
            <a:br>
              <a:rPr lang="cs-CZ" sz="1600" i="1" dirty="0"/>
            </a:br>
            <a:r>
              <a:rPr lang="cs-CZ" sz="1600" i="1" dirty="0" err="1"/>
              <a:t>Obstipuere</a:t>
            </a:r>
            <a:r>
              <a:rPr lang="cs-CZ" sz="1600" i="1" dirty="0"/>
              <a:t> </a:t>
            </a:r>
            <a:r>
              <a:rPr lang="cs-CZ" sz="1600" i="1" dirty="0" err="1"/>
              <a:t>animi</a:t>
            </a:r>
            <a:r>
              <a:rPr lang="cs-CZ" sz="1600" i="1" dirty="0"/>
              <a:t>: </a:t>
            </a:r>
            <a:r>
              <a:rPr lang="cs-CZ" sz="1600" i="1" dirty="0" err="1"/>
              <a:t>tantorum</a:t>
            </a:r>
            <a:r>
              <a:rPr lang="cs-CZ" sz="1600" i="1" dirty="0"/>
              <a:t> </a:t>
            </a:r>
            <a:r>
              <a:rPr lang="cs-CZ" sz="1600" i="1" dirty="0" err="1"/>
              <a:t>ingentia</a:t>
            </a:r>
            <a:r>
              <a:rPr lang="cs-CZ" sz="1600" i="1" dirty="0"/>
              <a:t> septem</a:t>
            </a:r>
            <a:br>
              <a:rPr lang="cs-CZ" sz="1600" i="1" dirty="0"/>
            </a:br>
            <a:r>
              <a:rPr lang="cs-CZ" sz="1600" i="1" dirty="0" err="1" smtClean="0"/>
              <a:t>terga</a:t>
            </a:r>
            <a:r>
              <a:rPr lang="cs-CZ" sz="1600" i="1" dirty="0"/>
              <a:t> </a:t>
            </a:r>
            <a:r>
              <a:rPr lang="cs-CZ" sz="1600" i="1" dirty="0" err="1"/>
              <a:t>boum</a:t>
            </a:r>
            <a:r>
              <a:rPr lang="cs-CZ" sz="1600" i="1" dirty="0"/>
              <a:t> </a:t>
            </a:r>
            <a:r>
              <a:rPr lang="cs-CZ" sz="1600" i="1" dirty="0" err="1"/>
              <a:t>plumbo</a:t>
            </a:r>
            <a:r>
              <a:rPr lang="cs-CZ" sz="1600" i="1" dirty="0"/>
              <a:t> </a:t>
            </a:r>
            <a:r>
              <a:rPr lang="cs-CZ" sz="1600" i="1" dirty="0" err="1"/>
              <a:t>insuto</a:t>
            </a:r>
            <a:r>
              <a:rPr lang="cs-CZ" sz="1600" i="1" dirty="0"/>
              <a:t> </a:t>
            </a:r>
            <a:r>
              <a:rPr lang="cs-CZ" sz="1600" i="1" dirty="0" err="1"/>
              <a:t>ferroque</a:t>
            </a:r>
            <a:r>
              <a:rPr lang="cs-CZ" sz="1600" i="1" dirty="0"/>
              <a:t> </a:t>
            </a:r>
            <a:r>
              <a:rPr lang="cs-CZ" sz="1600" i="1" dirty="0" err="1"/>
              <a:t>rigebant</a:t>
            </a:r>
            <a:r>
              <a:rPr lang="cs-CZ" sz="1600" i="1" dirty="0"/>
              <a:t>.</a:t>
            </a:r>
            <a:br>
              <a:rPr lang="cs-CZ" sz="1600" i="1" dirty="0"/>
            </a:br>
            <a:r>
              <a:rPr lang="cs-CZ" sz="1600" i="1" dirty="0"/>
              <a:t>Ante </a:t>
            </a:r>
            <a:r>
              <a:rPr lang="cs-CZ" sz="1600" i="1" dirty="0" err="1"/>
              <a:t>omnes</a:t>
            </a:r>
            <a:r>
              <a:rPr lang="cs-CZ" sz="1600" i="1" dirty="0"/>
              <a:t> </a:t>
            </a:r>
            <a:r>
              <a:rPr lang="cs-CZ" sz="1600" i="1" dirty="0" err="1"/>
              <a:t>stupet</a:t>
            </a:r>
            <a:r>
              <a:rPr lang="cs-CZ" sz="1600" i="1" dirty="0"/>
              <a:t> </a:t>
            </a:r>
            <a:r>
              <a:rPr lang="cs-CZ" sz="1600" i="1" dirty="0" err="1"/>
              <a:t>ipse</a:t>
            </a:r>
            <a:r>
              <a:rPr lang="cs-CZ" sz="1600" i="1" dirty="0"/>
              <a:t> </a:t>
            </a:r>
            <a:r>
              <a:rPr lang="cs-CZ" sz="1600" i="1" dirty="0" err="1"/>
              <a:t>Dares</a:t>
            </a:r>
            <a:r>
              <a:rPr lang="cs-CZ" sz="1600" i="1" dirty="0"/>
              <a:t>, </a:t>
            </a:r>
            <a:r>
              <a:rPr lang="cs-CZ" sz="1600" i="1" dirty="0" err="1"/>
              <a:t>longeque</a:t>
            </a:r>
            <a:r>
              <a:rPr lang="cs-CZ" sz="1600" i="1" dirty="0"/>
              <a:t> </a:t>
            </a:r>
            <a:r>
              <a:rPr lang="cs-CZ" sz="1600" i="1" dirty="0" err="1"/>
              <a:t>recusat</a:t>
            </a:r>
            <a:r>
              <a:rPr lang="cs-CZ" sz="1600" i="1" dirty="0"/>
              <a:t>;</a:t>
            </a:r>
            <a:br>
              <a:rPr lang="cs-CZ" sz="1600" i="1" dirty="0"/>
            </a:br>
            <a:r>
              <a:rPr lang="cs-CZ" sz="1600" i="1" dirty="0" err="1"/>
              <a:t>magnanimusque</a:t>
            </a:r>
            <a:r>
              <a:rPr lang="cs-CZ" sz="1600" i="1" dirty="0"/>
              <a:t> </a:t>
            </a:r>
            <a:r>
              <a:rPr lang="cs-CZ" sz="1600" i="1" dirty="0" err="1"/>
              <a:t>Anchisiades</a:t>
            </a:r>
            <a:r>
              <a:rPr lang="cs-CZ" sz="1600" i="1" dirty="0"/>
              <a:t> et </a:t>
            </a:r>
            <a:r>
              <a:rPr lang="cs-CZ" sz="1600" i="1" dirty="0" err="1"/>
              <a:t>pondus</a:t>
            </a:r>
            <a:r>
              <a:rPr lang="cs-CZ" sz="1600" i="1" dirty="0"/>
              <a:t> et </a:t>
            </a:r>
            <a:r>
              <a:rPr lang="cs-CZ" sz="1600" i="1" dirty="0" err="1"/>
              <a:t>ipsa</a:t>
            </a:r>
            <a:r>
              <a:rPr lang="cs-CZ" sz="1600" i="1" dirty="0"/>
              <a:t/>
            </a:r>
            <a:br>
              <a:rPr lang="cs-CZ" sz="1600" i="1" dirty="0"/>
            </a:br>
            <a:r>
              <a:rPr lang="cs-CZ" sz="1600" i="1" dirty="0" err="1"/>
              <a:t>huc</a:t>
            </a:r>
            <a:r>
              <a:rPr lang="cs-CZ" sz="1600" i="1" dirty="0"/>
              <a:t> </a:t>
            </a:r>
            <a:r>
              <a:rPr lang="cs-CZ" sz="1600" i="1" dirty="0" err="1"/>
              <a:t>illuc</a:t>
            </a:r>
            <a:r>
              <a:rPr lang="cs-CZ" sz="1600" i="1" dirty="0"/>
              <a:t> </a:t>
            </a:r>
            <a:r>
              <a:rPr lang="cs-CZ" sz="1600" i="1" dirty="0" err="1" smtClean="0"/>
              <a:t>vinclorum</a:t>
            </a:r>
            <a:r>
              <a:rPr lang="cs-CZ" sz="1600" i="1" dirty="0"/>
              <a:t> </a:t>
            </a:r>
            <a:r>
              <a:rPr lang="cs-CZ" sz="1600" i="1" dirty="0" err="1" smtClean="0"/>
              <a:t>immensa</a:t>
            </a:r>
            <a:r>
              <a:rPr lang="cs-CZ" sz="1600" i="1" dirty="0"/>
              <a:t> </a:t>
            </a:r>
            <a:r>
              <a:rPr lang="cs-CZ" sz="1600" i="1" dirty="0" err="1"/>
              <a:t>volumina</a:t>
            </a:r>
            <a:r>
              <a:rPr lang="cs-CZ" sz="1600" i="1" dirty="0"/>
              <a:t> </a:t>
            </a:r>
            <a:r>
              <a:rPr lang="cs-CZ" sz="1600" i="1" dirty="0" err="1" smtClean="0"/>
              <a:t>versat</a:t>
            </a:r>
            <a:r>
              <a:rPr lang="cs-CZ" sz="1600" i="1" dirty="0" smtClean="0"/>
              <a:t>“ </a:t>
            </a:r>
          </a:p>
          <a:p>
            <a:pPr algn="ctr"/>
            <a:r>
              <a:rPr lang="cs-CZ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(P</a:t>
            </a:r>
            <a:r>
              <a:rPr lang="cs-CZ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cs-CZ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Vergilius </a:t>
            </a:r>
            <a:r>
              <a:rPr lang="cs-CZ" sz="1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Maro</a:t>
            </a:r>
            <a:r>
              <a:rPr lang="cs-CZ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cs-CZ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r>
              <a:rPr lang="cs-CZ" sz="1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Aeneid</a:t>
            </a:r>
            <a:r>
              <a:rPr lang="cs-CZ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r>
              <a:rPr lang="cs-CZ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5.400-408). </a:t>
            </a:r>
            <a:endParaRPr lang="cs-CZ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0" y="4149080"/>
            <a:ext cx="507605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600" i="1" dirty="0" smtClean="0"/>
              <a:t>„Hned po těch slovech </a:t>
            </a:r>
            <a:r>
              <a:rPr lang="cs-CZ" sz="1600" dirty="0" smtClean="0"/>
              <a:t>(</a:t>
            </a:r>
            <a:r>
              <a:rPr lang="cs-CZ" sz="1600" dirty="0" err="1" smtClean="0"/>
              <a:t>Entellos</a:t>
            </a:r>
            <a:r>
              <a:rPr lang="cs-CZ" sz="1600" dirty="0" smtClean="0"/>
              <a:t> – pozn.)</a:t>
            </a:r>
          </a:p>
          <a:p>
            <a:pPr algn="ctr"/>
            <a:r>
              <a:rPr lang="cs-CZ" sz="1600" i="1" dirty="0" smtClean="0"/>
              <a:t>hodil do středu dráhy své </a:t>
            </a:r>
            <a:r>
              <a:rPr lang="cs-CZ" sz="1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řemení</a:t>
            </a:r>
            <a:r>
              <a:rPr lang="cs-CZ" sz="1600" i="1" dirty="0" smtClean="0"/>
              <a:t>, </a:t>
            </a:r>
            <a:r>
              <a:rPr lang="cs-CZ" sz="1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nesmírně těžké</a:t>
            </a:r>
            <a:r>
              <a:rPr lang="cs-CZ" sz="1600" i="1" dirty="0" smtClean="0"/>
              <a:t>,</a:t>
            </a:r>
          </a:p>
          <a:p>
            <a:pPr algn="ctr"/>
            <a:r>
              <a:rPr lang="cs-CZ" sz="1600" i="1" dirty="0" smtClean="0"/>
              <a:t>které bojovný </a:t>
            </a:r>
            <a:r>
              <a:rPr lang="cs-CZ" sz="1600" i="1" dirty="0" err="1" smtClean="0"/>
              <a:t>Eryx</a:t>
            </a:r>
            <a:r>
              <a:rPr lang="cs-CZ" sz="1600" i="1" dirty="0" smtClean="0"/>
              <a:t> si k půtkám obvykle brával,</a:t>
            </a:r>
          </a:p>
          <a:p>
            <a:pPr algn="ctr"/>
            <a:r>
              <a:rPr lang="cs-CZ" sz="1600" i="1" dirty="0" smtClean="0"/>
              <a:t>kdykoli tvrdou tu kůži si navlékl na obě ruce.</a:t>
            </a:r>
          </a:p>
          <a:p>
            <a:pPr algn="ctr"/>
            <a:r>
              <a:rPr lang="cs-CZ" sz="1600" i="1" dirty="0" smtClean="0"/>
              <a:t>Strnuli: </a:t>
            </a:r>
            <a:r>
              <a:rPr lang="cs-CZ" sz="1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 řemenů sedmi, těch strašlivých, z volského hřbetu,</a:t>
            </a:r>
          </a:p>
          <a:p>
            <a:pPr algn="ctr"/>
            <a:r>
              <a:rPr lang="cs-CZ" sz="1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trčely z olova koule a železa, do kůže všité.</a:t>
            </a:r>
          </a:p>
          <a:p>
            <a:pPr algn="ctr"/>
            <a:r>
              <a:rPr lang="cs-CZ" sz="1600" i="1" dirty="0" smtClean="0"/>
              <a:t>Obzvlášť trne sám </a:t>
            </a:r>
            <a:r>
              <a:rPr lang="cs-CZ" sz="1600" i="1" dirty="0" err="1" smtClean="0"/>
              <a:t>Darés</a:t>
            </a:r>
            <a:r>
              <a:rPr lang="cs-CZ" sz="1600" i="1" dirty="0" smtClean="0"/>
              <a:t> a z dálky je odmítá rukou. </a:t>
            </a:r>
          </a:p>
          <a:p>
            <a:pPr algn="ctr"/>
            <a:r>
              <a:rPr lang="cs-CZ" sz="1600" i="1" dirty="0" smtClean="0"/>
              <a:t>Chrabrý tu </a:t>
            </a:r>
            <a:r>
              <a:rPr lang="cs-CZ" sz="1600" i="1" dirty="0" err="1" smtClean="0"/>
              <a:t>Anchísův</a:t>
            </a:r>
            <a:r>
              <a:rPr lang="cs-CZ" sz="1600" i="1" dirty="0" smtClean="0"/>
              <a:t> syn jich velkou potěžká váhu</a:t>
            </a:r>
          </a:p>
          <a:p>
            <a:pPr algn="ctr"/>
            <a:r>
              <a:rPr lang="cs-CZ" sz="1600" i="1" dirty="0" smtClean="0"/>
              <a:t>v rukou semotam točí těch řemenů nesčetné svazky“</a:t>
            </a:r>
            <a:r>
              <a:rPr lang="cs-CZ" sz="1600" dirty="0" smtClean="0"/>
              <a:t> (</a:t>
            </a:r>
            <a:r>
              <a:rPr lang="cs-CZ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překlad O. </a:t>
            </a:r>
            <a:r>
              <a:rPr lang="cs-CZ" sz="1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Vaňorný</a:t>
            </a:r>
            <a:r>
              <a:rPr lang="cs-CZ" sz="1600" dirty="0" smtClean="0"/>
              <a:t>).</a:t>
            </a:r>
            <a:endParaRPr lang="cs-CZ" sz="1600" dirty="0"/>
          </a:p>
        </p:txBody>
      </p:sp>
      <p:sp>
        <p:nvSpPr>
          <p:cNvPr id="6" name="Obdélník 5"/>
          <p:cNvSpPr/>
          <p:nvPr/>
        </p:nvSpPr>
        <p:spPr>
          <a:xfrm>
            <a:off x="4606039" y="188640"/>
            <a:ext cx="4572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600" i="1" dirty="0" smtClean="0"/>
              <a:t>„</a:t>
            </a:r>
            <a:r>
              <a:rPr lang="cs-CZ" sz="1600" i="1" dirty="0" err="1" smtClean="0"/>
              <a:t>Dixit</a:t>
            </a:r>
            <a:r>
              <a:rPr lang="cs-CZ" sz="1600" i="1" dirty="0"/>
              <a:t>, et </a:t>
            </a:r>
            <a:r>
              <a:rPr lang="cs-CZ" sz="1600" i="1" dirty="0" err="1"/>
              <a:t>adversi</a:t>
            </a:r>
            <a:r>
              <a:rPr lang="cs-CZ" sz="1600" i="1" dirty="0"/>
              <a:t> </a:t>
            </a:r>
            <a:r>
              <a:rPr lang="cs-CZ" sz="1600" i="1" dirty="0" err="1"/>
              <a:t>contra</a:t>
            </a:r>
            <a:r>
              <a:rPr lang="cs-CZ" sz="1600" i="1" dirty="0"/>
              <a:t> </a:t>
            </a:r>
            <a:r>
              <a:rPr lang="cs-CZ" sz="1600" i="1" dirty="0" err="1"/>
              <a:t>stetit</a:t>
            </a:r>
            <a:r>
              <a:rPr lang="cs-CZ" sz="1600" i="1" dirty="0"/>
              <a:t> </a:t>
            </a:r>
            <a:r>
              <a:rPr lang="cs-CZ" sz="1600" i="1" dirty="0" err="1"/>
              <a:t>ora</a:t>
            </a:r>
            <a:r>
              <a:rPr lang="cs-CZ" sz="1600" i="1" dirty="0"/>
              <a:t> </a:t>
            </a:r>
            <a:r>
              <a:rPr lang="cs-CZ" sz="1600" i="1" dirty="0" err="1"/>
              <a:t>iuvenci</a:t>
            </a:r>
            <a:r>
              <a:rPr lang="cs-CZ" sz="1600" i="1" dirty="0"/>
              <a:t>,</a:t>
            </a:r>
            <a:br>
              <a:rPr lang="cs-CZ" sz="1600" i="1" dirty="0"/>
            </a:br>
            <a:r>
              <a:rPr lang="cs-CZ" sz="1600" i="1" dirty="0"/>
              <a:t>qui </a:t>
            </a:r>
            <a:r>
              <a:rPr lang="cs-CZ" sz="1600" i="1" dirty="0" err="1"/>
              <a:t>donum</a:t>
            </a:r>
            <a:r>
              <a:rPr lang="cs-CZ" sz="1600" i="1" dirty="0"/>
              <a:t> </a:t>
            </a:r>
            <a:r>
              <a:rPr lang="cs-CZ" sz="1600" i="1" dirty="0" err="1"/>
              <a:t>adstabat</a:t>
            </a:r>
            <a:r>
              <a:rPr lang="cs-CZ" sz="1600" i="1" dirty="0"/>
              <a:t> </a:t>
            </a:r>
            <a:r>
              <a:rPr lang="cs-CZ" sz="1600" i="1" dirty="0" err="1"/>
              <a:t>pugnae</a:t>
            </a:r>
            <a:r>
              <a:rPr lang="cs-CZ" sz="1600" i="1" dirty="0"/>
              <a:t>, </a:t>
            </a:r>
            <a:r>
              <a:rPr lang="cs-CZ" sz="1600" i="1" dirty="0" err="1"/>
              <a:t>durosque</a:t>
            </a:r>
            <a:r>
              <a:rPr lang="cs-CZ" sz="1600" i="1" dirty="0"/>
              <a:t> </a:t>
            </a:r>
            <a:r>
              <a:rPr lang="cs-CZ" sz="1600" i="1" dirty="0" err="1"/>
              <a:t>reducta</a:t>
            </a:r>
            <a:r>
              <a:rPr lang="cs-CZ" sz="1600" i="1" dirty="0"/>
              <a:t/>
            </a:r>
            <a:br>
              <a:rPr lang="cs-CZ" sz="1600" i="1" dirty="0"/>
            </a:br>
            <a:r>
              <a:rPr lang="cs-CZ" sz="1600" i="1" dirty="0" err="1"/>
              <a:t>libravit</a:t>
            </a:r>
            <a:r>
              <a:rPr lang="cs-CZ" sz="1600" i="1" dirty="0"/>
              <a:t> </a:t>
            </a:r>
            <a:r>
              <a:rPr lang="cs-CZ" sz="1600" i="1" dirty="0" err="1" smtClean="0"/>
              <a:t>dextra</a:t>
            </a:r>
            <a:r>
              <a:rPr lang="cs-CZ" sz="1600" i="1" dirty="0"/>
              <a:t> media inter </a:t>
            </a:r>
            <a:r>
              <a:rPr lang="cs-CZ" sz="1600" i="1" dirty="0" err="1"/>
              <a:t>cornua</a:t>
            </a:r>
            <a:r>
              <a:rPr lang="cs-CZ" sz="1600" i="1" dirty="0"/>
              <a:t> </a:t>
            </a:r>
            <a:r>
              <a:rPr lang="cs-CZ" sz="1600" i="1" dirty="0" err="1"/>
              <a:t>caestus</a:t>
            </a:r>
            <a:r>
              <a:rPr lang="cs-CZ" sz="1600" i="1" dirty="0"/>
              <a:t>,</a:t>
            </a:r>
            <a:br>
              <a:rPr lang="cs-CZ" sz="1600" i="1" dirty="0"/>
            </a:br>
            <a:r>
              <a:rPr lang="cs-CZ" sz="1600" i="1" dirty="0" err="1" smtClean="0"/>
              <a:t>arduus</a:t>
            </a:r>
            <a:r>
              <a:rPr lang="cs-CZ" sz="1600" i="1" dirty="0"/>
              <a:t>, </a:t>
            </a:r>
            <a:r>
              <a:rPr lang="cs-CZ" sz="1600" i="1" dirty="0" err="1"/>
              <a:t>effractoque</a:t>
            </a:r>
            <a:r>
              <a:rPr lang="cs-CZ" sz="1600" i="1" dirty="0"/>
              <a:t> </a:t>
            </a:r>
            <a:r>
              <a:rPr lang="cs-CZ" sz="1600" i="1" dirty="0" err="1"/>
              <a:t>inlisit</a:t>
            </a:r>
            <a:r>
              <a:rPr lang="cs-CZ" sz="1600" i="1" dirty="0"/>
              <a:t> in </a:t>
            </a:r>
            <a:r>
              <a:rPr lang="cs-CZ" sz="1600" i="1" dirty="0" err="1"/>
              <a:t>ossa</a:t>
            </a:r>
            <a:r>
              <a:rPr lang="cs-CZ" sz="1600" i="1" dirty="0"/>
              <a:t> </a:t>
            </a:r>
            <a:r>
              <a:rPr lang="cs-CZ" sz="1600" i="1" dirty="0" err="1"/>
              <a:t>cerebro</a:t>
            </a:r>
            <a:r>
              <a:rPr lang="cs-CZ" sz="1600" i="1" dirty="0"/>
              <a:t>.</a:t>
            </a:r>
            <a:br>
              <a:rPr lang="cs-CZ" sz="1600" i="1" dirty="0"/>
            </a:br>
            <a:r>
              <a:rPr lang="cs-CZ" sz="1600" i="1" dirty="0" err="1"/>
              <a:t>sternitur</a:t>
            </a:r>
            <a:r>
              <a:rPr lang="cs-CZ" sz="1600" i="1" dirty="0"/>
              <a:t> </a:t>
            </a:r>
            <a:r>
              <a:rPr lang="cs-CZ" sz="1600" i="1" dirty="0" err="1"/>
              <a:t>exanimisque</a:t>
            </a:r>
            <a:r>
              <a:rPr lang="cs-CZ" sz="1600" i="1" dirty="0"/>
              <a:t> tremens </a:t>
            </a:r>
            <a:r>
              <a:rPr lang="cs-CZ" sz="1600" i="1" dirty="0" err="1"/>
              <a:t>procumbit</a:t>
            </a:r>
            <a:r>
              <a:rPr lang="cs-CZ" sz="1600" i="1" dirty="0"/>
              <a:t> </a:t>
            </a:r>
            <a:r>
              <a:rPr lang="cs-CZ" sz="1600" i="1" dirty="0" err="1"/>
              <a:t>humi</a:t>
            </a:r>
            <a:r>
              <a:rPr lang="cs-CZ" sz="1600" i="1" dirty="0"/>
              <a:t> </a:t>
            </a:r>
            <a:r>
              <a:rPr lang="cs-CZ" sz="1600" i="1" dirty="0" smtClean="0"/>
              <a:t>bos“</a:t>
            </a:r>
            <a:r>
              <a:rPr lang="cs-CZ" sz="1600" dirty="0" smtClean="0"/>
              <a:t>  </a:t>
            </a:r>
            <a:r>
              <a:rPr lang="cs-CZ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cs-CZ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P. Vergilius </a:t>
            </a:r>
            <a:r>
              <a:rPr lang="cs-CZ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Maro</a:t>
            </a:r>
            <a:r>
              <a:rPr lang="cs-CZ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 </a:t>
            </a:r>
            <a:r>
              <a:rPr lang="cs-CZ" sz="1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Aeneid </a:t>
            </a:r>
            <a:r>
              <a:rPr lang="cs-CZ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5.477-481)</a:t>
            </a:r>
            <a:r>
              <a:rPr lang="cs-CZ" sz="1600" dirty="0" smtClean="0"/>
              <a:t>.</a:t>
            </a:r>
            <a:endParaRPr lang="cs-CZ" sz="1600" dirty="0"/>
          </a:p>
        </p:txBody>
      </p:sp>
      <p:sp>
        <p:nvSpPr>
          <p:cNvPr id="7" name="Obdélník 6"/>
          <p:cNvSpPr/>
          <p:nvPr/>
        </p:nvSpPr>
        <p:spPr>
          <a:xfrm>
            <a:off x="4626592" y="1844824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cs-CZ" sz="1600" i="1" dirty="0" smtClean="0"/>
              <a:t>„Potom se obrátil k býku a stanul nad jeho čelem, </a:t>
            </a:r>
          </a:p>
          <a:p>
            <a:pPr algn="ctr"/>
            <a:r>
              <a:rPr lang="cs-CZ" sz="1600" i="1" dirty="0" smtClean="0"/>
              <a:t>který, vítězný dar, tam stál – pak napřáhl ruku, </a:t>
            </a:r>
          </a:p>
          <a:p>
            <a:pPr algn="ctr"/>
            <a:r>
              <a:rPr lang="cs-CZ" sz="1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tvrdým řemením svým jej praštil </a:t>
            </a:r>
            <a:r>
              <a:rPr lang="cs-CZ" sz="1600" i="1" dirty="0" smtClean="0"/>
              <a:t>do rohů,</a:t>
            </a:r>
          </a:p>
          <a:p>
            <a:pPr algn="ctr"/>
            <a:r>
              <a:rPr lang="cs-CZ" sz="1600" i="1" dirty="0" smtClean="0"/>
              <a:t>vzpřímen zdrtil mu kosti a řemením mozek mu rozbil.</a:t>
            </a:r>
          </a:p>
          <a:p>
            <a:pPr algn="ctr"/>
            <a:r>
              <a:rPr lang="cs-CZ" sz="1600" i="1" dirty="0" smtClean="0"/>
              <a:t>Býk hned bez ducha klesl a chvěje se na zemi lehl“ </a:t>
            </a:r>
          </a:p>
          <a:p>
            <a:pPr algn="ctr"/>
            <a:r>
              <a:rPr lang="cs-CZ" sz="1600" dirty="0"/>
              <a:t>(</a:t>
            </a:r>
            <a:r>
              <a:rPr lang="cs-CZ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překlad O. </a:t>
            </a:r>
            <a:r>
              <a:rPr lang="cs-CZ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Vaňorný</a:t>
            </a:r>
            <a:r>
              <a:rPr lang="cs-CZ" sz="1600" dirty="0" smtClean="0"/>
              <a:t>). </a:t>
            </a:r>
            <a:endParaRPr lang="cs-CZ" sz="1600" dirty="0"/>
          </a:p>
        </p:txBody>
      </p:sp>
      <p:pic>
        <p:nvPicPr>
          <p:cNvPr id="1027" name="Picture 3" descr="C:\Users\Jiří\Desktop\složka\Bez názvu 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689" y="110656"/>
            <a:ext cx="3859213" cy="14271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!Aktuální\Antický sport a má výuka dějin starověkého sportu\Antický sport\rigo - obr\j\newby76 jpg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017" y="3686008"/>
            <a:ext cx="3905848" cy="29877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9935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Jiří\Desktop\Drawing of a later Imperial Roman relief showing a boxer wearing on his right hand a caestus, armed with metal projections; Lateran Collection, Vatican Museum (Gardiner, fig. 177)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Sketch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95"/>
            <a:ext cx="9144000" cy="6873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586551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ODRAZ PYGMÉ V UMĚNÍ</a:t>
            </a:r>
          </a:p>
          <a:p>
            <a:endParaRPr lang="cs-CZ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vymezení umění</a:t>
            </a:r>
          </a:p>
          <a:p>
            <a:endParaRPr lang="cs-C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cs-CZ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Lúkillios</a:t>
            </a:r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endParaRPr lang="cs-C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107504" y="3068960"/>
            <a:ext cx="91440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cs-CZ" sz="32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cs-CZ" sz="3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„</a:t>
            </a:r>
            <a:r>
              <a:rPr lang="cs-CZ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Jestliže, zápasníku, máš takový frňák, pak nechoď </a:t>
            </a:r>
            <a:endParaRPr lang="cs-CZ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cs-CZ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 studánce, také nehleď v hladinu průzračných vod. </a:t>
            </a:r>
            <a:endParaRPr lang="cs-CZ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cs-CZ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Zemřeš jak Narcis i ty, jak jasně svůj obličej spatříš, </a:t>
            </a:r>
            <a:endParaRPr lang="cs-CZ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cs-CZ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zemřeš, neboť se na smrt zošklivíš sobě ty sám“</a:t>
            </a:r>
            <a:r>
              <a:rPr lang="cs-CZ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cs-CZ" sz="3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cs-CZ" sz="3200" dirty="0" smtClean="0"/>
              <a:t>(</a:t>
            </a:r>
            <a:r>
              <a:rPr lang="cs-CZ" sz="3200" i="1" dirty="0" smtClean="0"/>
              <a:t>Obrázky </a:t>
            </a:r>
            <a:r>
              <a:rPr lang="cs-CZ" sz="3200" i="1" dirty="0"/>
              <a:t>z řeckého </a:t>
            </a:r>
            <a:r>
              <a:rPr lang="cs-CZ" sz="3200" i="1" dirty="0" smtClean="0"/>
              <a:t>života</a:t>
            </a:r>
            <a:r>
              <a:rPr lang="cs-CZ" sz="3200" dirty="0"/>
              <a:t> </a:t>
            </a:r>
            <a:r>
              <a:rPr lang="cs-CZ" sz="3200" dirty="0" smtClean="0"/>
              <a:t>773/ XI 76). </a:t>
            </a:r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4174020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890" name="Rectangle 2"/>
          <p:cNvSpPr>
            <a:spLocks noGrp="1" noChangeArrowheads="1"/>
          </p:cNvSpPr>
          <p:nvPr>
            <p:ph type="title"/>
          </p:nvPr>
        </p:nvSpPr>
        <p:spPr>
          <a:xfrm>
            <a:off x="539926" y="7056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altLang="cs-CZ" b="1" dirty="0" smtClean="0"/>
              <a:t>k</a:t>
            </a:r>
            <a:r>
              <a:rPr lang="en-US" altLang="cs-CZ" b="1" dirty="0" err="1" smtClean="0"/>
              <a:t>ontrast</a:t>
            </a:r>
            <a:r>
              <a:rPr lang="en-US" altLang="cs-CZ" b="1" dirty="0" smtClean="0"/>
              <a:t> </a:t>
            </a:r>
            <a:r>
              <a:rPr lang="cs-CZ" altLang="cs-CZ" b="1" dirty="0" smtClean="0"/>
              <a:t>K</a:t>
            </a:r>
            <a:r>
              <a:rPr lang="en-US" altLang="cs-CZ" b="1" dirty="0" err="1" smtClean="0"/>
              <a:t>orinth</a:t>
            </a:r>
            <a:r>
              <a:rPr lang="en-US" altLang="cs-CZ" b="1" dirty="0" smtClean="0"/>
              <a:t> </a:t>
            </a:r>
            <a:r>
              <a:rPr lang="cs-CZ" altLang="cs-CZ" b="1" dirty="0" smtClean="0"/>
              <a:t>bez jamek x Olympia</a:t>
            </a:r>
            <a:endParaRPr lang="en-US" altLang="cs-CZ" b="1" dirty="0"/>
          </a:p>
        </p:txBody>
      </p:sp>
      <p:pic>
        <p:nvPicPr>
          <p:cNvPr id="293891" name="Picture 3" descr="also corinth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560" y="1213566"/>
            <a:ext cx="3641956" cy="56444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 descr="Untitled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213566"/>
            <a:ext cx="3693470" cy="56444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4639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Jiří\Desktop\Drawing of a later Imperial Roman relief showing a boxer wearing on his right hand a caestus, armed with metal projections; Lateran Collection, Vatican Museum (Gardiner, fig. 177)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Sketch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95"/>
            <a:ext cx="9144000" cy="6873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14004" y="836712"/>
            <a:ext cx="9144000" cy="587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800" i="1" dirty="0" smtClean="0"/>
              <a:t>„</a:t>
            </a:r>
            <a:r>
              <a:rPr lang="cs-CZ" sz="2800" i="1" dirty="0" err="1" smtClean="0"/>
              <a:t>Tenhleten</a:t>
            </a:r>
            <a:r>
              <a:rPr lang="cs-CZ" sz="2800" i="1" dirty="0" smtClean="0"/>
              <a:t> </a:t>
            </a:r>
            <a:r>
              <a:rPr lang="cs-CZ" sz="2800" i="1" dirty="0" err="1"/>
              <a:t>Olympijec</a:t>
            </a:r>
            <a:r>
              <a:rPr lang="cs-CZ" sz="2800" i="1" dirty="0"/>
              <a:t>, ó </a:t>
            </a:r>
            <a:r>
              <a:rPr lang="cs-CZ" sz="2800" i="1" dirty="0" smtClean="0"/>
              <a:t>císaři </a:t>
            </a:r>
            <a:r>
              <a:rPr lang="cs-CZ" sz="2800" dirty="0" smtClean="0"/>
              <a:t>(Nero)</a:t>
            </a:r>
            <a:r>
              <a:rPr lang="cs-CZ" sz="2800" i="1" dirty="0" smtClean="0"/>
              <a:t>, </a:t>
            </a:r>
            <a:r>
              <a:rPr lang="cs-CZ" sz="2800" i="1" dirty="0"/>
              <a:t>míval kdys všecko:</a:t>
            </a:r>
            <a:endParaRPr lang="cs-CZ" sz="2800" dirty="0"/>
          </a:p>
          <a:p>
            <a:pPr algn="ctr"/>
            <a:r>
              <a:rPr lang="cs-CZ" sz="2800" i="1" dirty="0"/>
              <a:t>bradu i víčka i nos, brvy a uší též pár. </a:t>
            </a:r>
            <a:endParaRPr lang="cs-CZ" sz="2800" dirty="0"/>
          </a:p>
          <a:p>
            <a:pPr algn="ctr"/>
            <a:r>
              <a:rPr lang="cs-CZ" sz="2800" i="1" dirty="0"/>
              <a:t>Potom se odborným boxerem stal a ztratil to všechno; </a:t>
            </a:r>
            <a:endParaRPr lang="cs-CZ" sz="2800" dirty="0"/>
          </a:p>
          <a:p>
            <a:pPr algn="ctr"/>
            <a:r>
              <a:rPr lang="cs-CZ" sz="2800" i="1" dirty="0"/>
              <a:t>dokonce ztratil i podíl z dědictví po otci svém. </a:t>
            </a:r>
            <a:endParaRPr lang="cs-CZ" sz="2800" dirty="0"/>
          </a:p>
          <a:p>
            <a:pPr algn="ctr"/>
            <a:r>
              <a:rPr lang="cs-CZ" sz="2800" i="1" dirty="0" err="1"/>
              <a:t>Přišelť</a:t>
            </a:r>
            <a:r>
              <a:rPr lang="cs-CZ" sz="2800" i="1" dirty="0"/>
              <a:t> mu na soud bratr a jeho tam předložil obraz: </a:t>
            </a:r>
            <a:endParaRPr lang="cs-CZ" sz="2800" dirty="0"/>
          </a:p>
          <a:p>
            <a:pPr algn="ctr"/>
            <a:r>
              <a:rPr lang="cs-CZ" sz="2800" i="1" dirty="0"/>
              <a:t>za cizího byl uznán – </a:t>
            </a:r>
            <a:r>
              <a:rPr lang="cs-CZ" sz="2800" i="1" dirty="0" err="1"/>
              <a:t>nebylť</a:t>
            </a:r>
            <a:r>
              <a:rPr lang="cs-CZ" sz="2800" i="1" dirty="0"/>
              <a:t> mu podoben nic</a:t>
            </a:r>
            <a:r>
              <a:rPr lang="cs-CZ" sz="2800" i="1" dirty="0" smtClean="0"/>
              <a:t>!“ </a:t>
            </a:r>
            <a:endParaRPr lang="cs-CZ" sz="2800" dirty="0" smtClean="0"/>
          </a:p>
          <a:p>
            <a:pPr algn="ctr"/>
            <a:r>
              <a:rPr lang="cs-CZ" sz="1200" i="1" dirty="0" smtClean="0"/>
              <a:t> </a:t>
            </a:r>
            <a:endParaRPr lang="cs-CZ" sz="1200" dirty="0" smtClean="0"/>
          </a:p>
          <a:p>
            <a:pPr algn="ctr"/>
            <a:r>
              <a:rPr lang="cs-CZ" sz="2800" i="1" dirty="0" smtClean="0"/>
              <a:t>„Odysseus </a:t>
            </a:r>
            <a:r>
              <a:rPr lang="cs-CZ" sz="2800" i="1" dirty="0"/>
              <a:t>dvacet let byl v cizině, když se však šťastně </a:t>
            </a:r>
            <a:endParaRPr lang="cs-CZ" sz="2800" dirty="0"/>
          </a:p>
          <a:p>
            <a:pPr algn="ctr"/>
            <a:r>
              <a:rPr lang="cs-CZ" sz="2800" i="1" dirty="0"/>
              <a:t>vrátil, poznal ho pes, jakmile uviděl jej. </a:t>
            </a:r>
            <a:endParaRPr lang="cs-CZ" sz="2800" dirty="0"/>
          </a:p>
          <a:p>
            <a:pPr algn="ctr"/>
            <a:r>
              <a:rPr lang="cs-CZ" sz="2800" i="1" dirty="0"/>
              <a:t>Tebe však, </a:t>
            </a:r>
            <a:r>
              <a:rPr lang="cs-CZ" sz="2800" i="1" dirty="0" err="1"/>
              <a:t>Stratofonte</a:t>
            </a:r>
            <a:r>
              <a:rPr lang="cs-CZ" sz="2800" i="1" dirty="0"/>
              <a:t>, </a:t>
            </a:r>
            <a:r>
              <a:rPr lang="cs-CZ" sz="2800" i="1" dirty="0" err="1"/>
              <a:t>kdyžs</a:t>
            </a:r>
            <a:r>
              <a:rPr lang="cs-CZ" sz="2800" i="1" dirty="0"/>
              <a:t> bojoval několik hodin, </a:t>
            </a:r>
            <a:endParaRPr lang="cs-CZ" sz="2800" dirty="0"/>
          </a:p>
          <a:p>
            <a:pPr algn="ctr"/>
            <a:r>
              <a:rPr lang="cs-CZ" sz="2800" i="1" dirty="0"/>
              <a:t>nepozná celá tvá obec, neřku-li nějaký pes. </a:t>
            </a:r>
            <a:endParaRPr lang="cs-CZ" sz="2800" dirty="0"/>
          </a:p>
          <a:p>
            <a:pPr algn="ctr"/>
            <a:r>
              <a:rPr lang="cs-CZ" sz="2800" i="1" dirty="0"/>
              <a:t>Libo-</a:t>
            </a:r>
            <a:r>
              <a:rPr lang="cs-CZ" sz="2800" i="1" dirty="0" err="1"/>
              <a:t>li</a:t>
            </a:r>
            <a:r>
              <a:rPr lang="cs-CZ" sz="2800" i="1" dirty="0"/>
              <a:t>, v zrcadle zhlédni svůj obličej! Zajisté řekneš: </a:t>
            </a:r>
            <a:endParaRPr lang="cs-CZ" sz="2800" dirty="0"/>
          </a:p>
          <a:p>
            <a:pPr algn="ctr"/>
            <a:r>
              <a:rPr lang="cs-CZ" sz="2800" i="1" dirty="0"/>
              <a:t>‚Probůh, to že má být </a:t>
            </a:r>
            <a:r>
              <a:rPr lang="cs-CZ" sz="2800" i="1" dirty="0" err="1"/>
              <a:t>Stratofon</a:t>
            </a:r>
            <a:r>
              <a:rPr lang="cs-CZ" sz="2800" i="1" dirty="0"/>
              <a:t>? To není on!‘“</a:t>
            </a:r>
            <a:r>
              <a:rPr lang="cs-CZ" sz="2800" dirty="0"/>
              <a:t> </a:t>
            </a:r>
            <a:endParaRPr lang="cs-CZ" sz="2800" dirty="0" smtClean="0"/>
          </a:p>
          <a:p>
            <a:pPr algn="ctr"/>
            <a:r>
              <a:rPr lang="cs-CZ" sz="2800" dirty="0" smtClean="0"/>
              <a:t>(</a:t>
            </a:r>
            <a:r>
              <a:rPr lang="cs-CZ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Řecká </a:t>
            </a:r>
            <a:r>
              <a:rPr lang="cs-CZ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lyrika</a:t>
            </a:r>
            <a:r>
              <a:rPr lang="cs-CZ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cs-CZ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 B </a:t>
            </a:r>
            <a:r>
              <a:rPr lang="cs-CZ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Lúkillios</a:t>
            </a:r>
            <a:r>
              <a:rPr lang="cs-CZ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1-2</a:t>
            </a:r>
            <a:r>
              <a:rPr lang="cs-CZ" sz="2800" dirty="0" smtClean="0"/>
              <a:t>)</a:t>
            </a:r>
            <a:endParaRPr lang="cs-CZ" sz="2800" dirty="0"/>
          </a:p>
        </p:txBody>
      </p:sp>
      <p:sp>
        <p:nvSpPr>
          <p:cNvPr id="2" name="Obdélník 1"/>
          <p:cNvSpPr/>
          <p:nvPr/>
        </p:nvSpPr>
        <p:spPr>
          <a:xfrm>
            <a:off x="0" y="188000"/>
            <a:ext cx="91388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3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Zohavený </a:t>
            </a:r>
            <a:r>
              <a:rPr lang="cs-CZ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pěstní zápasník</a:t>
            </a:r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1043108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Jiří\Desktop\Drawing of a later Imperial Roman relief showing a boxer wearing on his right hand a caestus, armed with metal projections; Lateran Collection, Vatican Museum (Gardiner, fig. 177)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Sketch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95"/>
            <a:ext cx="9144000" cy="6873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274638"/>
            <a:ext cx="5220072" cy="994122"/>
          </a:xfrm>
        </p:spPr>
        <p:txBody>
          <a:bodyPr>
            <a:normAutofit/>
          </a:bodyPr>
          <a:lstStyle/>
          <a:p>
            <a:r>
              <a:rPr lang="cs-CZ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ἆθλ</a:t>
            </a:r>
            <a:r>
              <a:rPr lang="cs-CZ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 ἐπί </a:t>
            </a:r>
            <a:r>
              <a:rPr lang="cs-CZ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Πάτροκλωι</a:t>
            </a:r>
            <a:endParaRPr lang="cs-CZ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340768"/>
            <a:ext cx="5364088" cy="5179519"/>
          </a:xfrm>
        </p:spPr>
        <p:txBody>
          <a:bodyPr>
            <a:normAutofit/>
          </a:bodyPr>
          <a:lstStyle/>
          <a:p>
            <a:pPr lvl="0"/>
            <a:r>
              <a:rPr lang="cs-CZ" sz="1600" dirty="0"/>
              <a:t>závod dvojspřeží válečných vozů (</a:t>
            </a:r>
            <a:r>
              <a:rPr lang="cs-CZ" sz="1600" i="1" dirty="0" err="1"/>
              <a:t>συνωρίς</a:t>
            </a:r>
            <a:r>
              <a:rPr lang="cs-CZ" sz="1600" dirty="0"/>
              <a:t>) – 391 </a:t>
            </a:r>
            <a:r>
              <a:rPr lang="cs-CZ" sz="1600" dirty="0" smtClean="0"/>
              <a:t>veršů</a:t>
            </a:r>
            <a:endParaRPr lang="cs-CZ" sz="1600" dirty="0"/>
          </a:p>
          <a:p>
            <a:pPr lvl="0"/>
            <a:r>
              <a:rPr lang="cs-CZ" sz="1600" dirty="0"/>
              <a:t>běh (</a:t>
            </a:r>
            <a:r>
              <a:rPr lang="cs-CZ" sz="1600" i="1" dirty="0"/>
              <a:t>π</a:t>
            </a:r>
            <a:r>
              <a:rPr lang="cs-CZ" sz="1600" i="1" dirty="0" err="1"/>
              <a:t>οδωκείην</a:t>
            </a:r>
            <a:r>
              <a:rPr lang="cs-CZ" sz="1600" dirty="0"/>
              <a:t>) – 58 </a:t>
            </a:r>
            <a:r>
              <a:rPr lang="cs-CZ" sz="1600" dirty="0" smtClean="0"/>
              <a:t>veršů</a:t>
            </a:r>
            <a:endParaRPr lang="cs-CZ" sz="1600" dirty="0"/>
          </a:p>
          <a:p>
            <a:pPr lvl="0"/>
            <a:r>
              <a:rPr lang="cs-CZ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pěstní souboj (</a:t>
            </a:r>
            <a:r>
              <a:rPr lang="cs-CZ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</a:t>
            </a:r>
            <a:r>
              <a:rPr lang="cs-CZ" sz="20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υγμή</a:t>
            </a:r>
            <a:r>
              <a:rPr lang="cs-CZ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– 47 </a:t>
            </a:r>
            <a:r>
              <a:rPr lang="cs-CZ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veršů</a:t>
            </a:r>
            <a:endParaRPr lang="cs-C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/>
            <a:r>
              <a:rPr lang="cs-CZ" sz="1600" dirty="0"/>
              <a:t>zápas (</a:t>
            </a:r>
            <a:r>
              <a:rPr lang="cs-CZ" sz="1600" i="1" dirty="0"/>
              <a:t>π</a:t>
            </a:r>
            <a:r>
              <a:rPr lang="cs-CZ" sz="1600" i="1" dirty="0" err="1"/>
              <a:t>άλη</a:t>
            </a:r>
            <a:r>
              <a:rPr lang="cs-CZ" sz="1600" dirty="0"/>
              <a:t>) – 40 </a:t>
            </a:r>
            <a:r>
              <a:rPr lang="cs-CZ" sz="1600" dirty="0" smtClean="0"/>
              <a:t>veršů</a:t>
            </a:r>
            <a:endParaRPr lang="cs-CZ" sz="1600" dirty="0"/>
          </a:p>
          <a:p>
            <a:pPr lvl="0"/>
            <a:r>
              <a:rPr lang="cs-CZ" sz="1600" dirty="0"/>
              <a:t>lukostřelba (</a:t>
            </a:r>
            <a:r>
              <a:rPr lang="cs-CZ" sz="1600" i="1" dirty="0" err="1"/>
              <a:t>τοξικός</a:t>
            </a:r>
            <a:r>
              <a:rPr lang="cs-CZ" sz="1600" dirty="0"/>
              <a:t>) – 34 </a:t>
            </a:r>
            <a:r>
              <a:rPr lang="cs-CZ" sz="1600" dirty="0" smtClean="0"/>
              <a:t>veršů</a:t>
            </a:r>
            <a:endParaRPr lang="cs-CZ" sz="1600" dirty="0"/>
          </a:p>
          <a:p>
            <a:pPr lvl="0"/>
            <a:r>
              <a:rPr lang="cs-CZ" sz="1600" dirty="0"/>
              <a:t>souboj s </a:t>
            </a:r>
            <a:r>
              <a:rPr lang="cs-CZ" sz="1600" dirty="0" err="1"/>
              <a:t>dalekostinným</a:t>
            </a:r>
            <a:r>
              <a:rPr lang="cs-CZ" sz="1600" dirty="0"/>
              <a:t> oštěpem (</a:t>
            </a:r>
            <a:r>
              <a:rPr lang="cs-CZ" sz="1600" i="1" dirty="0"/>
              <a:t>ὁπ</a:t>
            </a:r>
            <a:r>
              <a:rPr lang="cs-CZ" sz="1600" i="1" dirty="0" err="1"/>
              <a:t>λομ</a:t>
            </a:r>
            <a:r>
              <a:rPr lang="cs-CZ" sz="1600" i="1" dirty="0"/>
              <a:t>αχίᾱ</a:t>
            </a:r>
            <a:r>
              <a:rPr lang="cs-CZ" sz="1600" dirty="0"/>
              <a:t> s </a:t>
            </a:r>
            <a:r>
              <a:rPr lang="cs-CZ" sz="1600" i="1" dirty="0"/>
              <a:t>δολιχόσκιος</a:t>
            </a:r>
            <a:r>
              <a:rPr lang="cs-CZ" sz="1600" dirty="0"/>
              <a:t> </a:t>
            </a:r>
            <a:r>
              <a:rPr lang="cs-CZ" sz="1600" i="1" dirty="0"/>
              <a:t>ἔγχος</a:t>
            </a:r>
            <a:r>
              <a:rPr lang="cs-CZ" sz="1600" dirty="0"/>
              <a:t>) – 28 </a:t>
            </a:r>
            <a:r>
              <a:rPr lang="cs-CZ" sz="1600" dirty="0" smtClean="0"/>
              <a:t>veršů</a:t>
            </a:r>
            <a:endParaRPr lang="cs-CZ" sz="1600" dirty="0"/>
          </a:p>
          <a:p>
            <a:pPr lvl="0"/>
            <a:r>
              <a:rPr lang="cs-CZ" sz="1600" dirty="0"/>
              <a:t>hod </a:t>
            </a:r>
            <a:r>
              <a:rPr lang="cs-CZ" sz="1600" dirty="0" err="1" smtClean="0"/>
              <a:t>Fe</a:t>
            </a:r>
            <a:r>
              <a:rPr lang="cs-CZ" sz="1600" dirty="0" smtClean="0"/>
              <a:t> kotoučem/ </a:t>
            </a:r>
            <a:r>
              <a:rPr lang="cs-CZ" sz="1600" dirty="0"/>
              <a:t>diskem (</a:t>
            </a:r>
            <a:r>
              <a:rPr lang="cs-CZ" sz="1600" i="1" dirty="0"/>
              <a:t>β</a:t>
            </a:r>
            <a:r>
              <a:rPr lang="cs-CZ" sz="1600" i="1" dirty="0" err="1"/>
              <a:t>ολή</a:t>
            </a:r>
            <a:r>
              <a:rPr lang="cs-CZ" sz="1600" dirty="0"/>
              <a:t> </a:t>
            </a:r>
            <a:r>
              <a:rPr lang="cs-CZ" sz="1600" i="1" dirty="0" err="1"/>
              <a:t>σόλος</a:t>
            </a:r>
            <a:r>
              <a:rPr lang="cs-CZ" sz="1600" dirty="0"/>
              <a:t>/ </a:t>
            </a:r>
            <a:r>
              <a:rPr lang="cs-CZ" sz="1600" i="1" dirty="0" err="1"/>
              <a:t>δίσκος</a:t>
            </a:r>
            <a:r>
              <a:rPr lang="cs-CZ" sz="1600" dirty="0"/>
              <a:t>) – </a:t>
            </a:r>
            <a:r>
              <a:rPr lang="cs-CZ" sz="1600" dirty="0" smtClean="0"/>
              <a:t>24 veršů</a:t>
            </a:r>
            <a:endParaRPr lang="cs-CZ" sz="1600" dirty="0"/>
          </a:p>
          <a:p>
            <a:pPr lvl="0"/>
            <a:r>
              <a:rPr lang="cs-CZ" sz="1600" dirty="0"/>
              <a:t>hod kopím (</a:t>
            </a:r>
            <a:r>
              <a:rPr lang="cs-CZ" sz="1600" i="1" dirty="0" err="1"/>
              <a:t>ἥμ</a:t>
            </a:r>
            <a:r>
              <a:rPr lang="cs-CZ" sz="1600" i="1" dirty="0"/>
              <a:t>α</a:t>
            </a:r>
            <a:r>
              <a:rPr lang="cs-CZ" sz="1600" dirty="0"/>
              <a:t>) – 14 </a:t>
            </a:r>
            <a:r>
              <a:rPr lang="cs-CZ" sz="1600" dirty="0" smtClean="0"/>
              <a:t>veršů</a:t>
            </a:r>
          </a:p>
          <a:p>
            <a:pPr marL="0" lvl="0" indent="0">
              <a:buNone/>
            </a:pPr>
            <a:endParaRPr lang="cs-CZ" sz="1600" dirty="0" smtClean="0"/>
          </a:p>
          <a:p>
            <a:pPr lvl="0"/>
            <a:r>
              <a:rPr lang="cs-CZ" sz="2200" dirty="0" err="1" smtClean="0"/>
              <a:t>Epeios</a:t>
            </a:r>
            <a:r>
              <a:rPr lang="cs-CZ" sz="2200" dirty="0" smtClean="0"/>
              <a:t> </a:t>
            </a:r>
            <a:r>
              <a:rPr lang="cs-CZ" sz="2200" b="1" dirty="0" smtClean="0"/>
              <a:t>X</a:t>
            </a:r>
            <a:r>
              <a:rPr lang="cs-CZ" sz="2200" dirty="0" smtClean="0"/>
              <a:t> </a:t>
            </a:r>
            <a:r>
              <a:rPr lang="cs-CZ" sz="2200" dirty="0" err="1" smtClean="0"/>
              <a:t>Euryalos</a:t>
            </a:r>
            <a:r>
              <a:rPr lang="cs-CZ" sz="2200" dirty="0" smtClean="0"/>
              <a:t> z Argu</a:t>
            </a:r>
          </a:p>
          <a:p>
            <a:pPr marL="0" indent="0">
              <a:buNone/>
            </a:pPr>
            <a:endParaRPr lang="cs-CZ" sz="1100" i="1" dirty="0" smtClean="0"/>
          </a:p>
          <a:p>
            <a:pPr marL="0" indent="0">
              <a:buNone/>
            </a:pPr>
            <a:r>
              <a:rPr lang="cs-CZ" i="1" dirty="0" smtClean="0"/>
              <a:t>      → </a:t>
            </a:r>
            <a:r>
              <a:rPr lang="cs-CZ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ές μέσον</a:t>
            </a:r>
            <a:r>
              <a:rPr lang="cs-CZ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r>
              <a:rPr lang="cs-CZ" sz="2800" dirty="0" smtClean="0"/>
              <a:t> </a:t>
            </a:r>
          </a:p>
          <a:p>
            <a:pPr marL="0" indent="0">
              <a:buNone/>
            </a:pPr>
            <a:r>
              <a:rPr lang="cs-CZ" sz="1800" dirty="0" smtClean="0"/>
              <a:t>	   - statný </a:t>
            </a:r>
            <a:r>
              <a:rPr lang="cs-CZ" sz="1800" dirty="0"/>
              <a:t>šestiletý </a:t>
            </a:r>
            <a:r>
              <a:rPr lang="cs-CZ" sz="1800" dirty="0" smtClean="0"/>
              <a:t>mezek </a:t>
            </a:r>
            <a:r>
              <a:rPr lang="cs-CZ" sz="1800" b="1" dirty="0" smtClean="0"/>
              <a:t>X </a:t>
            </a:r>
            <a:r>
              <a:rPr lang="cs-CZ" sz="1800" dirty="0" smtClean="0"/>
              <a:t>dvouuchý </a:t>
            </a:r>
            <a:r>
              <a:rPr lang="cs-CZ" sz="1800" dirty="0"/>
              <a:t>pohár</a:t>
            </a:r>
            <a:endParaRPr lang="cs-CZ" sz="2800" dirty="0"/>
          </a:p>
        </p:txBody>
      </p:sp>
      <p:pic>
        <p:nvPicPr>
          <p:cNvPr id="4" name="Obrázek 3" descr="C:\Users\Jiří\Desktop\j\Boxeři na mykénské váze z Kypru ze 13. století př. Kr. (Zamarovský, 2003)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1620"/>
            <a:ext cx="3779912" cy="68263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72386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Jiří\Desktop\Drawing of a later Imperial Roman relief showing a boxer wearing on his right hand a caestus, armed with metal projections; Lateran Collection, Vatican Museum (Gardiner, fig. 177)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Sketch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95"/>
            <a:ext cx="9144000" cy="6873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2" y="3738241"/>
            <a:ext cx="9155824" cy="3139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tabLst>
                <a:tab pos="30607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tabLst>
                <a:tab pos="30607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tabLst>
                <a:tab pos="30607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tabLst>
                <a:tab pos="30607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tabLst>
                <a:tab pos="30607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30607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30607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30607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30607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lvl="0" algn="ctr"/>
            <a:r>
              <a:rPr kumimoji="0" lang="cs-CZ" altLang="cs-CZ" sz="2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itchFamily="34" charset="0"/>
                <a:cs typeface="Times New Roman" pitchFamily="18" charset="0"/>
              </a:rPr>
              <a:t>„Nejdříve na boky pás mu přiložil </a:t>
            </a:r>
            <a:r>
              <a:rPr kumimoji="0" lang="cs-CZ" altLang="cs-CZ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itchFamily="34" charset="0"/>
                <a:cs typeface="Times New Roman" pitchFamily="18" charset="0"/>
              </a:rPr>
              <a:t>(Diomédés)</a:t>
            </a:r>
            <a:r>
              <a:rPr kumimoji="0" lang="cs-CZ" altLang="cs-CZ" sz="2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itchFamily="34" charset="0"/>
                <a:cs typeface="Times New Roman" pitchFamily="18" charset="0"/>
              </a:rPr>
              <a:t>, potom mu podal </a:t>
            </a:r>
            <a:endParaRPr kumimoji="0" lang="cs-CZ" altLang="cs-CZ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060700" algn="l"/>
              </a:tabLst>
            </a:pPr>
            <a:r>
              <a:rPr kumimoji="0" lang="cs-CZ" altLang="cs-CZ" sz="2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itchFamily="34" charset="0"/>
                <a:cs typeface="Times New Roman" pitchFamily="18" charset="0"/>
              </a:rPr>
              <a:t>řemeny z tažného býka, tak dovedně vykrajované. </a:t>
            </a:r>
            <a:endParaRPr kumimoji="0" lang="cs-CZ" altLang="cs-CZ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060700" algn="l"/>
              </a:tabLst>
            </a:pPr>
            <a:r>
              <a:rPr kumimoji="0" lang="cs-CZ" altLang="cs-CZ" sz="2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itchFamily="34" charset="0"/>
                <a:cs typeface="Times New Roman" pitchFamily="18" charset="0"/>
              </a:rPr>
              <a:t>Oba pak, chráněni pásem, již do středu bojiště vešli, </a:t>
            </a:r>
            <a:endParaRPr kumimoji="0" lang="cs-CZ" altLang="cs-CZ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060700" algn="l"/>
              </a:tabLst>
            </a:pPr>
            <a:r>
              <a:rPr kumimoji="0" lang="cs-CZ" altLang="cs-CZ" sz="2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itchFamily="34" charset="0"/>
                <a:cs typeface="Times New Roman" pitchFamily="18" charset="0"/>
              </a:rPr>
              <a:t>pozvedli naproti sobě již oba dva pádné své ruce, </a:t>
            </a:r>
            <a:endParaRPr kumimoji="0" lang="cs-CZ" altLang="cs-CZ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060700" algn="l"/>
              </a:tabLst>
            </a:pPr>
            <a:r>
              <a:rPr kumimoji="0" lang="cs-CZ" altLang="cs-CZ" sz="2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itchFamily="34" charset="0"/>
                <a:cs typeface="Times New Roman" pitchFamily="18" charset="0"/>
              </a:rPr>
              <a:t>naráz se na sebe vrhli a pravice těžké se střetly. </a:t>
            </a:r>
            <a:endParaRPr kumimoji="0" lang="cs-CZ" altLang="cs-CZ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060700" algn="l"/>
              </a:tabLst>
            </a:pPr>
            <a:r>
              <a:rPr kumimoji="0" lang="cs-CZ" altLang="cs-CZ" sz="2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itchFamily="34" charset="0"/>
                <a:cs typeface="Times New Roman" pitchFamily="18" charset="0"/>
              </a:rPr>
              <a:t>Čelistí strašlivý skřípot se ozýval, odevšad z údů </a:t>
            </a:r>
            <a:endParaRPr kumimoji="0" lang="cs-CZ" altLang="cs-CZ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060700" algn="l"/>
              </a:tabLst>
            </a:pPr>
            <a:r>
              <a:rPr kumimoji="0" lang="cs-CZ" altLang="cs-CZ" sz="2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itchFamily="34" charset="0"/>
                <a:cs typeface="Times New Roman" pitchFamily="18" charset="0"/>
              </a:rPr>
              <a:t>proudem řinul se pot. Vtom </a:t>
            </a:r>
            <a:r>
              <a:rPr kumimoji="0" lang="cs-CZ" altLang="cs-CZ" sz="22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itchFamily="34" charset="0"/>
                <a:cs typeface="Times New Roman" pitchFamily="18" charset="0"/>
              </a:rPr>
              <a:t>Epeios</a:t>
            </a:r>
            <a:r>
              <a:rPr kumimoji="0" lang="cs-CZ" altLang="cs-CZ" sz="2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itchFamily="34" charset="0"/>
                <a:cs typeface="Times New Roman" pitchFamily="18" charset="0"/>
              </a:rPr>
              <a:t> slavný se vztyčil, </a:t>
            </a:r>
            <a:endParaRPr kumimoji="0" lang="cs-CZ" altLang="cs-CZ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060700" algn="l"/>
              </a:tabLst>
            </a:pPr>
            <a:r>
              <a:rPr kumimoji="0" lang="cs-CZ" altLang="cs-CZ" sz="2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itchFamily="34" charset="0"/>
                <a:cs typeface="Times New Roman" pitchFamily="18" charset="0"/>
              </a:rPr>
              <a:t>udeřil soupeře v tvář, když kolem se rozhlížel – ten pak </a:t>
            </a:r>
            <a:endParaRPr kumimoji="0" lang="cs-CZ" altLang="cs-CZ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060700" algn="l"/>
              </a:tabLst>
            </a:pPr>
            <a:r>
              <a:rPr kumimoji="0" lang="cs-CZ" altLang="cs-CZ" sz="2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itchFamily="34" charset="0"/>
                <a:cs typeface="Times New Roman" pitchFamily="18" charset="0"/>
              </a:rPr>
              <a:t>déle už nemohl stát, vždyť nádherné údy mu klesly“</a:t>
            </a:r>
            <a:r>
              <a:rPr kumimoji="0" lang="cs-CZ" altLang="cs-CZ" sz="22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itchFamily="34" charset="0"/>
                <a:cs typeface="Times New Roman" pitchFamily="18" charset="0"/>
              </a:rPr>
              <a:t> (</a:t>
            </a:r>
            <a:r>
              <a:rPr kumimoji="0" lang="cs-CZ" altLang="cs-CZ" sz="22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Calibri" pitchFamily="34" charset="0"/>
                <a:cs typeface="Times New Roman" pitchFamily="18" charset="0"/>
              </a:rPr>
              <a:t>překlad R. Mertlík</a:t>
            </a:r>
            <a:r>
              <a:rPr kumimoji="0" lang="cs-CZ" altLang="cs-CZ" sz="22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itchFamily="34" charset="0"/>
                <a:cs typeface="Times New Roman" pitchFamily="18" charset="0"/>
              </a:rPr>
              <a:t>)</a:t>
            </a:r>
            <a:endParaRPr kumimoji="0" lang="cs-CZ" altLang="cs-CZ" sz="22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1" y="0"/>
            <a:ext cx="9136192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cs-CZ" sz="2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Ὅ</a:t>
            </a:r>
            <a:r>
              <a:rPr lang="el-GR" sz="2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μηρος</a:t>
            </a:r>
            <a:r>
              <a:rPr lang="cs-CZ" sz="2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,</a:t>
            </a:r>
            <a:r>
              <a:rPr lang="cs-CZ" sz="2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26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Ἰλιάς</a:t>
            </a:r>
            <a:r>
              <a:rPr lang="cs-CZ" sz="2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2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23.683-691:</a:t>
            </a:r>
          </a:p>
        </p:txBody>
      </p:sp>
      <p:sp>
        <p:nvSpPr>
          <p:cNvPr id="9" name="Obdélník 8"/>
          <p:cNvSpPr/>
          <p:nvPr/>
        </p:nvSpPr>
        <p:spPr>
          <a:xfrm>
            <a:off x="-1" y="492443"/>
            <a:ext cx="9136194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„</a:t>
            </a:r>
            <a:r>
              <a:rPr lang="el-GR" sz="2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ζῶ</a:t>
            </a:r>
            <a:r>
              <a:rPr lang="cs-CZ" sz="2200" b="1" i="1" dirty="0" err="1" smtClean="0">
                <a:solidFill>
                  <a:srgbClr val="FF0000"/>
                </a:solidFill>
                <a:latin typeface="Greek" panose="05000000000000000000" pitchFamily="2" charset="2"/>
                <a:cs typeface="Times New Roman" panose="02020603050405020304" pitchFamily="18" charset="0"/>
              </a:rPr>
              <a:t>ma</a:t>
            </a:r>
            <a:r>
              <a:rPr lang="el-GR" sz="2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200" i="1" dirty="0" smtClean="0">
                <a:latin typeface="Greek" panose="05000000000000000000" pitchFamily="2" charset="2"/>
                <a:cs typeface="Times New Roman" panose="02020603050405020304" pitchFamily="18" charset="0"/>
                <a:sym typeface="Greek"/>
              </a:rPr>
              <a:t>d</a:t>
            </a:r>
            <a:r>
              <a:rPr lang="cs-CZ" sz="2200" i="1" dirty="0" smtClean="0">
                <a:latin typeface="Greek" panose="05000000000000000000" pitchFamily="2" charset="2"/>
                <a:cs typeface="Times New Roman" panose="02020603050405020304" pitchFamily="18" charset="0"/>
              </a:rPr>
              <a:t> o</a:t>
            </a:r>
            <a:r>
              <a:rPr lang="cs-CZ" sz="2200" i="1" dirty="0" smtClean="0">
                <a:latin typeface="Greek" panose="05000000000000000000" pitchFamily="2" charset="2"/>
                <a:cs typeface="Times New Roman" panose="02020603050405020304" pitchFamily="18" charset="0"/>
                <a:sym typeface="Greek"/>
              </a:rPr>
              <a:t> </a:t>
            </a:r>
            <a:r>
              <a:rPr lang="cs-CZ" sz="2200" i="1" dirty="0" err="1" smtClean="0">
                <a:latin typeface="Greek" panose="05000000000000000000" pitchFamily="2" charset="2"/>
                <a:cs typeface="Times New Roman" panose="02020603050405020304" pitchFamily="18" charset="0"/>
                <a:sym typeface="Greek"/>
              </a:rPr>
              <a:t>pr</a:t>
            </a:r>
            <a:r>
              <a:rPr lang="el-GR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ῶ</a:t>
            </a:r>
            <a:r>
              <a:rPr lang="cs-CZ" sz="2200" i="1" dirty="0" smtClean="0">
                <a:latin typeface="Greek" panose="05000000000000000000" pitchFamily="2" charset="2"/>
                <a:cs typeface="Times New Roman" panose="02020603050405020304" pitchFamily="18" charset="0"/>
              </a:rPr>
              <a:t>ton</a:t>
            </a:r>
            <a:r>
              <a:rPr lang="cs-CZ" sz="2200" i="1" dirty="0" smtClean="0">
                <a:latin typeface="Greek" panose="05000000000000000000" pitchFamily="2" charset="2"/>
                <a:cs typeface="Times New Roman" panose="02020603050405020304" pitchFamily="18" charset="0"/>
                <a:sym typeface="Greek"/>
              </a:rPr>
              <a:t> </a:t>
            </a:r>
            <a:r>
              <a:rPr lang="cs-CZ" sz="2200" i="1" dirty="0" err="1" smtClean="0">
                <a:latin typeface="Greek" panose="05000000000000000000" pitchFamily="2" charset="2"/>
                <a:cs typeface="Times New Roman" panose="02020603050405020304" pitchFamily="18" charset="0"/>
                <a:sym typeface="Greek"/>
              </a:rPr>
              <a:t>parakmbalen</a:t>
            </a:r>
            <a:r>
              <a:rPr lang="cs-CZ" sz="2200" i="1" dirty="0" smtClean="0">
                <a:latin typeface="Greek" panose="05000000000000000000" pitchFamily="2" charset="2"/>
                <a:cs typeface="Times New Roman" panose="02020603050405020304" pitchFamily="18" charset="0"/>
                <a:sym typeface="Greek"/>
              </a:rPr>
              <a:t>, </a:t>
            </a:r>
            <a:r>
              <a:rPr lang="cs-CZ" sz="2200" i="1" dirty="0" err="1" smtClean="0">
                <a:latin typeface="Greek" panose="05000000000000000000" pitchFamily="2" charset="2"/>
                <a:cs typeface="Times New Roman" panose="02020603050405020304" pitchFamily="18" charset="0"/>
                <a:sym typeface="Greek"/>
              </a:rPr>
              <a:t>atr</a:t>
            </a:r>
            <a:r>
              <a:rPr lang="cs-CZ" sz="2200" i="1" dirty="0" smtClean="0">
                <a:latin typeface="Greek" panose="05000000000000000000" pitchFamily="2" charset="2"/>
                <a:cs typeface="Times New Roman" panose="02020603050405020304" pitchFamily="18" charset="0"/>
                <a:sym typeface="Greek"/>
              </a:rPr>
              <a:t> </a:t>
            </a:r>
            <a:r>
              <a:rPr lang="cs-CZ" sz="2200" i="1" dirty="0" err="1" smtClean="0">
                <a:latin typeface="Greek" panose="05000000000000000000" pitchFamily="2" charset="2"/>
                <a:cs typeface="Times New Roman" panose="02020603050405020304" pitchFamily="18" charset="0"/>
                <a:sym typeface="Greek"/>
              </a:rPr>
              <a:t>peita</a:t>
            </a:r>
            <a:endParaRPr lang="cs-CZ" sz="2200" i="1" dirty="0" smtClean="0">
              <a:latin typeface="Greek" panose="05000000000000000000" pitchFamily="2" charset="2"/>
              <a:cs typeface="Times New Roman" panose="02020603050405020304" pitchFamily="18" charset="0"/>
              <a:sym typeface="Greek"/>
            </a:endParaRPr>
          </a:p>
          <a:p>
            <a:pPr algn="ctr"/>
            <a:r>
              <a:rPr lang="cs-CZ" sz="2200" i="1" dirty="0" smtClean="0">
                <a:latin typeface="Greek" panose="05000000000000000000" pitchFamily="2" charset="2"/>
                <a:cs typeface="Times New Roman" panose="02020603050405020304" pitchFamily="18" charset="0"/>
                <a:sym typeface="Greek"/>
              </a:rPr>
              <a:t>d</a:t>
            </a:r>
            <a:r>
              <a:rPr lang="el-GR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ῶ</a:t>
            </a:r>
            <a:r>
              <a:rPr lang="cs-CZ" sz="2200" i="1" dirty="0" err="1" smtClean="0">
                <a:latin typeface="Greek" panose="05000000000000000000" pitchFamily="2" charset="2"/>
                <a:cs typeface="Times New Roman" panose="02020603050405020304" pitchFamily="18" charset="0"/>
              </a:rPr>
              <a:t>ken</a:t>
            </a:r>
            <a:r>
              <a:rPr lang="cs-CZ" sz="2200" i="1" dirty="0" smtClean="0">
                <a:latin typeface="Greek" panose="05000000000000000000" pitchFamily="2" charset="2"/>
                <a:cs typeface="Times New Roman" panose="02020603050405020304" pitchFamily="18" charset="0"/>
              </a:rPr>
              <a:t> </a:t>
            </a:r>
            <a:r>
              <a:rPr lang="cs-CZ" sz="2200" b="1" i="1" dirty="0" smtClean="0">
                <a:solidFill>
                  <a:srgbClr val="FF0000"/>
                </a:solidFill>
                <a:latin typeface="Greek" panose="05000000000000000000" pitchFamily="2" charset="2"/>
                <a:cs typeface="Times New Roman" panose="02020603050405020304" pitchFamily="18" charset="0"/>
                <a:sym typeface="Greek"/>
              </a:rPr>
              <a:t></a:t>
            </a:r>
            <a:r>
              <a:rPr lang="cs-CZ" sz="2200" b="1" i="1" dirty="0" err="1" smtClean="0">
                <a:solidFill>
                  <a:srgbClr val="FF0000"/>
                </a:solidFill>
                <a:latin typeface="Greek" panose="05000000000000000000" pitchFamily="2" charset="2"/>
                <a:cs typeface="Times New Roman" panose="02020603050405020304" pitchFamily="18" charset="0"/>
                <a:sym typeface="Greek"/>
              </a:rPr>
              <a:t>mntaj</a:t>
            </a:r>
            <a:r>
              <a:rPr lang="cs-CZ" sz="2200" b="1" i="1" dirty="0" smtClean="0">
                <a:solidFill>
                  <a:srgbClr val="FF0000"/>
                </a:solidFill>
                <a:latin typeface="Greek" panose="05000000000000000000" pitchFamily="2" charset="2"/>
                <a:cs typeface="Times New Roman" panose="02020603050405020304" pitchFamily="18" charset="0"/>
                <a:sym typeface="Greek"/>
              </a:rPr>
              <a:t> </a:t>
            </a:r>
            <a:r>
              <a:rPr lang="cs-CZ" sz="2200" i="1" dirty="0" smtClean="0">
                <a:latin typeface="Greek" panose="05000000000000000000" pitchFamily="2" charset="2"/>
                <a:cs typeface="Times New Roman" panose="02020603050405020304" pitchFamily="18" charset="0"/>
                <a:sym typeface="Greek"/>
              </a:rPr>
              <a:t></a:t>
            </a:r>
            <a:r>
              <a:rPr lang="cs-CZ" sz="2200" i="1" dirty="0" err="1" smtClean="0">
                <a:latin typeface="Greek" panose="05000000000000000000" pitchFamily="2" charset="2"/>
                <a:cs typeface="Times New Roman" panose="02020603050405020304" pitchFamily="18" charset="0"/>
                <a:sym typeface="Greek"/>
              </a:rPr>
              <a:t>utmtouj</a:t>
            </a:r>
            <a:r>
              <a:rPr lang="cs-CZ" sz="2200" i="1" dirty="0" smtClean="0">
                <a:latin typeface="Greek" panose="05000000000000000000" pitchFamily="2" charset="2"/>
                <a:cs typeface="Times New Roman" panose="02020603050405020304" pitchFamily="18" charset="0"/>
                <a:sym typeface="Greek"/>
              </a:rPr>
              <a:t> </a:t>
            </a:r>
            <a:r>
              <a:rPr lang="cs-CZ" sz="2200" i="1" dirty="0" err="1" smtClean="0">
                <a:latin typeface="Greek" panose="05000000000000000000" pitchFamily="2" charset="2"/>
                <a:cs typeface="Times New Roman" panose="02020603050405020304" pitchFamily="18" charset="0"/>
                <a:sym typeface="Greek"/>
              </a:rPr>
              <a:t>boj</a:t>
            </a:r>
            <a:r>
              <a:rPr lang="cs-CZ" sz="2200" i="1" dirty="0" smtClean="0">
                <a:latin typeface="Greek" panose="05000000000000000000" pitchFamily="2" charset="2"/>
                <a:cs typeface="Times New Roman" panose="02020603050405020304" pitchFamily="18" charset="0"/>
                <a:sym typeface="Greek"/>
              </a:rPr>
              <a:t> </a:t>
            </a:r>
            <a:r>
              <a:rPr lang="cs-CZ" sz="2200" i="1" dirty="0" err="1" smtClean="0">
                <a:latin typeface="Greek" panose="05000000000000000000" pitchFamily="2" charset="2"/>
                <a:cs typeface="Times New Roman" panose="02020603050405020304" pitchFamily="18" charset="0"/>
                <a:sym typeface="Greek"/>
              </a:rPr>
              <a:t>graloio</a:t>
            </a:r>
            <a:r>
              <a:rPr lang="cs-CZ" sz="2200" i="1" dirty="0" smtClean="0">
                <a:latin typeface="Greek" panose="05000000000000000000" pitchFamily="2" charset="2"/>
                <a:cs typeface="Times New Roman" panose="02020603050405020304" pitchFamily="18" charset="0"/>
                <a:sym typeface="Greek"/>
              </a:rPr>
              <a:t>. </a:t>
            </a:r>
          </a:p>
          <a:p>
            <a:pPr algn="ctr"/>
            <a:r>
              <a:rPr lang="cs-CZ" sz="2200" i="1" dirty="0" smtClean="0">
                <a:latin typeface="Greek" panose="05000000000000000000" pitchFamily="2" charset="2"/>
                <a:cs typeface="Times New Roman" panose="02020603050405020304" pitchFamily="18" charset="0"/>
                <a:sym typeface="Greek"/>
              </a:rPr>
              <a:t>t d </a:t>
            </a:r>
            <a:r>
              <a:rPr lang="cs-CZ" sz="2200" i="1" dirty="0" err="1" smtClean="0">
                <a:latin typeface="Greek" panose="05000000000000000000" pitchFamily="2" charset="2"/>
                <a:cs typeface="Times New Roman" panose="02020603050405020304" pitchFamily="18" charset="0"/>
                <a:sym typeface="Greek"/>
              </a:rPr>
              <a:t>zwsamnw</a:t>
            </a:r>
            <a:r>
              <a:rPr lang="cs-CZ" sz="2200" i="1" dirty="0" smtClean="0">
                <a:latin typeface="Greek" panose="05000000000000000000" pitchFamily="2" charset="2"/>
                <a:cs typeface="Times New Roman" panose="02020603050405020304" pitchFamily="18" charset="0"/>
                <a:sym typeface="Greek"/>
              </a:rPr>
              <a:t> </a:t>
            </a:r>
            <a:r>
              <a:rPr lang="cs-CZ" sz="2200" i="1" dirty="0" err="1" smtClean="0">
                <a:latin typeface="Greek" panose="05000000000000000000" pitchFamily="2" charset="2"/>
                <a:cs typeface="Times New Roman" panose="02020603050405020304" pitchFamily="18" charset="0"/>
                <a:sym typeface="Greek"/>
              </a:rPr>
              <a:t>bthn</a:t>
            </a:r>
            <a:r>
              <a:rPr lang="cs-CZ" sz="2200" i="1" dirty="0" smtClean="0">
                <a:latin typeface="Greek" panose="05000000000000000000" pitchFamily="2" charset="2"/>
                <a:cs typeface="Times New Roman" panose="02020603050405020304" pitchFamily="18" charset="0"/>
                <a:sym typeface="Greek"/>
              </a:rPr>
              <a:t> </a:t>
            </a:r>
            <a:r>
              <a:rPr lang="cs-CZ" sz="2200" b="1" i="1" dirty="0" smtClean="0">
                <a:solidFill>
                  <a:srgbClr val="FF0000"/>
                </a:solidFill>
                <a:latin typeface="Greek" panose="05000000000000000000" pitchFamily="2" charset="2"/>
                <a:cs typeface="Times New Roman" panose="02020603050405020304" pitchFamily="18" charset="0"/>
                <a:sym typeface="Greek"/>
              </a:rPr>
              <a:t>j </a:t>
            </a:r>
            <a:r>
              <a:rPr lang="cs-CZ" sz="2200" b="1" i="1" dirty="0" err="1" smtClean="0">
                <a:solidFill>
                  <a:srgbClr val="FF0000"/>
                </a:solidFill>
                <a:latin typeface="Greek" panose="05000000000000000000" pitchFamily="2" charset="2"/>
                <a:cs typeface="Times New Roman" panose="02020603050405020304" pitchFamily="18" charset="0"/>
                <a:sym typeface="Greek"/>
              </a:rPr>
              <a:t>msson</a:t>
            </a:r>
            <a:r>
              <a:rPr lang="cs-CZ" sz="2200" b="1" i="1" dirty="0" smtClean="0">
                <a:solidFill>
                  <a:srgbClr val="FF0000"/>
                </a:solidFill>
                <a:latin typeface="Greek" panose="05000000000000000000" pitchFamily="2" charset="2"/>
                <a:cs typeface="Times New Roman" panose="02020603050405020304" pitchFamily="18" charset="0"/>
                <a:sym typeface="Greek"/>
              </a:rPr>
              <a:t> </a:t>
            </a:r>
            <a:r>
              <a:rPr lang="cs-CZ" sz="2200" i="1" dirty="0" smtClean="0">
                <a:latin typeface="Greek" panose="05000000000000000000" pitchFamily="2" charset="2"/>
                <a:cs typeface="Times New Roman" panose="02020603050405020304" pitchFamily="18" charset="0"/>
                <a:sym typeface="Greek"/>
              </a:rPr>
              <a:t>g</a:t>
            </a:r>
            <a:r>
              <a:rPr lang="el-GR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ῶ</a:t>
            </a:r>
            <a:r>
              <a:rPr lang="cs-CZ" sz="2200" i="1" dirty="0" smtClean="0">
                <a:latin typeface="Greek" panose="05000000000000000000" pitchFamily="2" charset="2"/>
                <a:cs typeface="Times New Roman" panose="02020603050405020304" pitchFamily="18" charset="0"/>
              </a:rPr>
              <a:t>na, </a:t>
            </a:r>
          </a:p>
          <a:p>
            <a:pPr algn="ctr"/>
            <a:r>
              <a:rPr lang="cs-CZ" sz="2200" i="1" dirty="0" smtClean="0">
                <a:latin typeface="Greek" panose="05000000000000000000" pitchFamily="2" charset="2"/>
                <a:cs typeface="Times New Roman" panose="02020603050405020304" pitchFamily="18" charset="0"/>
                <a:sym typeface="Greek"/>
              </a:rPr>
              <a:t></a:t>
            </a:r>
            <a:r>
              <a:rPr lang="cs-CZ" sz="2200" i="1" dirty="0" err="1" smtClean="0">
                <a:latin typeface="Greek" panose="05000000000000000000" pitchFamily="2" charset="2"/>
                <a:cs typeface="Times New Roman" panose="02020603050405020304" pitchFamily="18" charset="0"/>
                <a:sym typeface="Greek"/>
              </a:rPr>
              <a:t>nta</a:t>
            </a:r>
            <a:r>
              <a:rPr lang="cs-CZ" sz="2200" i="1" dirty="0" smtClean="0">
                <a:latin typeface="Greek" panose="05000000000000000000" pitchFamily="2" charset="2"/>
                <a:cs typeface="Times New Roman" panose="02020603050405020304" pitchFamily="18" charset="0"/>
                <a:sym typeface="Greek"/>
              </a:rPr>
              <a:t> d </a:t>
            </a:r>
            <a:r>
              <a:rPr lang="el-GR" sz="2200" i="1" dirty="0" smtClean="0">
                <a:latin typeface="Greek" panose="05000000000000000000" pitchFamily="2" charset="2"/>
                <a:cs typeface="Times New Roman" panose="02020603050405020304" pitchFamily="18" charset="0"/>
                <a:sym typeface="Greek"/>
              </a:rPr>
              <a:t></a:t>
            </a:r>
            <a:r>
              <a:rPr lang="cs-CZ" sz="2200" i="1" dirty="0" err="1" smtClean="0">
                <a:latin typeface="Greek" panose="05000000000000000000" pitchFamily="2" charset="2"/>
                <a:cs typeface="Times New Roman" panose="02020603050405020304" pitchFamily="18" charset="0"/>
                <a:sym typeface="Greek"/>
              </a:rPr>
              <a:t>nascomnw</a:t>
            </a:r>
            <a:r>
              <a:rPr lang="cs-CZ" sz="2200" i="1" dirty="0" smtClean="0">
                <a:latin typeface="Greek" panose="05000000000000000000" pitchFamily="2" charset="2"/>
                <a:cs typeface="Times New Roman" panose="02020603050405020304" pitchFamily="18" charset="0"/>
                <a:sym typeface="Greek"/>
              </a:rPr>
              <a:t> </a:t>
            </a:r>
            <a:r>
              <a:rPr lang="cs-CZ" sz="2200" i="1" dirty="0" err="1" smtClean="0">
                <a:latin typeface="Greek" panose="05000000000000000000" pitchFamily="2" charset="2"/>
                <a:cs typeface="Times New Roman" panose="02020603050405020304" pitchFamily="18" charset="0"/>
                <a:sym typeface="Greek"/>
              </a:rPr>
              <a:t>cers</a:t>
            </a:r>
            <a:r>
              <a:rPr lang="cs-CZ" sz="2200" i="1" dirty="0" smtClean="0">
                <a:latin typeface="Greek" panose="05000000000000000000" pitchFamily="2" charset="2"/>
                <a:cs typeface="Times New Roman" panose="02020603050405020304" pitchFamily="18" charset="0"/>
                <a:sym typeface="Greek"/>
              </a:rPr>
              <a:t> </a:t>
            </a:r>
            <a:r>
              <a:rPr lang="cs-CZ" sz="2200" i="1" dirty="0" err="1" smtClean="0">
                <a:latin typeface="Greek" panose="05000000000000000000" pitchFamily="2" charset="2"/>
                <a:cs typeface="Times New Roman" panose="02020603050405020304" pitchFamily="18" charset="0"/>
                <a:sym typeface="Greek"/>
              </a:rPr>
              <a:t>stibar</a:t>
            </a:r>
            <a:r>
              <a:rPr lang="el-GR" sz="2200" i="1" dirty="0">
                <a:sym typeface="Greek"/>
              </a:rPr>
              <a:t>ῇ</a:t>
            </a:r>
            <a:r>
              <a:rPr lang="cs-CZ" sz="2200" i="1" dirty="0" smtClean="0">
                <a:latin typeface="Greek" panose="05000000000000000000" pitchFamily="2" charset="2"/>
                <a:cs typeface="Times New Roman" panose="02020603050405020304" pitchFamily="18" charset="0"/>
                <a:sym typeface="Greek"/>
              </a:rPr>
              <a:t>sin m </a:t>
            </a:r>
            <a:r>
              <a:rPr lang="cs-CZ" sz="2200" i="1" dirty="0" err="1" smtClean="0">
                <a:latin typeface="Greek" panose="05000000000000000000" pitchFamily="2" charset="2"/>
                <a:cs typeface="Times New Roman" panose="02020603050405020304" pitchFamily="18" charset="0"/>
                <a:sym typeface="Greek"/>
              </a:rPr>
              <a:t>mfw</a:t>
            </a:r>
            <a:endParaRPr lang="cs-CZ" sz="2200" i="1" dirty="0" smtClean="0">
              <a:latin typeface="Greek" panose="05000000000000000000" pitchFamily="2" charset="2"/>
              <a:cs typeface="Times New Roman" panose="02020603050405020304" pitchFamily="18" charset="0"/>
              <a:sym typeface="Greek"/>
            </a:endParaRPr>
          </a:p>
          <a:p>
            <a:pPr algn="ctr"/>
            <a:r>
              <a:rPr lang="cs-CZ" sz="2200" i="1" dirty="0" err="1" smtClean="0">
                <a:latin typeface="Greek" panose="05000000000000000000" pitchFamily="2" charset="2"/>
                <a:cs typeface="Times New Roman" panose="02020603050405020304" pitchFamily="18" charset="0"/>
                <a:sym typeface="Greek"/>
              </a:rPr>
              <a:t>sn</a:t>
            </a:r>
            <a:r>
              <a:rPr lang="cs-CZ" sz="2200" i="1" dirty="0" smtClean="0">
                <a:latin typeface="Greek" panose="05000000000000000000" pitchFamily="2" charset="2"/>
                <a:cs typeface="Times New Roman" panose="02020603050405020304" pitchFamily="18" charset="0"/>
                <a:sym typeface="Greek"/>
              </a:rPr>
              <a:t>  </a:t>
            </a:r>
            <a:r>
              <a:rPr lang="cs-CZ" sz="2200" i="1" dirty="0" err="1" smtClean="0">
                <a:latin typeface="Greek" panose="05000000000000000000" pitchFamily="2" charset="2"/>
                <a:cs typeface="Times New Roman" panose="02020603050405020304" pitchFamily="18" charset="0"/>
                <a:sym typeface="Greek"/>
              </a:rPr>
              <a:t>peson</a:t>
            </a:r>
            <a:r>
              <a:rPr lang="cs-CZ" sz="2200" i="1" dirty="0" smtClean="0">
                <a:latin typeface="Greek" panose="05000000000000000000" pitchFamily="2" charset="2"/>
                <a:cs typeface="Times New Roman" panose="02020603050405020304" pitchFamily="18" charset="0"/>
                <a:sym typeface="Greek"/>
              </a:rPr>
              <a:t>, </a:t>
            </a:r>
            <a:r>
              <a:rPr lang="cs-CZ" sz="2200" i="1" dirty="0" err="1" smtClean="0">
                <a:latin typeface="Greek" panose="05000000000000000000" pitchFamily="2" charset="2"/>
                <a:cs typeface="Times New Roman" panose="02020603050405020304" pitchFamily="18" charset="0"/>
                <a:sym typeface="Greek"/>
              </a:rPr>
              <a:t>sn</a:t>
            </a:r>
            <a:r>
              <a:rPr lang="cs-CZ" sz="2200" i="1" dirty="0" smtClean="0">
                <a:latin typeface="Greek" panose="05000000000000000000" pitchFamily="2" charset="2"/>
                <a:cs typeface="Times New Roman" panose="02020603050405020304" pitchFamily="18" charset="0"/>
                <a:sym typeface="Greek"/>
              </a:rPr>
              <a:t> d </a:t>
            </a:r>
            <a:r>
              <a:rPr lang="cs-CZ" sz="2200" i="1" dirty="0" err="1" smtClean="0">
                <a:latin typeface="Greek" panose="05000000000000000000" pitchFamily="2" charset="2"/>
                <a:cs typeface="Times New Roman" panose="02020603050405020304" pitchFamily="18" charset="0"/>
                <a:sym typeface="Greek"/>
              </a:rPr>
              <a:t>sfi</a:t>
            </a:r>
            <a:r>
              <a:rPr lang="cs-CZ" sz="2200" i="1" dirty="0" smtClean="0">
                <a:latin typeface="Greek" panose="05000000000000000000" pitchFamily="2" charset="2"/>
                <a:cs typeface="Times New Roman" panose="02020603050405020304" pitchFamily="18" charset="0"/>
                <a:sym typeface="Greek"/>
              </a:rPr>
              <a:t> bare</a:t>
            </a:r>
            <a:r>
              <a:rPr lang="el-GR" sz="220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Greek"/>
              </a:rPr>
              <a:t>ῖ</a:t>
            </a:r>
            <a:r>
              <a:rPr lang="cs-CZ" sz="2200" i="1" dirty="0" err="1" smtClean="0">
                <a:latin typeface="Greek" panose="05000000000000000000" pitchFamily="2" charset="2"/>
                <a:cs typeface="Times New Roman" panose="02020603050405020304" pitchFamily="18" charset="0"/>
                <a:sym typeface="Greek"/>
              </a:rPr>
              <a:t>ai</a:t>
            </a:r>
            <a:r>
              <a:rPr lang="cs-CZ" sz="2200" i="1" dirty="0" smtClean="0">
                <a:latin typeface="Greek" panose="05000000000000000000" pitchFamily="2" charset="2"/>
                <a:cs typeface="Times New Roman" panose="02020603050405020304" pitchFamily="18" charset="0"/>
                <a:sym typeface="Greek"/>
              </a:rPr>
              <a:t> </a:t>
            </a:r>
            <a:r>
              <a:rPr lang="cs-CZ" sz="2200" i="1" dirty="0" err="1" smtClean="0">
                <a:latin typeface="Greek" panose="05000000000000000000" pitchFamily="2" charset="2"/>
                <a:cs typeface="Times New Roman" panose="02020603050405020304" pitchFamily="18" charset="0"/>
                <a:sym typeface="Greek"/>
              </a:rPr>
              <a:t>ce</a:t>
            </a:r>
            <a:r>
              <a:rPr lang="el-GR" sz="220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Greek"/>
              </a:rPr>
              <a:t>ῖ</a:t>
            </a:r>
            <a:r>
              <a:rPr lang="cs-CZ" sz="2200" i="1" dirty="0">
                <a:latin typeface="Greek" panose="05000000000000000000" pitchFamily="2" charset="2"/>
                <a:cs typeface="Times New Roman" panose="02020603050405020304" pitchFamily="18" charset="0"/>
                <a:sym typeface="Greek"/>
              </a:rPr>
              <a:t>rej </a:t>
            </a:r>
            <a:r>
              <a:rPr lang="cs-CZ" sz="2200" i="1" dirty="0" smtClean="0">
                <a:latin typeface="Greek" panose="05000000000000000000" pitchFamily="2" charset="2"/>
                <a:cs typeface="Times New Roman" panose="02020603050405020304" pitchFamily="18" charset="0"/>
                <a:sym typeface="Greek"/>
              </a:rPr>
              <a:t></a:t>
            </a:r>
            <a:r>
              <a:rPr lang="cs-CZ" sz="2200" i="1" dirty="0" err="1" smtClean="0">
                <a:latin typeface="Greek" panose="05000000000000000000" pitchFamily="2" charset="2"/>
                <a:cs typeface="Times New Roman" panose="02020603050405020304" pitchFamily="18" charset="0"/>
                <a:sym typeface="Greek"/>
              </a:rPr>
              <a:t>micqen</a:t>
            </a:r>
            <a:r>
              <a:rPr lang="cs-CZ" sz="2200" i="1" dirty="0" smtClean="0">
                <a:latin typeface="Greek" panose="05000000000000000000" pitchFamily="2" charset="2"/>
                <a:cs typeface="Times New Roman" panose="02020603050405020304" pitchFamily="18" charset="0"/>
                <a:sym typeface="Greek"/>
              </a:rPr>
              <a:t>. </a:t>
            </a:r>
            <a:endParaRPr lang="cs-CZ" sz="2200" dirty="0">
              <a:latin typeface="Greek" panose="05000000000000000000" pitchFamily="2" charset="2"/>
              <a:cs typeface="Times New Roman" panose="02020603050405020304" pitchFamily="18" charset="0"/>
              <a:sym typeface="Greek"/>
            </a:endParaRPr>
          </a:p>
          <a:p>
            <a:pPr algn="ctr"/>
            <a:r>
              <a:rPr lang="cs-CZ" sz="2200" i="1" dirty="0" err="1" smtClean="0">
                <a:latin typeface="Greek" panose="05000000000000000000" pitchFamily="2" charset="2"/>
                <a:cs typeface="Times New Roman" panose="02020603050405020304" pitchFamily="18" charset="0"/>
                <a:sym typeface="Greek"/>
              </a:rPr>
              <a:t>deinj</a:t>
            </a:r>
            <a:r>
              <a:rPr lang="cs-CZ" sz="2200" i="1" dirty="0" smtClean="0">
                <a:latin typeface="Greek" panose="05000000000000000000" pitchFamily="2" charset="2"/>
                <a:cs typeface="Times New Roman" panose="02020603050405020304" pitchFamily="18" charset="0"/>
                <a:sym typeface="Greek"/>
              </a:rPr>
              <a:t> d </a:t>
            </a:r>
            <a:r>
              <a:rPr lang="cs-CZ" sz="2200" i="1" dirty="0" err="1" smtClean="0">
                <a:latin typeface="Greek" panose="05000000000000000000" pitchFamily="2" charset="2"/>
                <a:cs typeface="Times New Roman" panose="02020603050405020304" pitchFamily="18" charset="0"/>
                <a:sym typeface="Greek"/>
              </a:rPr>
              <a:t>crmadoj</a:t>
            </a:r>
            <a:r>
              <a:rPr lang="cs-CZ" sz="2200" i="1" dirty="0" smtClean="0">
                <a:latin typeface="Greek" panose="05000000000000000000" pitchFamily="2" charset="2"/>
                <a:cs typeface="Times New Roman" panose="02020603050405020304" pitchFamily="18" charset="0"/>
                <a:sym typeface="Greek"/>
              </a:rPr>
              <a:t> </a:t>
            </a:r>
            <a:r>
              <a:rPr lang="cs-CZ" sz="2200" i="1" dirty="0" err="1" smtClean="0">
                <a:latin typeface="Greek" panose="05000000000000000000" pitchFamily="2" charset="2"/>
                <a:cs typeface="Times New Roman" panose="02020603050405020304" pitchFamily="18" charset="0"/>
                <a:sym typeface="Greek"/>
              </a:rPr>
              <a:t>genwn</a:t>
            </a:r>
            <a:r>
              <a:rPr lang="cs-CZ" sz="2200" i="1" dirty="0" smtClean="0">
                <a:latin typeface="Greek" panose="05000000000000000000" pitchFamily="2" charset="2"/>
                <a:cs typeface="Times New Roman" panose="02020603050405020304" pitchFamily="18" charset="0"/>
                <a:sym typeface="Greek"/>
              </a:rPr>
              <a:t> </a:t>
            </a:r>
            <a:r>
              <a:rPr lang="cs-CZ" sz="2200" i="1" dirty="0" err="1" smtClean="0">
                <a:latin typeface="Greek" panose="05000000000000000000" pitchFamily="2" charset="2"/>
                <a:cs typeface="Times New Roman" panose="02020603050405020304" pitchFamily="18" charset="0"/>
                <a:sym typeface="Greek"/>
              </a:rPr>
              <a:t>gnet</a:t>
            </a:r>
            <a:r>
              <a:rPr lang="cs-CZ" sz="2200" i="1" dirty="0" smtClean="0">
                <a:latin typeface="Greek" panose="05000000000000000000" pitchFamily="2" charset="2"/>
                <a:cs typeface="Times New Roman" panose="02020603050405020304" pitchFamily="18" charset="0"/>
                <a:sym typeface="Greek"/>
              </a:rPr>
              <a:t>, </a:t>
            </a:r>
            <a:r>
              <a:rPr lang="cs-CZ" sz="2200" i="1" dirty="0" err="1" smtClean="0">
                <a:latin typeface="Greek" panose="05000000000000000000" pitchFamily="2" charset="2"/>
                <a:cs typeface="Times New Roman" panose="02020603050405020304" pitchFamily="18" charset="0"/>
                <a:sym typeface="Greek"/>
              </a:rPr>
              <a:t>rree</a:t>
            </a:r>
            <a:r>
              <a:rPr lang="cs-CZ" sz="2200" i="1" dirty="0" smtClean="0">
                <a:latin typeface="Greek" panose="05000000000000000000" pitchFamily="2" charset="2"/>
                <a:cs typeface="Times New Roman" panose="02020603050405020304" pitchFamily="18" charset="0"/>
                <a:sym typeface="Greek"/>
              </a:rPr>
              <a:t> d </a:t>
            </a:r>
            <a:r>
              <a:rPr lang="cs-CZ" sz="2200" i="1" dirty="0" err="1" smtClean="0">
                <a:latin typeface="Greek" panose="05000000000000000000" pitchFamily="2" charset="2"/>
                <a:cs typeface="Times New Roman" panose="02020603050405020304" pitchFamily="18" charset="0"/>
                <a:sym typeface="Greek"/>
              </a:rPr>
              <a:t>drj</a:t>
            </a:r>
            <a:endParaRPr lang="cs-CZ" sz="2200" i="1" dirty="0" smtClean="0">
              <a:latin typeface="Greek" panose="05000000000000000000" pitchFamily="2" charset="2"/>
              <a:cs typeface="Times New Roman" panose="02020603050405020304" pitchFamily="18" charset="0"/>
              <a:sym typeface="Greek"/>
            </a:endParaRPr>
          </a:p>
          <a:p>
            <a:pPr algn="ctr"/>
            <a:r>
              <a:rPr lang="cs-CZ" sz="2200" i="1" dirty="0" err="1" smtClean="0">
                <a:latin typeface="Greek" panose="05000000000000000000" pitchFamily="2" charset="2"/>
                <a:cs typeface="Times New Roman" panose="02020603050405020304" pitchFamily="18" charset="0"/>
                <a:sym typeface="Greek"/>
              </a:rPr>
              <a:t>pntoqen</a:t>
            </a:r>
            <a:r>
              <a:rPr lang="cs-CZ" sz="2200" i="1" dirty="0" smtClean="0">
                <a:latin typeface="Greek" panose="05000000000000000000" pitchFamily="2" charset="2"/>
                <a:cs typeface="Times New Roman" panose="02020603050405020304" pitchFamily="18" charset="0"/>
                <a:sym typeface="Greek"/>
              </a:rPr>
              <a:t> k </a:t>
            </a:r>
            <a:r>
              <a:rPr lang="cs-CZ" sz="2200" i="1" dirty="0" err="1" smtClean="0">
                <a:latin typeface="Greek" panose="05000000000000000000" pitchFamily="2" charset="2"/>
                <a:cs typeface="Times New Roman" panose="02020603050405020304" pitchFamily="18" charset="0"/>
                <a:sym typeface="Greek"/>
              </a:rPr>
              <a:t>melwn</a:t>
            </a:r>
            <a:r>
              <a:rPr lang="cs-CZ" sz="2200" i="1" dirty="0" smtClean="0">
                <a:latin typeface="Greek" panose="05000000000000000000" pitchFamily="2" charset="2"/>
                <a:cs typeface="Times New Roman" panose="02020603050405020304" pitchFamily="18" charset="0"/>
                <a:sym typeface="Greek"/>
              </a:rPr>
              <a:t>. p d </a:t>
            </a:r>
            <a:r>
              <a:rPr lang="cs-CZ" sz="2200" i="1" dirty="0" err="1" smtClean="0">
                <a:latin typeface="Greek" panose="05000000000000000000" pitchFamily="2" charset="2"/>
                <a:cs typeface="Times New Roman" panose="02020603050405020304" pitchFamily="18" charset="0"/>
                <a:sym typeface="Greek"/>
              </a:rPr>
              <a:t>rnuto</a:t>
            </a:r>
            <a:r>
              <a:rPr lang="cs-CZ" sz="2200" i="1" dirty="0" smtClean="0">
                <a:latin typeface="Greek" panose="05000000000000000000" pitchFamily="2" charset="2"/>
                <a:cs typeface="Times New Roman" panose="02020603050405020304" pitchFamily="18" charset="0"/>
                <a:sym typeface="Greek"/>
              </a:rPr>
              <a:t> d</a:t>
            </a:r>
            <a:r>
              <a:rPr lang="el-GR" sz="220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Greek"/>
              </a:rPr>
              <a:t>ῖ</a:t>
            </a:r>
            <a:r>
              <a:rPr lang="cs-CZ" sz="2200" i="1" dirty="0" smtClean="0">
                <a:latin typeface="Greek" panose="05000000000000000000" pitchFamily="2" charset="2"/>
                <a:cs typeface="Times New Roman" panose="02020603050405020304" pitchFamily="18" charset="0"/>
                <a:sym typeface="Greek"/>
              </a:rPr>
              <a:t>oj </a:t>
            </a:r>
            <a:r>
              <a:rPr lang="el-GR" altLang="cs-CZ" sz="2200" b="1" i="1" dirty="0" smtClean="0">
                <a:solidFill>
                  <a:srgbClr val="FF0000"/>
                </a:solidFill>
                <a:ea typeface="Calibri" pitchFamily="34" charset="0"/>
                <a:cs typeface="Times New Roman" pitchFamily="18" charset="0"/>
              </a:rPr>
              <a:t>Ἐ</a:t>
            </a:r>
            <a:r>
              <a:rPr lang="cs-CZ" altLang="cs-CZ" sz="2200" b="1" i="1" dirty="0" err="1" smtClean="0">
                <a:solidFill>
                  <a:srgbClr val="FF0000"/>
                </a:solidFill>
                <a:latin typeface="Greek" panose="05000000000000000000" pitchFamily="2" charset="2"/>
                <a:ea typeface="Calibri" pitchFamily="34" charset="0"/>
                <a:cs typeface="Times New Roman" pitchFamily="18" charset="0"/>
              </a:rPr>
              <a:t>pei</a:t>
            </a:r>
            <a:r>
              <a:rPr lang="cs-CZ" altLang="cs-CZ" sz="2200" b="1" i="1" dirty="0" err="1" smtClean="0">
                <a:solidFill>
                  <a:srgbClr val="FF0000"/>
                </a:solidFill>
                <a:latin typeface="Greek" panose="05000000000000000000" pitchFamily="2" charset="2"/>
                <a:ea typeface="Calibri" pitchFamily="34" charset="0"/>
                <a:cs typeface="Times New Roman" pitchFamily="18" charset="0"/>
                <a:sym typeface="Greek"/>
              </a:rPr>
              <a:t>j</a:t>
            </a:r>
            <a:r>
              <a:rPr lang="cs-CZ" altLang="cs-CZ" sz="2200" i="1" dirty="0" smtClean="0">
                <a:latin typeface="Greek" panose="05000000000000000000" pitchFamily="2" charset="2"/>
                <a:ea typeface="Calibri" pitchFamily="34" charset="0"/>
                <a:cs typeface="Times New Roman" pitchFamily="18" charset="0"/>
                <a:sym typeface="Greek"/>
              </a:rPr>
              <a:t>,</a:t>
            </a:r>
          </a:p>
          <a:p>
            <a:pPr algn="ctr"/>
            <a:r>
              <a:rPr lang="cs-CZ" sz="2200" i="1" dirty="0" err="1" smtClean="0">
                <a:latin typeface="Greek" panose="05000000000000000000" pitchFamily="2" charset="2"/>
                <a:cs typeface="Times New Roman" panose="02020603050405020304" pitchFamily="18" charset="0"/>
                <a:sym typeface="Greek"/>
              </a:rPr>
              <a:t>kye</a:t>
            </a:r>
            <a:r>
              <a:rPr lang="cs-CZ" sz="2200" i="1" dirty="0" smtClean="0">
                <a:latin typeface="Greek" panose="05000000000000000000" pitchFamily="2" charset="2"/>
                <a:cs typeface="Times New Roman" panose="02020603050405020304" pitchFamily="18" charset="0"/>
                <a:sym typeface="Greek"/>
              </a:rPr>
              <a:t> d </a:t>
            </a:r>
            <a:r>
              <a:rPr lang="cs-CZ" sz="2200" i="1" dirty="0" err="1" smtClean="0">
                <a:latin typeface="Greek" panose="05000000000000000000" pitchFamily="2" charset="2"/>
                <a:cs typeface="Times New Roman" panose="02020603050405020304" pitchFamily="18" charset="0"/>
                <a:sym typeface="Greek"/>
              </a:rPr>
              <a:t>paptnanta</a:t>
            </a:r>
            <a:r>
              <a:rPr lang="cs-CZ" sz="2200" i="1" dirty="0" smtClean="0">
                <a:latin typeface="Greek" panose="05000000000000000000" pitchFamily="2" charset="2"/>
                <a:cs typeface="Times New Roman" panose="02020603050405020304" pitchFamily="18" charset="0"/>
                <a:sym typeface="Greek"/>
              </a:rPr>
              <a:t> </a:t>
            </a:r>
            <a:r>
              <a:rPr lang="cs-CZ" sz="2200" i="1" dirty="0" err="1" smtClean="0">
                <a:latin typeface="Greek" panose="05000000000000000000" pitchFamily="2" charset="2"/>
                <a:cs typeface="Times New Roman" panose="02020603050405020304" pitchFamily="18" charset="0"/>
                <a:sym typeface="Greek"/>
              </a:rPr>
              <a:t>parion</a:t>
            </a:r>
            <a:r>
              <a:rPr lang="cs-CZ" sz="2200" i="1" dirty="0" smtClean="0">
                <a:latin typeface="Greek" panose="05000000000000000000" pitchFamily="2" charset="2"/>
                <a:cs typeface="Times New Roman" panose="02020603050405020304" pitchFamily="18" charset="0"/>
                <a:sym typeface="Greek"/>
              </a:rPr>
              <a:t> </a:t>
            </a:r>
            <a:r>
              <a:rPr lang="cs-CZ" sz="2200" i="1" dirty="0" err="1" smtClean="0">
                <a:latin typeface="Greek" panose="05000000000000000000" pitchFamily="2" charset="2"/>
                <a:cs typeface="Times New Roman" panose="02020603050405020304" pitchFamily="18" charset="0"/>
                <a:sym typeface="Greek"/>
              </a:rPr>
              <a:t>od</a:t>
            </a:r>
            <a:r>
              <a:rPr lang="cs-CZ" sz="2200" i="1" dirty="0" smtClean="0">
                <a:latin typeface="Greek" panose="05000000000000000000" pitchFamily="2" charset="2"/>
                <a:cs typeface="Times New Roman" panose="02020603050405020304" pitchFamily="18" charset="0"/>
                <a:sym typeface="Greek"/>
              </a:rPr>
              <a:t> r ti </a:t>
            </a:r>
            <a:r>
              <a:rPr lang="cs-CZ" sz="2200" i="1" dirty="0" err="1" smtClean="0">
                <a:latin typeface="Greek" panose="05000000000000000000" pitchFamily="2" charset="2"/>
                <a:cs typeface="Times New Roman" panose="02020603050405020304" pitchFamily="18" charset="0"/>
                <a:sym typeface="Greek"/>
              </a:rPr>
              <a:t>dn</a:t>
            </a:r>
            <a:endParaRPr lang="cs-CZ" sz="2200" i="1" dirty="0" smtClean="0">
              <a:latin typeface="Greek" panose="05000000000000000000" pitchFamily="2" charset="2"/>
              <a:cs typeface="Times New Roman" panose="02020603050405020304" pitchFamily="18" charset="0"/>
              <a:sym typeface="Greek"/>
            </a:endParaRPr>
          </a:p>
          <a:p>
            <a:pPr algn="ctr"/>
            <a:r>
              <a:rPr lang="cs-CZ" sz="2200" i="1" dirty="0" smtClean="0">
                <a:latin typeface="Greek" panose="05000000000000000000" pitchFamily="2" charset="2"/>
                <a:cs typeface="Times New Roman" panose="02020603050405020304" pitchFamily="18" charset="0"/>
                <a:sym typeface="Greek"/>
              </a:rPr>
              <a:t></a:t>
            </a:r>
            <a:r>
              <a:rPr lang="cs-CZ" sz="2200" i="1" dirty="0" err="1" smtClean="0">
                <a:latin typeface="Greek" panose="05000000000000000000" pitchFamily="2" charset="2"/>
                <a:cs typeface="Times New Roman" panose="02020603050405020304" pitchFamily="18" charset="0"/>
                <a:sym typeface="Greek"/>
              </a:rPr>
              <a:t>stkei</a:t>
            </a:r>
            <a:r>
              <a:rPr lang="cs-CZ" sz="2200" i="1" dirty="0" smtClean="0">
                <a:latin typeface="Greek" panose="05000000000000000000" pitchFamily="2" charset="2"/>
                <a:cs typeface="Times New Roman" panose="02020603050405020304" pitchFamily="18" charset="0"/>
                <a:sym typeface="Greek"/>
              </a:rPr>
              <a:t>, </a:t>
            </a:r>
            <a:r>
              <a:rPr lang="cs-CZ" sz="2200" i="1" dirty="0" err="1" smtClean="0">
                <a:latin typeface="Greek" panose="05000000000000000000" pitchFamily="2" charset="2"/>
                <a:cs typeface="Times New Roman" panose="02020603050405020304" pitchFamily="18" charset="0"/>
                <a:sym typeface="Greek"/>
              </a:rPr>
              <a:t>ato</a:t>
            </a:r>
            <a:r>
              <a:rPr lang="cs-CZ" sz="2200" i="1" dirty="0" err="1" smtClean="0"/>
              <a:t>ῦ</a:t>
            </a:r>
            <a:r>
              <a:rPr lang="cs-CZ" sz="2200" i="1" dirty="0" smtClean="0">
                <a:latin typeface="Greek" panose="05000000000000000000" pitchFamily="2" charset="2"/>
              </a:rPr>
              <a:t> </a:t>
            </a:r>
            <a:r>
              <a:rPr lang="cs-CZ" sz="2200" i="1" dirty="0" err="1" smtClean="0">
                <a:latin typeface="Greek" panose="05000000000000000000" pitchFamily="2" charset="2"/>
              </a:rPr>
              <a:t>g</a:t>
            </a:r>
            <a:r>
              <a:rPr lang="cs-CZ" sz="2200" i="1" dirty="0" err="1" smtClean="0">
                <a:latin typeface="Greek" panose="05000000000000000000" pitchFamily="2" charset="2"/>
                <a:sym typeface="Greek"/>
              </a:rPr>
              <a:t>r</a:t>
            </a:r>
            <a:r>
              <a:rPr lang="cs-CZ" sz="2200" i="1" dirty="0" smtClean="0">
                <a:latin typeface="Greek" panose="05000000000000000000" pitchFamily="2" charset="2"/>
                <a:sym typeface="Greek"/>
              </a:rPr>
              <a:t> </a:t>
            </a:r>
            <a:r>
              <a:rPr lang="cs-CZ" sz="2200" i="1" dirty="0" err="1" smtClean="0">
                <a:latin typeface="Greek" panose="05000000000000000000" pitchFamily="2" charset="2"/>
                <a:sym typeface="Greek"/>
              </a:rPr>
              <a:t>p</a:t>
            </a:r>
            <a:r>
              <a:rPr lang="cs-CZ" sz="2200" i="1" dirty="0" err="1" smtClean="0">
                <a:latin typeface="Greek" panose="05000000000000000000" pitchFamily="2" charset="2"/>
                <a:cs typeface="Times New Roman" panose="02020603050405020304" pitchFamily="18" charset="0"/>
                <a:sym typeface="Greek"/>
              </a:rPr>
              <a:t>ripe</a:t>
            </a:r>
            <a:r>
              <a:rPr lang="cs-CZ" sz="2200" i="1" dirty="0" smtClean="0">
                <a:latin typeface="Greek" panose="05000000000000000000" pitchFamily="2" charset="2"/>
                <a:cs typeface="Times New Roman" panose="02020603050405020304" pitchFamily="18" charset="0"/>
                <a:sym typeface="Greek"/>
              </a:rPr>
              <a:t> </a:t>
            </a:r>
            <a:r>
              <a:rPr lang="cs-CZ" sz="2200" i="1" dirty="0" err="1" smtClean="0">
                <a:latin typeface="Greek" panose="05000000000000000000" pitchFamily="2" charset="2"/>
                <a:cs typeface="Times New Roman" panose="02020603050405020304" pitchFamily="18" charset="0"/>
                <a:sym typeface="Greek"/>
              </a:rPr>
              <a:t>fadima</a:t>
            </a:r>
            <a:r>
              <a:rPr lang="cs-CZ" sz="2200" i="1" dirty="0" smtClean="0">
                <a:latin typeface="Greek" panose="05000000000000000000" pitchFamily="2" charset="2"/>
                <a:cs typeface="Times New Roman" panose="02020603050405020304" pitchFamily="18" charset="0"/>
                <a:sym typeface="Greek"/>
              </a:rPr>
              <a:t> </a:t>
            </a:r>
            <a:r>
              <a:rPr lang="cs-CZ" sz="2200" i="1" dirty="0" err="1" smtClean="0">
                <a:latin typeface="Greek" panose="05000000000000000000" pitchFamily="2" charset="2"/>
                <a:cs typeface="Times New Roman" panose="02020603050405020304" pitchFamily="18" charset="0"/>
                <a:sym typeface="Greek"/>
              </a:rPr>
              <a:t>g</a:t>
            </a:r>
            <a:r>
              <a:rPr lang="cs-CZ" sz="2200" i="1" dirty="0" err="1">
                <a:latin typeface="Greek" panose="05000000000000000000" pitchFamily="2" charset="2"/>
                <a:cs typeface="Times New Roman" panose="02020603050405020304" pitchFamily="18" charset="0"/>
                <a:sym typeface="Greek"/>
              </a:rPr>
              <a:t>u</a:t>
            </a:r>
            <a:r>
              <a:rPr lang="el-GR" sz="220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Greek"/>
              </a:rPr>
              <a:t>ῖ</a:t>
            </a:r>
            <a:r>
              <a:rPr lang="cs-CZ" sz="2200" i="1" dirty="0" smtClean="0">
                <a:latin typeface="Greek" panose="05000000000000000000" pitchFamily="2" charset="2"/>
                <a:cs typeface="Times New Roman" panose="02020603050405020304" pitchFamily="18" charset="0"/>
                <a:sym typeface="Greek"/>
              </a:rPr>
              <a:t>a.</a:t>
            </a:r>
            <a:r>
              <a:rPr lang="cs-CZ" sz="220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Greek"/>
              </a:rPr>
              <a:t>“</a:t>
            </a:r>
            <a:endParaRPr lang="cs-CZ" sz="2200" i="1" dirty="0" smtClean="0">
              <a:latin typeface="Greek" panose="05000000000000000000" pitchFamily="2" charset="2"/>
              <a:cs typeface="Times New Roman" panose="02020603050405020304" pitchFamily="18" charset="0"/>
              <a:sym typeface="Greek"/>
            </a:endParaRPr>
          </a:p>
        </p:txBody>
      </p:sp>
    </p:spTree>
    <p:extLst>
      <p:ext uri="{BB962C8B-B14F-4D97-AF65-F5344CB8AC3E}">
        <p14:creationId xmlns:p14="http://schemas.microsoft.com/office/powerpoint/2010/main" val="2466275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Jiří\Desktop\Drawing of a later Imperial Roman relief showing a boxer wearing on his right hand a caestus, armed with metal projections; Lateran Collection, Vatican Museum (Gardiner, fig. 177)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Sketch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95"/>
            <a:ext cx="9144000" cy="6873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-14510" y="3501008"/>
            <a:ext cx="9173019" cy="3329492"/>
          </a:xfrm>
        </p:spPr>
        <p:txBody>
          <a:bodyPr/>
          <a:lstStyle/>
          <a:p>
            <a:pPr marL="0" indent="0" algn="ctr">
              <a:buNone/>
            </a:pPr>
            <a:r>
              <a:rPr lang="cs-CZ" sz="2800" dirty="0" smtClean="0"/>
              <a:t>„</a:t>
            </a:r>
            <a:r>
              <a:rPr lang="cs-CZ" sz="2800" i="1" dirty="0" smtClean="0"/>
              <a:t>Když tedy pozvedli pěstě, hned </a:t>
            </a:r>
            <a:r>
              <a:rPr lang="cs-CZ" sz="2800" i="1" dirty="0" err="1" smtClean="0"/>
              <a:t>Iros</a:t>
            </a:r>
            <a:r>
              <a:rPr lang="cs-CZ" sz="2800" i="1" dirty="0" smtClean="0"/>
              <a:t> ho udeřil v pravé </a:t>
            </a:r>
          </a:p>
          <a:p>
            <a:pPr marL="0" indent="0" algn="ctr">
              <a:buNone/>
            </a:pPr>
            <a:r>
              <a:rPr lang="cs-CZ" sz="2800" i="1" dirty="0" smtClean="0"/>
              <a:t>rameno, on zas jeho v týl pod uchem udeřil, kosti </a:t>
            </a:r>
          </a:p>
          <a:p>
            <a:pPr marL="0" indent="0" algn="ctr">
              <a:buNone/>
            </a:pPr>
            <a:r>
              <a:rPr lang="cs-CZ" sz="2800" i="1" dirty="0" smtClean="0"/>
              <a:t>vrazil mu dovnitř a rudá krev hned vyhrkla ústy. </a:t>
            </a:r>
          </a:p>
          <a:p>
            <a:pPr marL="0" indent="0" algn="ctr">
              <a:buNone/>
            </a:pPr>
            <a:r>
              <a:rPr lang="cs-CZ" sz="2800" i="1" dirty="0" smtClean="0"/>
              <a:t>Zařičel, do prachu padl, stisk bolestí zuby a prudce </a:t>
            </a:r>
          </a:p>
          <a:p>
            <a:pPr marL="0" indent="0" algn="ctr">
              <a:buNone/>
            </a:pPr>
            <a:r>
              <a:rPr lang="cs-CZ" sz="2800" i="1" dirty="0" err="1" smtClean="0"/>
              <a:t>patama</a:t>
            </a:r>
            <a:r>
              <a:rPr lang="cs-CZ" sz="2800" i="1" dirty="0" smtClean="0"/>
              <a:t> do země tloukl</a:t>
            </a:r>
            <a:r>
              <a:rPr lang="cs-CZ" sz="2800" dirty="0" smtClean="0"/>
              <a:t>“ (</a:t>
            </a:r>
            <a:r>
              <a:rPr lang="cs-CZ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překlad R. Mertlík</a:t>
            </a:r>
            <a:r>
              <a:rPr lang="cs-CZ" sz="2800" dirty="0" smtClean="0"/>
              <a:t>). </a:t>
            </a:r>
            <a:endParaRPr lang="cs-CZ" sz="2800" i="1" dirty="0" smtClean="0"/>
          </a:p>
          <a:p>
            <a:endParaRPr lang="cs-CZ" dirty="0"/>
          </a:p>
        </p:txBody>
      </p:sp>
      <p:sp>
        <p:nvSpPr>
          <p:cNvPr id="6" name="Obdélník 5"/>
          <p:cNvSpPr/>
          <p:nvPr/>
        </p:nvSpPr>
        <p:spPr>
          <a:xfrm>
            <a:off x="-8740" y="332656"/>
            <a:ext cx="91440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Ὅ</a:t>
            </a:r>
            <a:r>
              <a:rPr lang="el-GR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μηρος</a:t>
            </a:r>
            <a:r>
              <a:rPr lang="cs-CZ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,</a:t>
            </a:r>
            <a:r>
              <a:rPr lang="cs-CZ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l-GR" sz="2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Ὀδύσσεια</a:t>
            </a:r>
            <a:r>
              <a:rPr lang="el-GR" sz="2800" b="1" dirty="0">
                <a:solidFill>
                  <a:srgbClr val="C00000"/>
                </a:solidFill>
              </a:rPr>
              <a:t>  </a:t>
            </a:r>
            <a:r>
              <a:rPr lang="cs-CZ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18.95-99:</a:t>
            </a:r>
          </a:p>
          <a:p>
            <a:pPr algn="ctr"/>
            <a:endParaRPr lang="cs-CZ" sz="105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cs-CZ" sz="2800" i="1" dirty="0" smtClean="0"/>
              <a:t>„δὴ</a:t>
            </a:r>
            <a:r>
              <a:rPr lang="cs-CZ" sz="2800" i="1" dirty="0"/>
              <a:t> </a:t>
            </a:r>
            <a:r>
              <a:rPr lang="cs-CZ" sz="2800" i="1" dirty="0" err="1"/>
              <a:t>τότ</a:t>
            </a:r>
            <a:r>
              <a:rPr lang="cs-CZ" sz="2800" i="1" dirty="0"/>
              <a:t>᾽ </a:t>
            </a:r>
            <a:r>
              <a:rPr lang="cs-CZ" sz="2800" i="1" dirty="0" err="1" smtClean="0"/>
              <a:t>ἀν</a:t>
            </a:r>
            <a:r>
              <a:rPr lang="cs-CZ" sz="2800" i="1" dirty="0" smtClean="0"/>
              <a:t>ασχομένω</a:t>
            </a:r>
            <a:r>
              <a:rPr lang="cs-CZ" sz="2800" i="1" dirty="0"/>
              <a:t> </a:t>
            </a:r>
            <a:r>
              <a:rPr lang="cs-CZ" sz="2800" i="1" dirty="0" smtClean="0"/>
              <a:t>ὁ</a:t>
            </a:r>
            <a:r>
              <a:rPr lang="cs-CZ" sz="2800" i="1" dirty="0"/>
              <a:t> μὲν ἤλασε δεξιὸν ὦμον</a:t>
            </a:r>
            <a:br>
              <a:rPr lang="cs-CZ" sz="2800" i="1" dirty="0"/>
            </a:br>
            <a:r>
              <a:rPr lang="cs-CZ" sz="2800" i="1" dirty="0"/>
              <a:t>Ἶρος, ὁ δ᾽ αὐχέν᾽ ἔλασσεν ὑπ᾽ οὔατος, ὀστέα δ᾽ εἴσω</a:t>
            </a:r>
            <a:br>
              <a:rPr lang="cs-CZ" sz="2800" i="1" dirty="0"/>
            </a:br>
            <a:r>
              <a:rPr lang="cs-CZ" sz="2800" i="1" dirty="0"/>
              <a:t>ἔθλασεν: αὐτίκα δ᾽ ἦλθε κατὰ στόμα φοίνιον αἷμα,</a:t>
            </a:r>
            <a:br>
              <a:rPr lang="cs-CZ" sz="2800" i="1" dirty="0"/>
            </a:br>
            <a:r>
              <a:rPr lang="cs-CZ" sz="2800" i="1" dirty="0"/>
              <a:t>κὰδ δ᾽ ἔπεσ᾽ ἐν κονίῃσι μακών, σὺν δ᾽ ἤλασ</a:t>
            </a:r>
            <a:r>
              <a:rPr lang="cs-CZ" sz="2800" i="1" dirty="0" smtClean="0"/>
              <a:t>᾽</a:t>
            </a:r>
            <a:r>
              <a:rPr lang="cs-CZ" sz="2800" i="1" dirty="0"/>
              <a:t> </a:t>
            </a:r>
            <a:r>
              <a:rPr lang="cs-CZ" sz="2800" i="1" dirty="0" smtClean="0"/>
              <a:t>ὀδόντας</a:t>
            </a:r>
            <a:r>
              <a:rPr lang="cs-CZ" sz="2800" i="1" dirty="0"/>
              <a:t/>
            </a:r>
            <a:br>
              <a:rPr lang="cs-CZ" sz="2800" i="1" dirty="0"/>
            </a:br>
            <a:r>
              <a:rPr lang="cs-CZ" sz="2800" i="1" dirty="0"/>
              <a:t>λακτίζων </a:t>
            </a:r>
            <a:r>
              <a:rPr lang="cs-CZ" sz="2800" i="1" dirty="0" smtClean="0"/>
              <a:t>ποσὶ</a:t>
            </a:r>
            <a:r>
              <a:rPr lang="cs-CZ" sz="2800" i="1" dirty="0"/>
              <a:t> </a:t>
            </a:r>
            <a:r>
              <a:rPr lang="cs-CZ" sz="2800" i="1" dirty="0" smtClean="0"/>
              <a:t>γαῖαν.“</a:t>
            </a:r>
            <a:endParaRPr lang="cs-CZ" sz="2800" dirty="0"/>
          </a:p>
        </p:txBody>
      </p:sp>
      <p:sp>
        <p:nvSpPr>
          <p:cNvPr id="4" name="Obdélník 3"/>
          <p:cNvSpPr/>
          <p:nvPr/>
        </p:nvSpPr>
        <p:spPr>
          <a:xfrm>
            <a:off x="-8740" y="6196662"/>
            <a:ext cx="51393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cs-CZ" b="1" dirty="0" smtClean="0"/>
              <a:t>král </a:t>
            </a:r>
            <a:r>
              <a:rPr lang="cs-CZ" b="1" dirty="0" err="1"/>
              <a:t>Faiáků</a:t>
            </a:r>
            <a:r>
              <a:rPr lang="cs-CZ" b="1" dirty="0"/>
              <a:t> </a:t>
            </a:r>
            <a:r>
              <a:rPr lang="cs-CZ" b="1" dirty="0" err="1" smtClean="0"/>
              <a:t>Alkinoos</a:t>
            </a:r>
            <a:endParaRPr lang="cs-CZ" b="1" dirty="0" smtClean="0"/>
          </a:p>
          <a:p>
            <a:pPr marL="742950" lvl="1" indent="-285750">
              <a:buFontTx/>
              <a:buChar char="-"/>
            </a:pPr>
            <a:r>
              <a:rPr lang="cs-CZ" dirty="0" smtClean="0"/>
              <a:t>O x </a:t>
            </a:r>
            <a:r>
              <a:rPr lang="cs-CZ" dirty="0" err="1" smtClean="0"/>
              <a:t>Láodamás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endParaRPr lang="cs-CZ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5667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Jiří\Desktop\Drawing of a later Imperial Roman relief showing a boxer wearing on his right hand a caestus, armed with metal projections; Lateran Collection, Vatican Museum (Gardiner, fig. 177)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Sketch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95"/>
            <a:ext cx="9144000" cy="6873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-4223" y="400110"/>
            <a:ext cx="4432207" cy="645789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cs-CZ" sz="1300" b="1" i="1" dirty="0" smtClean="0"/>
              <a:t>„</a:t>
            </a:r>
            <a:r>
              <a:rPr lang="el-GR" sz="1300" b="1" i="1" dirty="0" smtClean="0"/>
              <a:t>οἱ</a:t>
            </a:r>
            <a:r>
              <a:rPr lang="el-GR" sz="1300" b="1" i="1" dirty="0"/>
              <a:t> δ᾽ ἐπεὶ οὖν ἱμᾶσι διασταδὸν ἠρτύναντο, </a:t>
            </a:r>
            <a:br>
              <a:rPr lang="el-GR" sz="1300" b="1" i="1" dirty="0"/>
            </a:br>
            <a:r>
              <a:rPr lang="el-GR" sz="1300" b="1" i="1" dirty="0"/>
              <a:t>αὐτίκ᾽ ἀνασχόμενοι ῥεθέων προπάροιθε βαρείας </a:t>
            </a:r>
            <a:br>
              <a:rPr lang="el-GR" sz="1300" b="1" i="1" dirty="0"/>
            </a:br>
            <a:r>
              <a:rPr lang="el-GR" sz="1300" b="1" i="1" dirty="0"/>
              <a:t>χεῖρας, ἐπ᾽ ἀλλήλοισι μένος φέρον ἀντιόωντες. </a:t>
            </a:r>
            <a:br>
              <a:rPr lang="el-GR" sz="1300" b="1" i="1" dirty="0"/>
            </a:br>
            <a:r>
              <a:rPr lang="el-GR" sz="1300" b="1" i="1" dirty="0" smtClean="0"/>
              <a:t>ἔνθα</a:t>
            </a:r>
            <a:r>
              <a:rPr lang="el-GR" sz="1300" b="1" i="1" dirty="0"/>
              <a:t> δὲ Βεβρύκων μὲν </a:t>
            </a:r>
            <a:r>
              <a:rPr lang="el-GR" sz="1300" b="1" i="1" dirty="0" smtClean="0"/>
              <a:t>ἄναξ,</a:t>
            </a:r>
            <a:r>
              <a:rPr lang="el-GR" sz="1300" b="1" i="1" dirty="0"/>
              <a:t> ἅ τε </a:t>
            </a:r>
            <a:r>
              <a:rPr lang="el-GR" sz="1300" b="1" i="1" dirty="0" smtClean="0"/>
              <a:t>κῦμα</a:t>
            </a:r>
            <a:r>
              <a:rPr lang="el-GR" sz="1300" b="1" i="1" dirty="0"/>
              <a:t> θαλάσσης </a:t>
            </a:r>
            <a:br>
              <a:rPr lang="el-GR" sz="1300" b="1" i="1" dirty="0"/>
            </a:br>
            <a:r>
              <a:rPr lang="el-GR" sz="1300" b="1" i="1" dirty="0"/>
              <a:t>τρηχὺ θοὴν ἐπὶ νῆα κορύσσεται, ἡ δ᾽ ὑπὸ </a:t>
            </a:r>
            <a:r>
              <a:rPr lang="el-GR" sz="1300" b="1" i="1" dirty="0" smtClean="0"/>
              <a:t>τυτθὸν</a:t>
            </a:r>
            <a:r>
              <a:rPr lang="el-GR" sz="1300" b="1" i="1" dirty="0"/>
              <a:t/>
            </a:r>
            <a:br>
              <a:rPr lang="el-GR" sz="1300" b="1" i="1" dirty="0"/>
            </a:br>
            <a:r>
              <a:rPr lang="el-GR" sz="1300" b="1" i="1" dirty="0"/>
              <a:t>ἰδρείῃ πυκινοῖο κυβερνητῆρος ἀλύσκει, </a:t>
            </a:r>
            <a:br>
              <a:rPr lang="el-GR" sz="1300" b="1" i="1" dirty="0"/>
            </a:br>
            <a:r>
              <a:rPr lang="el-GR" sz="1300" b="1" i="1" dirty="0"/>
              <a:t>ἱεμένου φορέεσθαι ἔσω τοίχοιο κλύδωνος, </a:t>
            </a:r>
            <a:br>
              <a:rPr lang="el-GR" sz="1300" b="1" i="1" dirty="0"/>
            </a:br>
            <a:r>
              <a:rPr lang="el-GR" sz="1300" b="1" i="1" dirty="0"/>
              <a:t>ὧς ὅγε Τυνδαρίδην φοβέων ἕπετ᾽, οὐδέ μιν εἴα </a:t>
            </a:r>
            <a:br>
              <a:rPr lang="el-GR" sz="1300" b="1" i="1" dirty="0"/>
            </a:br>
            <a:r>
              <a:rPr lang="el-GR" sz="1300" b="1" i="1" dirty="0" smtClean="0"/>
              <a:t>δηθύνειν</a:t>
            </a:r>
            <a:r>
              <a:rPr lang="el-GR" sz="1300" b="1" i="1" dirty="0"/>
              <a:t>. ὁ δ᾽ ἄρ᾽ αἰὲν ἀνούτατος ἣν διὰ μῆτιν </a:t>
            </a:r>
            <a:br>
              <a:rPr lang="el-GR" sz="1300" b="1" i="1" dirty="0"/>
            </a:br>
            <a:r>
              <a:rPr lang="el-GR" sz="1300" b="1" i="1" dirty="0"/>
              <a:t>ἀίσσοντ᾽ ἀλέεινεν: ἀπηνέα δ᾽ αἶψα νοήσας </a:t>
            </a:r>
            <a:br>
              <a:rPr lang="el-GR" sz="1300" b="1" i="1" dirty="0"/>
            </a:br>
            <a:r>
              <a:rPr lang="el-GR" sz="1300" b="1" i="1" dirty="0"/>
              <a:t>πυγμαχίην, ᾗ κάρτος ἀάατος, ᾗ τε χερείων, </a:t>
            </a:r>
            <a:br>
              <a:rPr lang="el-GR" sz="1300" b="1" i="1" dirty="0"/>
            </a:br>
            <a:r>
              <a:rPr lang="el-GR" sz="1300" b="1" i="1" dirty="0"/>
              <a:t>στῆ </a:t>
            </a:r>
            <a:r>
              <a:rPr lang="el-GR" sz="1300" b="1" i="1" dirty="0" smtClean="0"/>
              <a:t>ῤ̔</a:t>
            </a:r>
            <a:r>
              <a:rPr lang="cs-CZ" sz="1300" b="1" i="1" dirty="0"/>
              <a:t> </a:t>
            </a:r>
            <a:r>
              <a:rPr lang="el-GR" sz="1300" b="1" i="1" dirty="0" smtClean="0"/>
              <a:t>ἄμοτον</a:t>
            </a:r>
            <a:r>
              <a:rPr lang="el-GR" sz="1300" b="1" i="1" dirty="0"/>
              <a:t> καὶ χερσὶν ἐναντία χεῖρας ἔμιξεν. </a:t>
            </a:r>
            <a:br>
              <a:rPr lang="el-GR" sz="1300" b="1" i="1" dirty="0"/>
            </a:br>
            <a:r>
              <a:rPr lang="el-GR" sz="1300" b="1" i="1" dirty="0"/>
              <a:t>ὡς δ᾽ ὅτε νήια δοῦρα θοοῖς ἀντίξοα γόμφοις </a:t>
            </a:r>
            <a:br>
              <a:rPr lang="el-GR" sz="1300" b="1" i="1" dirty="0"/>
            </a:br>
            <a:r>
              <a:rPr lang="el-GR" sz="1300" b="1" i="1" dirty="0" smtClean="0"/>
              <a:t>ἀνέρες</a:t>
            </a:r>
            <a:r>
              <a:rPr lang="el-GR" sz="1300" b="1" i="1" dirty="0"/>
              <a:t> ὑληουργοὶ ἐπιβλήδην ἐλάοντες </a:t>
            </a:r>
            <a:br>
              <a:rPr lang="el-GR" sz="1300" b="1" i="1" dirty="0"/>
            </a:br>
            <a:r>
              <a:rPr lang="el-GR" sz="1300" b="1" i="1" dirty="0"/>
              <a:t>θείνωσι σφύρῃσιν, ἐπ᾽ ἄλλῳ δ᾽ ἄλλος ἄηται </a:t>
            </a:r>
            <a:br>
              <a:rPr lang="el-GR" sz="1300" b="1" i="1" dirty="0"/>
            </a:br>
            <a:r>
              <a:rPr lang="el-GR" sz="1300" b="1" i="1" dirty="0"/>
              <a:t>δοῦπος ἄδην: ὧς τοῖσι παρήιά τ᾽ ἀμφοτέρωθεν </a:t>
            </a:r>
            <a:br>
              <a:rPr lang="el-GR" sz="1300" b="1" i="1" dirty="0"/>
            </a:br>
            <a:r>
              <a:rPr lang="el-GR" sz="1300" b="1" i="1" dirty="0"/>
              <a:t>καὶ γένυες κτύπεον: βρυχὴ δ᾽ ὑπετέλλετ᾽ ὀδόντων </a:t>
            </a:r>
            <a:br>
              <a:rPr lang="el-GR" sz="1300" b="1" i="1" dirty="0"/>
            </a:br>
            <a:r>
              <a:rPr lang="el-GR" sz="1300" b="1" i="1" dirty="0"/>
              <a:t>ἄσπετος, οὐδ᾽ ἔλληξαν ἐπισταδὸν οὐτάζοντες, </a:t>
            </a:r>
            <a:br>
              <a:rPr lang="el-GR" sz="1300" b="1" i="1" dirty="0"/>
            </a:br>
            <a:r>
              <a:rPr lang="el-GR" sz="1300" b="1" i="1" dirty="0" smtClean="0"/>
              <a:t>ἔστε</a:t>
            </a:r>
            <a:r>
              <a:rPr lang="el-GR" sz="1300" b="1" i="1" dirty="0"/>
              <a:t> περ οὐλοὸν ἆσθμα καὶ </a:t>
            </a:r>
            <a:r>
              <a:rPr lang="el-GR" sz="1300" b="1" i="1" dirty="0" smtClean="0"/>
              <a:t>ἀμφοτέρους</a:t>
            </a:r>
            <a:r>
              <a:rPr lang="cs-CZ" sz="1300" b="1" i="1" dirty="0"/>
              <a:t> </a:t>
            </a:r>
            <a:r>
              <a:rPr lang="el-GR" sz="1300" b="1" i="1" dirty="0" smtClean="0"/>
              <a:t>ἐδάμασσεν</a:t>
            </a:r>
            <a:r>
              <a:rPr lang="el-GR" sz="1300" b="1" i="1" dirty="0"/>
              <a:t>. </a:t>
            </a:r>
            <a:br>
              <a:rPr lang="el-GR" sz="1300" b="1" i="1" dirty="0"/>
            </a:br>
            <a:r>
              <a:rPr lang="el-GR" sz="1300" b="1" i="1" dirty="0"/>
              <a:t>στάντε δὲ βαιὸν ἄπωθεν ἀπωμόρξαντο μετώπων </a:t>
            </a:r>
            <a:br>
              <a:rPr lang="el-GR" sz="1300" b="1" i="1" dirty="0"/>
            </a:br>
            <a:r>
              <a:rPr lang="el-GR" sz="1300" b="1" i="1" dirty="0"/>
              <a:t>ἱδρῶ ἅλις, καματηρὸν ἀυτμένα φυσιόωντε. </a:t>
            </a:r>
            <a:br>
              <a:rPr lang="el-GR" sz="1300" b="1" i="1" dirty="0"/>
            </a:br>
            <a:r>
              <a:rPr lang="el-GR" sz="1300" b="1" i="1" dirty="0"/>
              <a:t>ἂψ δ᾽ αὖτις συνόρουσαν ἐναντίοι, ἠύτε ταύρω </a:t>
            </a:r>
            <a:br>
              <a:rPr lang="el-GR" sz="1300" b="1" i="1" dirty="0"/>
            </a:br>
            <a:r>
              <a:rPr lang="el-GR" sz="1300" b="1" i="1" dirty="0"/>
              <a:t>φορβάδος ἀμφὶ βοὸς κεκοτηότε δηριάασθον. </a:t>
            </a:r>
            <a:br>
              <a:rPr lang="el-GR" sz="1300" b="1" i="1" dirty="0"/>
            </a:br>
            <a:r>
              <a:rPr lang="el-GR" sz="1300" b="1" i="1" dirty="0" smtClean="0"/>
              <a:t>ἔνθα</a:t>
            </a:r>
            <a:r>
              <a:rPr lang="el-GR" sz="1300" b="1" i="1" dirty="0"/>
              <a:t> δ᾽ ἔπειτ᾽ Ἄμυκος μὲν ἐπ᾽ ἀκροτάτοισιν ἀερθείς, </a:t>
            </a:r>
            <a:br>
              <a:rPr lang="el-GR" sz="1300" b="1" i="1" dirty="0"/>
            </a:br>
            <a:r>
              <a:rPr lang="el-GR" sz="1300" b="1" i="1" dirty="0"/>
              <a:t>βουτύπος οἷα, πόδεσσι τανύσσατο, κὰδ δὲ βαρεῖαν </a:t>
            </a:r>
            <a:br>
              <a:rPr lang="el-GR" sz="1300" b="1" i="1" dirty="0"/>
            </a:br>
            <a:r>
              <a:rPr lang="el-GR" sz="1300" b="1" i="1" dirty="0"/>
              <a:t>χεῖρ᾽ ἐπὶ οἷ πελέμιξεν: ὁ δ᾽ ἀίξαντος ὑπέστη, </a:t>
            </a:r>
            <a:br>
              <a:rPr lang="el-GR" sz="1300" b="1" i="1" dirty="0"/>
            </a:br>
            <a:r>
              <a:rPr lang="el-GR" sz="1300" b="1" i="1" dirty="0"/>
              <a:t>κρᾶτα παρακλίνας, ὤμῳ δ᾽ ἀνεδέξατο πῆχυν </a:t>
            </a:r>
            <a:br>
              <a:rPr lang="el-GR" sz="1300" b="1" i="1" dirty="0"/>
            </a:br>
            <a:r>
              <a:rPr lang="el-GR" sz="1300" b="1" i="1" dirty="0"/>
              <a:t>τυτθόν: ὁ δ᾽ ἄγχ᾽ αὐτοῖο παρὲκ γόνυ γουνὸς ἀμσίβων </a:t>
            </a:r>
            <a:br>
              <a:rPr lang="el-GR" sz="1300" b="1" i="1" dirty="0"/>
            </a:br>
            <a:r>
              <a:rPr lang="el-GR" sz="1300" b="1" i="1" dirty="0" smtClean="0"/>
              <a:t>κόψε</a:t>
            </a:r>
            <a:r>
              <a:rPr lang="el-GR" sz="1300" b="1" i="1" dirty="0"/>
              <a:t> </a:t>
            </a:r>
            <a:r>
              <a:rPr lang="el-GR" sz="1300" b="1" i="1" dirty="0" smtClean="0"/>
              <a:t>μεταΐγδην</a:t>
            </a:r>
            <a:r>
              <a:rPr lang="el-GR" sz="1300" b="1" i="1" dirty="0"/>
              <a:t> ὑπὲρ οὔατος, ὀστέα δ᾽ εἴσω </a:t>
            </a:r>
            <a:br>
              <a:rPr lang="el-GR" sz="1300" b="1" i="1" dirty="0"/>
            </a:br>
            <a:r>
              <a:rPr lang="el-GR" sz="1300" b="1" i="1" dirty="0"/>
              <a:t>ῥῆξεν: ὁ δ᾽ ἀμφ᾽ ὀδύνῃ γνὺξ ἤριπεν: οἱ δ᾽ ἰάχησαν </a:t>
            </a:r>
            <a:br>
              <a:rPr lang="el-GR" sz="1300" b="1" i="1" dirty="0"/>
            </a:br>
            <a:r>
              <a:rPr lang="el-GR" sz="1300" b="1" i="1" dirty="0"/>
              <a:t>ἥρωες Μινύαι: τοῦ δ᾽ ἀθρόος ἔκχυτο θυμός. </a:t>
            </a:r>
            <a:br>
              <a:rPr lang="el-GR" sz="1300" b="1" i="1" dirty="0"/>
            </a:br>
            <a:r>
              <a:rPr lang="el-GR" sz="1300" b="1" i="1" dirty="0"/>
              <a:t>οὐδ᾽ ἄρα Βέβρυκες ἄνδρες ἀφείδησαν </a:t>
            </a:r>
            <a:r>
              <a:rPr lang="el-GR" sz="1300" b="1" i="1" dirty="0" smtClean="0"/>
              <a:t>βασιλῆος</a:t>
            </a:r>
            <a:r>
              <a:rPr lang="cs-CZ" sz="1300" b="1" i="1" dirty="0" smtClean="0"/>
              <a:t>.“</a:t>
            </a:r>
            <a:endParaRPr lang="cs-CZ" sz="1300" b="1" i="1" dirty="0"/>
          </a:p>
        </p:txBody>
      </p:sp>
      <p:sp>
        <p:nvSpPr>
          <p:cNvPr id="4" name="Obdélník 3"/>
          <p:cNvSpPr/>
          <p:nvPr/>
        </p:nvSpPr>
        <p:spPr>
          <a:xfrm>
            <a:off x="3923928" y="400110"/>
            <a:ext cx="5220072" cy="66941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300" b="1" i="1" dirty="0" smtClean="0"/>
              <a:t>„Když pak si řemeny oba již schystali vzdáleni sebe,</a:t>
            </a:r>
          </a:p>
          <a:p>
            <a:pPr algn="ctr"/>
            <a:r>
              <a:rPr lang="cs-CZ" sz="1300" b="1" i="1" dirty="0"/>
              <a:t>i</a:t>
            </a:r>
            <a:r>
              <a:rPr lang="cs-CZ" sz="1300" b="1" i="1" dirty="0" smtClean="0"/>
              <a:t>hned pozvedli vzhůru a před tváře ruce své těžké, </a:t>
            </a:r>
          </a:p>
          <a:p>
            <a:pPr algn="ctr"/>
            <a:r>
              <a:rPr lang="cs-CZ" sz="1300" b="1" i="1" dirty="0" smtClean="0"/>
              <a:t>mužně se berouce vpřed, vstříc navzájem nesouce sílu.</a:t>
            </a:r>
          </a:p>
          <a:p>
            <a:pPr algn="ctr"/>
            <a:r>
              <a:rPr lang="cs-CZ" sz="1300" b="1" i="1" dirty="0" smtClean="0"/>
              <a:t>Tu hned </a:t>
            </a:r>
            <a:r>
              <a:rPr lang="cs-CZ" sz="1300" b="1" i="1" dirty="0" err="1" smtClean="0"/>
              <a:t>Bebryků</a:t>
            </a:r>
            <a:r>
              <a:rPr lang="cs-CZ" sz="1300" b="1" i="1" dirty="0" smtClean="0"/>
              <a:t> vládce, – jak na moři ohromná vlna</a:t>
            </a:r>
          </a:p>
          <a:p>
            <a:pPr algn="ctr"/>
            <a:r>
              <a:rPr lang="cs-CZ" sz="1300" b="1" i="1" dirty="0" smtClean="0"/>
              <a:t>s prudkostí valí se na rychlou loď, leč zkušený lodník</a:t>
            </a:r>
          </a:p>
          <a:p>
            <a:pPr algn="ctr"/>
            <a:r>
              <a:rPr lang="cs-CZ" sz="1300" b="1" i="1" dirty="0" smtClean="0"/>
              <a:t>uhne s ní poněkud stranou, neb pozorně kormidlem vládne, </a:t>
            </a:r>
          </a:p>
          <a:p>
            <a:pPr algn="ctr"/>
            <a:r>
              <a:rPr lang="cs-CZ" sz="1300" b="1" i="1" dirty="0" smtClean="0"/>
              <a:t>vlna ač často jí hrozí, že do boku jejího vrazí, – </a:t>
            </a:r>
          </a:p>
          <a:p>
            <a:pPr algn="ctr"/>
            <a:r>
              <a:rPr lang="cs-CZ" sz="1300" b="1" i="1" dirty="0" smtClean="0"/>
              <a:t>útočil na </a:t>
            </a:r>
            <a:r>
              <a:rPr lang="cs-CZ" sz="1300" b="1" i="1" dirty="0" err="1" smtClean="0"/>
              <a:t>Polydeuka</a:t>
            </a:r>
            <a:r>
              <a:rPr lang="cs-CZ" sz="1300" b="1" i="1" dirty="0" smtClean="0"/>
              <a:t> a nedopřál prodlení chvíle. </a:t>
            </a:r>
          </a:p>
          <a:p>
            <a:pPr algn="ctr"/>
            <a:r>
              <a:rPr lang="cs-CZ" sz="1300" b="1" i="1" dirty="0" smtClean="0"/>
              <a:t>Ten však napořád bystře a nezraněn obratně prudkým</a:t>
            </a:r>
          </a:p>
          <a:p>
            <a:pPr algn="ctr"/>
            <a:r>
              <a:rPr lang="cs-CZ" sz="1300" b="1" i="1" dirty="0"/>
              <a:t>j</a:t>
            </a:r>
            <a:r>
              <a:rPr lang="cs-CZ" sz="1300" b="1" i="1" dirty="0" smtClean="0"/>
              <a:t>eho se vyhýbal ranám. A rozpoznav ve chvíli malé</a:t>
            </a:r>
          </a:p>
          <a:p>
            <a:pPr algn="ctr"/>
            <a:r>
              <a:rPr lang="cs-CZ" sz="1300" b="1" i="1" dirty="0" smtClean="0"/>
              <a:t>úpornost boje a též, kde odpůrce nezdolný silou, </a:t>
            </a:r>
          </a:p>
          <a:p>
            <a:pPr algn="ctr"/>
            <a:r>
              <a:rPr lang="cs-CZ" sz="1300" b="1" i="1" dirty="0" smtClean="0"/>
              <a:t>kde pak i slabším se zdál, tam útočil rukama prudce.</a:t>
            </a:r>
          </a:p>
          <a:p>
            <a:pPr algn="ctr"/>
            <a:r>
              <a:rPr lang="cs-CZ" sz="1300" b="1" i="1" dirty="0" smtClean="0"/>
              <a:t>Jako když staví se koráb, a tesaři kladouce trámce</a:t>
            </a:r>
          </a:p>
          <a:p>
            <a:pPr algn="ctr"/>
            <a:r>
              <a:rPr lang="cs-CZ" sz="1300" b="1" i="1" dirty="0" smtClean="0"/>
              <a:t>lodní přes sebe napříč, je kladivy bušíce hřeby</a:t>
            </a:r>
          </a:p>
          <a:p>
            <a:pPr algn="ctr"/>
            <a:r>
              <a:rPr lang="cs-CZ" sz="1300" b="1" i="1" dirty="0" smtClean="0"/>
              <a:t>ostrými spojují pevně,  a </a:t>
            </a:r>
            <a:r>
              <a:rPr lang="cs-CZ" sz="13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jedna tu za druhou rána</a:t>
            </a:r>
          </a:p>
          <a:p>
            <a:pPr algn="ctr"/>
            <a:r>
              <a:rPr lang="cs-CZ" sz="13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dunivá zaznívá hustě, tak těmto z obou stran tváře</a:t>
            </a:r>
          </a:p>
          <a:p>
            <a:pPr algn="ctr"/>
            <a:r>
              <a:rPr lang="cs-CZ" sz="13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zvučely rachotem sanic, a chřestot se ozýval zubů</a:t>
            </a:r>
          </a:p>
          <a:p>
            <a:pPr algn="ctr"/>
            <a:r>
              <a:rPr lang="cs-CZ" sz="13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nesmírný. Rány pak stále si dávali, neustal nikdo, </a:t>
            </a:r>
          </a:p>
          <a:p>
            <a:pPr algn="ctr"/>
            <a:r>
              <a:rPr lang="cs-CZ" sz="13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až dech ztratili oba, a zmohla je únava zhoubná. </a:t>
            </a:r>
          </a:p>
          <a:p>
            <a:pPr algn="ctr"/>
            <a:r>
              <a:rPr lang="cs-CZ" sz="13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Uhnuvše maličko zpět , svá stírali čela, z nichž hojný </a:t>
            </a:r>
          </a:p>
          <a:p>
            <a:pPr algn="ctr"/>
            <a:r>
              <a:rPr lang="cs-CZ" sz="13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řinul se pot, dech těžký a supavý vyrážel z prsou. </a:t>
            </a:r>
          </a:p>
          <a:p>
            <a:pPr algn="ctr"/>
            <a:r>
              <a:rPr lang="cs-CZ" sz="13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Brzy však dali s do sebe zas, jak statní dva býci, </a:t>
            </a:r>
          </a:p>
          <a:p>
            <a:pPr algn="ctr"/>
            <a:r>
              <a:rPr lang="cs-CZ" sz="13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  <a:r>
              <a:rPr lang="cs-CZ" sz="13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teříž v urputném boji se pro krávu na pastvě střetli.</a:t>
            </a:r>
          </a:p>
          <a:p>
            <a:pPr algn="ctr"/>
            <a:r>
              <a:rPr lang="cs-CZ" sz="13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Ale tu </a:t>
            </a:r>
            <a:r>
              <a:rPr lang="cs-CZ" sz="13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Amykos</a:t>
            </a:r>
            <a:r>
              <a:rPr lang="cs-CZ" sz="13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náhle se pozdvih na špičky prstů,</a:t>
            </a:r>
            <a:endParaRPr lang="cs-CZ" sz="13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cs-CZ" sz="13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 nohou, jako by řezník se </a:t>
            </a:r>
            <a:r>
              <a:rPr lang="cs-CZ" sz="13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vzpial</a:t>
            </a:r>
            <a:r>
              <a:rPr lang="cs-CZ" sz="13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pravici těžkou </a:t>
            </a:r>
          </a:p>
          <a:p>
            <a:pPr algn="ctr"/>
            <a:r>
              <a:rPr lang="cs-CZ" sz="13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</a:t>
            </a:r>
            <a:r>
              <a:rPr lang="cs-CZ" sz="13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amával na něho dolů. On za jeho výskoku uhnul</a:t>
            </a:r>
          </a:p>
          <a:p>
            <a:pPr algn="ctr"/>
            <a:r>
              <a:rPr lang="cs-CZ" sz="13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stranou, odkloniv hlavu, a plecí svou maličko ránu</a:t>
            </a:r>
          </a:p>
          <a:p>
            <a:pPr algn="ctr"/>
            <a:r>
              <a:rPr lang="cs-CZ" sz="13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zachytil. K němu tu stoupl a </a:t>
            </a:r>
            <a:r>
              <a:rPr lang="cs-CZ" sz="13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kolenem </a:t>
            </a:r>
            <a:r>
              <a:rPr lang="cs-CZ" sz="13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koleno tiskna</a:t>
            </a:r>
          </a:p>
          <a:p>
            <a:pPr algn="ctr"/>
            <a:r>
              <a:rPr lang="cs-CZ" sz="13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 poskoku nad uchem udeřil jej, kost prorazil dovnitř.</a:t>
            </a:r>
          </a:p>
          <a:p>
            <a:pPr algn="ctr"/>
            <a:r>
              <a:rPr lang="cs-CZ" sz="13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Bolestí koleny k zemi tu klesl, a s jásotem vzkřikli</a:t>
            </a:r>
          </a:p>
          <a:p>
            <a:pPr algn="ctr"/>
            <a:r>
              <a:rPr lang="cs-CZ" sz="13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rekovných </a:t>
            </a:r>
            <a:r>
              <a:rPr lang="cs-CZ" sz="13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Minyů</a:t>
            </a:r>
            <a:r>
              <a:rPr lang="cs-CZ" sz="13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řady, a jemu již odlétla duše</a:t>
            </a:r>
            <a:r>
              <a:rPr lang="cs-CZ" sz="1300" b="1" i="1" dirty="0" smtClean="0"/>
              <a:t>. </a:t>
            </a:r>
          </a:p>
          <a:p>
            <a:pPr algn="ctr"/>
            <a:r>
              <a:rPr lang="cs-CZ" sz="1300" b="1" i="1" dirty="0" smtClean="0"/>
              <a:t>Ale tu </a:t>
            </a:r>
            <a:r>
              <a:rPr lang="cs-CZ" sz="1300" b="1" i="1" dirty="0" err="1" smtClean="0"/>
              <a:t>Bebryčtí</a:t>
            </a:r>
            <a:r>
              <a:rPr lang="cs-CZ" sz="1300" b="1" i="1" dirty="0" smtClean="0"/>
              <a:t> muži se vzchopili za svého krále“</a:t>
            </a:r>
            <a:r>
              <a:rPr lang="cs-CZ" sz="1300" b="1" dirty="0" smtClean="0"/>
              <a:t> </a:t>
            </a:r>
            <a:r>
              <a:rPr lang="cs-CZ" sz="13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(překlad J. Jaroš). </a:t>
            </a:r>
            <a:endParaRPr lang="cs-CZ" sz="13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-25991" y="0"/>
            <a:ext cx="477810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Απολλώνιος </a:t>
            </a:r>
            <a:r>
              <a:rPr lang="el-GR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Ρόδιος</a:t>
            </a:r>
            <a:r>
              <a:rPr lang="cs-CZ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l-GR" sz="20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Ἀργοναυτικά</a:t>
            </a:r>
            <a:r>
              <a:rPr lang="cs-CZ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2.67-98:</a:t>
            </a:r>
            <a:r>
              <a:rPr lang="el-GR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endParaRPr lang="cs-CZ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36026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Jiří\Desktop\Nová složka\100_30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halkSketch/>
                    </a14:imgEffect>
                    <a14:imgEffect>
                      <a14:colorTemperature colorTemp="53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6896" y="30544"/>
            <a:ext cx="4565104" cy="70480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600" b="1" i="1" dirty="0">
                <a:solidFill>
                  <a:schemeClr val="bg1"/>
                </a:solidFill>
              </a:rPr>
              <a:t>„Někdy chceme, aby vál chladivý vítr, </a:t>
            </a:r>
            <a:endParaRPr lang="cs-CZ" sz="1600" b="1" dirty="0">
              <a:solidFill>
                <a:schemeClr val="bg1"/>
              </a:solidFill>
            </a:endParaRPr>
          </a:p>
          <a:p>
            <a:pPr algn="ctr"/>
            <a:r>
              <a:rPr lang="cs-CZ" sz="1600" b="1" i="1" dirty="0">
                <a:solidFill>
                  <a:schemeClr val="bg1"/>
                </a:solidFill>
              </a:rPr>
              <a:t>někdy potřebujeme nebeský déšť, </a:t>
            </a:r>
            <a:endParaRPr lang="cs-CZ" sz="1600" b="1" dirty="0">
              <a:solidFill>
                <a:schemeClr val="bg1"/>
              </a:solidFill>
            </a:endParaRPr>
          </a:p>
          <a:p>
            <a:pPr algn="ctr"/>
            <a:r>
              <a:rPr lang="cs-CZ" sz="1600" b="1" i="1" dirty="0">
                <a:solidFill>
                  <a:schemeClr val="bg1"/>
                </a:solidFill>
              </a:rPr>
              <a:t>jenž je synem mraků a mlh. </a:t>
            </a:r>
            <a:endParaRPr lang="cs-CZ" sz="1600" b="1" dirty="0">
              <a:solidFill>
                <a:schemeClr val="bg1"/>
              </a:solidFill>
            </a:endParaRPr>
          </a:p>
          <a:p>
            <a:pPr algn="ctr"/>
            <a:r>
              <a:rPr lang="cs-CZ" sz="1600" b="1" i="1" dirty="0">
                <a:solidFill>
                  <a:schemeClr val="bg1"/>
                </a:solidFill>
              </a:rPr>
              <a:t>Ale ten, kdo vyhrál závod, dostává za velký výkon </a:t>
            </a:r>
            <a:endParaRPr lang="cs-CZ" sz="1600" b="1" dirty="0">
              <a:solidFill>
                <a:schemeClr val="bg1"/>
              </a:solidFill>
            </a:endParaRPr>
          </a:p>
          <a:p>
            <a:pPr algn="ctr"/>
            <a:r>
              <a:rPr lang="cs-CZ" sz="1600" b="1" i="1" dirty="0">
                <a:solidFill>
                  <a:schemeClr val="bg1"/>
                </a:solidFill>
              </a:rPr>
              <a:t>píseň, sladkou jako med, </a:t>
            </a:r>
            <a:endParaRPr lang="cs-CZ" sz="1600" b="1" dirty="0">
              <a:solidFill>
                <a:schemeClr val="bg1"/>
              </a:solidFill>
            </a:endParaRPr>
          </a:p>
          <a:p>
            <a:pPr algn="ctr"/>
            <a:r>
              <a:rPr lang="cs-CZ" sz="1600" b="1" i="1" dirty="0">
                <a:solidFill>
                  <a:schemeClr val="bg1"/>
                </a:solidFill>
              </a:rPr>
              <a:t>ve které je počátek a záruka slávy a cti. </a:t>
            </a:r>
            <a:endParaRPr lang="cs-CZ" sz="1600" b="1" dirty="0">
              <a:solidFill>
                <a:schemeClr val="bg1"/>
              </a:solidFill>
            </a:endParaRPr>
          </a:p>
          <a:p>
            <a:pPr algn="ctr"/>
            <a:r>
              <a:rPr lang="cs-CZ" sz="1600" b="1" i="1" dirty="0">
                <a:solidFill>
                  <a:schemeClr val="bg1"/>
                </a:solidFill>
              </a:rPr>
              <a:t> </a:t>
            </a:r>
            <a:endParaRPr lang="cs-CZ" sz="1600" b="1" dirty="0">
              <a:solidFill>
                <a:schemeClr val="bg1"/>
              </a:solidFill>
            </a:endParaRPr>
          </a:p>
          <a:p>
            <a:pPr algn="ctr"/>
            <a:r>
              <a:rPr lang="cs-CZ" sz="1600" b="1" i="1" dirty="0">
                <a:solidFill>
                  <a:schemeClr val="bg1"/>
                </a:solidFill>
              </a:rPr>
              <a:t>Takovými zpěvy se s oblibou slaví </a:t>
            </a:r>
            <a:endParaRPr lang="cs-CZ" sz="1600" b="1" dirty="0">
              <a:solidFill>
                <a:schemeClr val="bg1"/>
              </a:solidFill>
            </a:endParaRPr>
          </a:p>
          <a:p>
            <a:pPr algn="ctr"/>
            <a:r>
              <a:rPr lang="cs-CZ" sz="1600" b="1" i="1" dirty="0">
                <a:solidFill>
                  <a:schemeClr val="bg1"/>
                </a:solidFill>
              </a:rPr>
              <a:t>olympijský vítěz. A takový zpěv </a:t>
            </a:r>
            <a:endParaRPr lang="cs-CZ" sz="1600" b="1" dirty="0">
              <a:solidFill>
                <a:schemeClr val="bg1"/>
              </a:solidFill>
            </a:endParaRPr>
          </a:p>
          <a:p>
            <a:pPr algn="ctr"/>
            <a:r>
              <a:rPr lang="cs-CZ" sz="1600" b="1" i="1" dirty="0">
                <a:solidFill>
                  <a:schemeClr val="bg1"/>
                </a:solidFill>
              </a:rPr>
              <a:t>chtějí nyní zpívat mé rty. </a:t>
            </a:r>
            <a:endParaRPr lang="cs-CZ" sz="1600" b="1" dirty="0">
              <a:solidFill>
                <a:schemeClr val="bg1"/>
              </a:solidFill>
            </a:endParaRPr>
          </a:p>
          <a:p>
            <a:pPr algn="ctr"/>
            <a:r>
              <a:rPr lang="cs-CZ" sz="1600" b="1" i="1" dirty="0">
                <a:solidFill>
                  <a:schemeClr val="bg1"/>
                </a:solidFill>
              </a:rPr>
              <a:t>Ale nadání je květ, jenž vyrůstá z milosti boží. </a:t>
            </a:r>
            <a:endParaRPr lang="cs-CZ" sz="1600" b="1" dirty="0">
              <a:solidFill>
                <a:schemeClr val="bg1"/>
              </a:solidFill>
            </a:endParaRPr>
          </a:p>
          <a:p>
            <a:pPr algn="ctr"/>
            <a:r>
              <a:rPr lang="cs-CZ" sz="1600" b="1" i="1" dirty="0">
                <a:solidFill>
                  <a:schemeClr val="bg1"/>
                </a:solidFill>
              </a:rPr>
              <a:t>Poslyš, </a:t>
            </a:r>
            <a:r>
              <a:rPr lang="cs-CZ" sz="1600" b="1" i="1" dirty="0" err="1">
                <a:solidFill>
                  <a:schemeClr val="bg1"/>
                </a:solidFill>
              </a:rPr>
              <a:t>Hágésidáme</a:t>
            </a:r>
            <a:r>
              <a:rPr lang="cs-CZ" sz="1600" b="1" i="1" dirty="0">
                <a:solidFill>
                  <a:schemeClr val="bg1"/>
                </a:solidFill>
              </a:rPr>
              <a:t>, </a:t>
            </a:r>
            <a:endParaRPr lang="cs-CZ" sz="1600" b="1" dirty="0">
              <a:solidFill>
                <a:schemeClr val="bg1"/>
              </a:solidFill>
            </a:endParaRPr>
          </a:p>
          <a:p>
            <a:pPr algn="ctr"/>
            <a:r>
              <a:rPr lang="cs-CZ" sz="1600" b="1" i="1" dirty="0">
                <a:solidFill>
                  <a:schemeClr val="bg1"/>
                </a:solidFill>
              </a:rPr>
              <a:t>synu </a:t>
            </a:r>
            <a:r>
              <a:rPr lang="cs-CZ" sz="1600" b="1" i="1" dirty="0" err="1">
                <a:solidFill>
                  <a:schemeClr val="bg1"/>
                </a:solidFill>
              </a:rPr>
              <a:t>Archestratův</a:t>
            </a:r>
            <a:r>
              <a:rPr lang="cs-CZ" sz="1600" b="1" i="1" dirty="0">
                <a:solidFill>
                  <a:schemeClr val="bg1"/>
                </a:solidFill>
              </a:rPr>
              <a:t>, zlatá oliva zdobí tvou skráň </a:t>
            </a:r>
            <a:endParaRPr lang="cs-CZ" sz="1600" b="1" dirty="0">
              <a:solidFill>
                <a:schemeClr val="bg1"/>
              </a:solidFill>
            </a:endParaRPr>
          </a:p>
          <a:p>
            <a:pPr algn="ctr"/>
            <a:r>
              <a:rPr lang="cs-CZ" sz="1600" b="1" i="1" dirty="0">
                <a:solidFill>
                  <a:schemeClr val="bg1"/>
                </a:solidFill>
              </a:rPr>
              <a:t> </a:t>
            </a:r>
            <a:endParaRPr lang="cs-CZ" sz="1600" b="1" dirty="0">
              <a:solidFill>
                <a:schemeClr val="bg1"/>
              </a:solidFill>
            </a:endParaRPr>
          </a:p>
          <a:p>
            <a:pPr algn="ctr"/>
            <a:r>
              <a:rPr lang="cs-CZ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slavnostním věncem a já chci zapět sladký </a:t>
            </a:r>
            <a:endParaRPr lang="cs-CZ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cs-CZ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chvalozpěv na počest tvého </a:t>
            </a:r>
            <a:endParaRPr lang="cs-CZ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cs-CZ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vítězného pěstního boje a chci </a:t>
            </a:r>
            <a:endParaRPr lang="cs-CZ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cs-CZ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oslavit tvůj původ! Pojďte do vlasti </a:t>
            </a:r>
            <a:endParaRPr lang="cs-CZ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cs-CZ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vítězného zápasníka! Věřte mi, </a:t>
            </a:r>
            <a:endParaRPr lang="cs-CZ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cs-CZ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Múzy, že tam bydlí lid </a:t>
            </a:r>
            <a:endParaRPr lang="cs-CZ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cs-CZ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laskavý k hostům a milující krásu, statečný </a:t>
            </a:r>
            <a:endParaRPr lang="cs-CZ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cs-CZ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 boji a moudrý. Ani plavá </a:t>
            </a:r>
            <a:endParaRPr lang="cs-CZ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cs-CZ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liška, ani řvoucí lev nezmění svou přirozenost.“</a:t>
            </a:r>
            <a:r>
              <a:rPr lang="cs-C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cs-CZ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cs-CZ" sz="1200" b="1" dirty="0">
              <a:solidFill>
                <a:schemeClr val="bg1"/>
              </a:solidFill>
            </a:endParaRPr>
          </a:p>
          <a:p>
            <a:r>
              <a:rPr lang="cs-CZ" sz="1200" b="1" dirty="0">
                <a:solidFill>
                  <a:schemeClr val="bg1"/>
                </a:solidFill>
              </a:rPr>
              <a:t>Olympijská </a:t>
            </a:r>
            <a:r>
              <a:rPr lang="cs-CZ" sz="1200" b="1" i="1" dirty="0" err="1">
                <a:solidFill>
                  <a:schemeClr val="bg1"/>
                </a:solidFill>
              </a:rPr>
              <a:t>epiníkia</a:t>
            </a:r>
            <a:r>
              <a:rPr lang="cs-CZ" sz="1200" b="1" dirty="0">
                <a:solidFill>
                  <a:schemeClr val="bg1"/>
                </a:solidFill>
              </a:rPr>
              <a:t> na vítěze v boxu mladého </a:t>
            </a:r>
            <a:r>
              <a:rPr lang="cs-CZ" sz="1200" b="1" dirty="0" err="1">
                <a:solidFill>
                  <a:schemeClr val="bg1"/>
                </a:solidFill>
              </a:rPr>
              <a:t>Hágésidáma</a:t>
            </a:r>
            <a:r>
              <a:rPr lang="cs-CZ" sz="1200" b="1" dirty="0">
                <a:solidFill>
                  <a:schemeClr val="bg1"/>
                </a:solidFill>
              </a:rPr>
              <a:t> z </a:t>
            </a:r>
            <a:r>
              <a:rPr lang="cs-CZ" sz="1200" b="1" dirty="0" err="1">
                <a:solidFill>
                  <a:schemeClr val="bg1"/>
                </a:solidFill>
              </a:rPr>
              <a:t>Lokrů</a:t>
            </a:r>
            <a:r>
              <a:rPr lang="cs-CZ" sz="1200" b="1" dirty="0">
                <a:solidFill>
                  <a:schemeClr val="bg1"/>
                </a:solidFill>
              </a:rPr>
              <a:t> (Pindaros, 2002, 137-139). </a:t>
            </a:r>
          </a:p>
          <a:p>
            <a:r>
              <a:rPr lang="cs-CZ" sz="1200" b="1" dirty="0">
                <a:solidFill>
                  <a:schemeClr val="bg1"/>
                </a:solidFill>
              </a:rPr>
              <a:t> </a:t>
            </a:r>
          </a:p>
        </p:txBody>
      </p:sp>
      <p:sp>
        <p:nvSpPr>
          <p:cNvPr id="5" name="Obdélník 4"/>
          <p:cNvSpPr/>
          <p:nvPr/>
        </p:nvSpPr>
        <p:spPr>
          <a:xfrm>
            <a:off x="4211960" y="332656"/>
            <a:ext cx="476985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cs-CZ" sz="1600" b="1" i="1" dirty="0">
                <a:solidFill>
                  <a:schemeClr val="bg1"/>
                </a:solidFill>
              </a:rPr>
              <a:t>„Při toku </a:t>
            </a:r>
            <a:r>
              <a:rPr lang="cs-CZ" sz="1600" b="1" i="1" dirty="0" err="1">
                <a:solidFill>
                  <a:schemeClr val="bg1"/>
                </a:solidFill>
              </a:rPr>
              <a:t>Alfeia</a:t>
            </a:r>
            <a:r>
              <a:rPr lang="cs-CZ" sz="1600" b="1" i="1" dirty="0">
                <a:solidFill>
                  <a:schemeClr val="bg1"/>
                </a:solidFill>
              </a:rPr>
              <a:t> kdysi nám naznačil </a:t>
            </a:r>
            <a:r>
              <a:rPr lang="cs-CZ" sz="1600" b="1" i="1" dirty="0" err="1">
                <a:solidFill>
                  <a:schemeClr val="bg1"/>
                </a:solidFill>
              </a:rPr>
              <a:t>Pelasgan</a:t>
            </a:r>
            <a:r>
              <a:rPr lang="cs-CZ" sz="1600" b="1" i="1" dirty="0">
                <a:solidFill>
                  <a:schemeClr val="bg1"/>
                </a:solidFill>
              </a:rPr>
              <a:t>, boxer, </a:t>
            </a:r>
            <a:endParaRPr lang="cs-CZ" sz="1600" b="1" dirty="0">
              <a:solidFill>
                <a:schemeClr val="bg1"/>
              </a:solidFill>
            </a:endParaRPr>
          </a:p>
          <a:p>
            <a:pPr lvl="0" algn="ctr"/>
            <a:r>
              <a:rPr lang="cs-CZ" sz="1600" b="1" i="1" dirty="0">
                <a:solidFill>
                  <a:schemeClr val="bg1"/>
                </a:solidFill>
              </a:rPr>
              <a:t>rukama onen postoj, zápasy </a:t>
            </a:r>
            <a:r>
              <a:rPr lang="cs-CZ" sz="1600" b="1" i="1" dirty="0" err="1">
                <a:solidFill>
                  <a:schemeClr val="bg1"/>
                </a:solidFill>
              </a:rPr>
              <a:t>Pollux</a:t>
            </a:r>
            <a:r>
              <a:rPr lang="cs-CZ" sz="1600" b="1" i="1" dirty="0">
                <a:solidFill>
                  <a:schemeClr val="bg1"/>
                </a:solidFill>
              </a:rPr>
              <a:t> v němž veď, </a:t>
            </a:r>
            <a:endParaRPr lang="cs-CZ" sz="1600" b="1" dirty="0">
              <a:solidFill>
                <a:schemeClr val="bg1"/>
              </a:solidFill>
            </a:endParaRPr>
          </a:p>
          <a:p>
            <a:pPr lvl="0" algn="ctr"/>
            <a:r>
              <a:rPr lang="cs-CZ" sz="1600" b="1" i="1" dirty="0">
                <a:solidFill>
                  <a:schemeClr val="bg1"/>
                </a:solidFill>
              </a:rPr>
              <a:t>poté, když vítězem vyhlášen byl; však ty, otče Die, </a:t>
            </a:r>
            <a:endParaRPr lang="cs-CZ" sz="1600" b="1" dirty="0">
              <a:solidFill>
                <a:schemeClr val="bg1"/>
              </a:solidFill>
            </a:endParaRPr>
          </a:p>
          <a:p>
            <a:pPr lvl="0" algn="ctr"/>
            <a:r>
              <a:rPr lang="cs-CZ" sz="1600" b="1" i="1" dirty="0">
                <a:solidFill>
                  <a:schemeClr val="bg1"/>
                </a:solidFill>
              </a:rPr>
              <a:t>slávu své Arkadii znovu zas </a:t>
            </a:r>
            <a:r>
              <a:rPr lang="cs-CZ" sz="1600" b="1" i="1" dirty="0" err="1">
                <a:solidFill>
                  <a:schemeClr val="bg1"/>
                </a:solidFill>
              </a:rPr>
              <a:t>přeskvělou</a:t>
            </a:r>
            <a:r>
              <a:rPr lang="cs-CZ" sz="1600" b="1" i="1" dirty="0">
                <a:solidFill>
                  <a:schemeClr val="bg1"/>
                </a:solidFill>
              </a:rPr>
              <a:t> dej! </a:t>
            </a:r>
            <a:endParaRPr lang="cs-CZ" sz="1600" b="1" dirty="0">
              <a:solidFill>
                <a:schemeClr val="bg1"/>
              </a:solidFill>
            </a:endParaRPr>
          </a:p>
          <a:p>
            <a:pPr lvl="0" algn="ctr"/>
            <a:r>
              <a:rPr lang="cs-CZ" sz="1600" b="1" i="1" dirty="0">
                <a:solidFill>
                  <a:schemeClr val="bg1"/>
                </a:solidFill>
              </a:rPr>
              <a:t>Tou nyní Filippa pocti, jenž čtveřici mladistvých borců </a:t>
            </a:r>
            <a:endParaRPr lang="cs-CZ" sz="1600" b="1" dirty="0">
              <a:solidFill>
                <a:schemeClr val="bg1"/>
              </a:solidFill>
            </a:endParaRPr>
          </a:p>
          <a:p>
            <a:pPr lvl="0" algn="ctr"/>
            <a:r>
              <a:rPr lang="cs-CZ" sz="1600" b="1" i="1" dirty="0">
                <a:solidFill>
                  <a:schemeClr val="bg1"/>
                </a:solidFill>
              </a:rPr>
              <a:t>z ostrovů porazil tak, že vedl poctivý boj</a:t>
            </a:r>
            <a:r>
              <a:rPr lang="cs-CZ" sz="1600" b="1" i="1" dirty="0" smtClean="0">
                <a:solidFill>
                  <a:schemeClr val="bg1"/>
                </a:solidFill>
              </a:rPr>
              <a:t>“</a:t>
            </a:r>
          </a:p>
          <a:p>
            <a:pPr lvl="0"/>
            <a:endParaRPr lang="cs-CZ" sz="1200" b="1" dirty="0">
              <a:solidFill>
                <a:schemeClr val="bg1"/>
              </a:solidFill>
            </a:endParaRPr>
          </a:p>
          <a:p>
            <a:pPr lvl="0"/>
            <a:r>
              <a:rPr lang="cs-CZ" sz="1200" b="1" dirty="0">
                <a:solidFill>
                  <a:schemeClr val="bg1"/>
                </a:solidFill>
              </a:rPr>
              <a:t> (</a:t>
            </a:r>
            <a:r>
              <a:rPr lang="cs-CZ" sz="1200" b="1" i="1" dirty="0">
                <a:solidFill>
                  <a:schemeClr val="bg1"/>
                </a:solidFill>
              </a:rPr>
              <a:t>Obrázky z řeckého života</a:t>
            </a:r>
            <a:r>
              <a:rPr lang="cs-CZ" sz="1200" b="1" dirty="0">
                <a:solidFill>
                  <a:schemeClr val="bg1"/>
                </a:solidFill>
              </a:rPr>
              <a:t>, 1983, 36). </a:t>
            </a:r>
          </a:p>
        </p:txBody>
      </p:sp>
      <p:sp>
        <p:nvSpPr>
          <p:cNvPr id="6" name="Obdélník 5"/>
          <p:cNvSpPr/>
          <p:nvPr/>
        </p:nvSpPr>
        <p:spPr>
          <a:xfrm>
            <a:off x="4532270" y="2710456"/>
            <a:ext cx="4572000" cy="116955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b="1" i="1" dirty="0">
                <a:solidFill>
                  <a:schemeClr val="bg1"/>
                </a:solidFill>
              </a:rPr>
              <a:t>„Boxeru </a:t>
            </a:r>
            <a:r>
              <a:rPr lang="cs-CZ" b="1" i="1" dirty="0" err="1">
                <a:solidFill>
                  <a:schemeClr val="bg1"/>
                </a:solidFill>
              </a:rPr>
              <a:t>Apidovi</a:t>
            </a:r>
            <a:r>
              <a:rPr lang="cs-CZ" b="1" i="1" dirty="0">
                <a:solidFill>
                  <a:schemeClr val="bg1"/>
                </a:solidFill>
              </a:rPr>
              <a:t> zde druhové vztyčili pomník </a:t>
            </a:r>
            <a:endParaRPr lang="cs-CZ" b="1" dirty="0">
              <a:solidFill>
                <a:schemeClr val="bg1"/>
              </a:solidFill>
            </a:endParaRPr>
          </a:p>
          <a:p>
            <a:r>
              <a:rPr lang="cs-CZ" b="1" i="1" dirty="0">
                <a:solidFill>
                  <a:schemeClr val="bg1"/>
                </a:solidFill>
              </a:rPr>
              <a:t>za to, že nikdy on sám nezranil nikoho z nich.“</a:t>
            </a:r>
            <a:r>
              <a:rPr lang="cs-CZ" b="1" dirty="0">
                <a:solidFill>
                  <a:schemeClr val="bg1"/>
                </a:solidFill>
              </a:rPr>
              <a:t> </a:t>
            </a:r>
            <a:endParaRPr lang="cs-CZ" b="1" dirty="0" smtClean="0">
              <a:solidFill>
                <a:schemeClr val="bg1"/>
              </a:solidFill>
            </a:endParaRPr>
          </a:p>
          <a:p>
            <a:endParaRPr lang="cs-CZ" b="1" dirty="0">
              <a:solidFill>
                <a:schemeClr val="bg1"/>
              </a:solidFill>
            </a:endParaRPr>
          </a:p>
          <a:p>
            <a:r>
              <a:rPr lang="cs-CZ" sz="1600" b="1" dirty="0" err="1">
                <a:solidFill>
                  <a:schemeClr val="bg1"/>
                </a:solidFill>
              </a:rPr>
              <a:t>Lúkillios</a:t>
            </a:r>
            <a:r>
              <a:rPr lang="cs-CZ" sz="1600" b="1" dirty="0">
                <a:solidFill>
                  <a:schemeClr val="bg1"/>
                </a:solidFill>
              </a:rPr>
              <a:t> (</a:t>
            </a:r>
            <a:r>
              <a:rPr lang="cs-CZ" sz="1600" b="1" i="1" dirty="0">
                <a:solidFill>
                  <a:schemeClr val="bg1"/>
                </a:solidFill>
              </a:rPr>
              <a:t>Obrázky z řeckého života</a:t>
            </a:r>
            <a:r>
              <a:rPr lang="cs-CZ" sz="1600" b="1" dirty="0">
                <a:solidFill>
                  <a:schemeClr val="bg1"/>
                </a:solidFill>
              </a:rPr>
              <a:t>, 1983, 341). </a:t>
            </a:r>
          </a:p>
        </p:txBody>
      </p:sp>
      <p:sp>
        <p:nvSpPr>
          <p:cNvPr id="7" name="Obdélník 6"/>
          <p:cNvSpPr/>
          <p:nvPr/>
        </p:nvSpPr>
        <p:spPr>
          <a:xfrm>
            <a:off x="4211960" y="4396763"/>
            <a:ext cx="4932040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b="1" i="1" dirty="0">
                <a:solidFill>
                  <a:schemeClr val="bg1"/>
                </a:solidFill>
              </a:rPr>
              <a:t>„Tady, když bojoval pěstmi, on skonal na stadionu </a:t>
            </a:r>
            <a:endParaRPr lang="cs-CZ" b="1" dirty="0">
              <a:solidFill>
                <a:schemeClr val="bg1"/>
              </a:solidFill>
            </a:endParaRPr>
          </a:p>
          <a:p>
            <a:pPr algn="ctr"/>
            <a:r>
              <a:rPr lang="cs-CZ" b="1" i="1" dirty="0">
                <a:solidFill>
                  <a:schemeClr val="bg1"/>
                </a:solidFill>
              </a:rPr>
              <a:t>poté, když požádal Dia: ‚Vítězství dej mi, či smrt!‘“</a:t>
            </a:r>
            <a:r>
              <a:rPr lang="cs-CZ" b="1" dirty="0">
                <a:solidFill>
                  <a:schemeClr val="bg1"/>
                </a:solidFill>
              </a:rPr>
              <a:t> </a:t>
            </a:r>
            <a:endParaRPr lang="cs-CZ" b="1" dirty="0" smtClean="0">
              <a:solidFill>
                <a:schemeClr val="bg1"/>
              </a:solidFill>
            </a:endParaRPr>
          </a:p>
          <a:p>
            <a:pPr algn="just"/>
            <a:endParaRPr lang="cs-CZ" b="1" dirty="0">
              <a:solidFill>
                <a:schemeClr val="bg1"/>
              </a:solidFill>
            </a:endParaRPr>
          </a:p>
          <a:p>
            <a:pPr lvl="1" algn="just"/>
            <a:r>
              <a:rPr lang="cs-CZ" sz="1600" b="1" dirty="0">
                <a:solidFill>
                  <a:schemeClr val="bg1"/>
                </a:solidFill>
              </a:rPr>
              <a:t>Věnováno třiceti pěti letému </a:t>
            </a:r>
            <a:r>
              <a:rPr lang="cs-CZ" sz="1600" b="1" dirty="0" err="1">
                <a:solidFill>
                  <a:schemeClr val="bg1"/>
                </a:solidFill>
              </a:rPr>
              <a:t>Agathosovi</a:t>
            </a:r>
            <a:r>
              <a:rPr lang="cs-CZ" sz="1600" b="1" dirty="0">
                <a:solidFill>
                  <a:schemeClr val="bg1"/>
                </a:solidFill>
              </a:rPr>
              <a:t> </a:t>
            </a:r>
            <a:r>
              <a:rPr lang="cs-CZ" sz="1600" b="1" dirty="0" err="1">
                <a:solidFill>
                  <a:schemeClr val="bg1"/>
                </a:solidFill>
              </a:rPr>
              <a:t>Daimónovi</a:t>
            </a:r>
            <a:r>
              <a:rPr lang="cs-CZ" sz="1600" b="1" dirty="0">
                <a:solidFill>
                  <a:schemeClr val="bg1"/>
                </a:solidFill>
              </a:rPr>
              <a:t> z Alexandrie, zvanému Velbloud, který předtím zvítězil v Nemeji (</a:t>
            </a:r>
            <a:r>
              <a:rPr lang="cs-CZ" sz="1600" b="1" i="1" dirty="0">
                <a:solidFill>
                  <a:schemeClr val="bg1"/>
                </a:solidFill>
              </a:rPr>
              <a:t>Obrázky z řeckého života</a:t>
            </a:r>
            <a:r>
              <a:rPr lang="cs-CZ" sz="1600" b="1" dirty="0">
                <a:solidFill>
                  <a:schemeClr val="bg1"/>
                </a:solidFill>
              </a:rPr>
              <a:t>, 1983, 46). </a:t>
            </a:r>
          </a:p>
        </p:txBody>
      </p:sp>
    </p:spTree>
    <p:extLst>
      <p:ext uri="{BB962C8B-B14F-4D97-AF65-F5344CB8AC3E}">
        <p14:creationId xmlns:p14="http://schemas.microsoft.com/office/powerpoint/2010/main" val="3489757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C:\Users\Jiří\Desktop\Drawing of a later Imperial Roman relief showing a boxer wearing on his right hand a caestus, armed with metal projections; Lateran Collection, Vatican Museum (Gardiner, fig. 177)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Sketch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95"/>
            <a:ext cx="9144000" cy="6873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-1036" y="0"/>
            <a:ext cx="5077092" cy="620688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cs-CZ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P. </a:t>
            </a:r>
            <a:r>
              <a:rPr lang="cs-CZ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Vergilius </a:t>
            </a:r>
            <a:r>
              <a:rPr lang="cs-CZ" sz="2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Maro</a:t>
            </a:r>
            <a:r>
              <a:rPr lang="cs-CZ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cs-CZ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r>
              <a:rPr lang="cs-CZ" sz="24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Aeneid</a:t>
            </a:r>
            <a:r>
              <a:rPr lang="cs-CZ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r>
              <a:rPr lang="cs-CZ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5.426-472:</a:t>
            </a:r>
            <a:endParaRPr lang="cs-CZ" sz="2400" b="1" dirty="0">
              <a:solidFill>
                <a:srgbClr val="C00000"/>
              </a:solidFill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1" y="836712"/>
            <a:ext cx="3059831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000" b="1" i="1" dirty="0" smtClean="0"/>
              <a:t>„</a:t>
            </a:r>
            <a:r>
              <a:rPr lang="cs-CZ" sz="1000" b="1" i="1" dirty="0" err="1" smtClean="0"/>
              <a:t>Constitit</a:t>
            </a:r>
            <a:r>
              <a:rPr lang="cs-CZ" sz="1000" b="1" i="1" dirty="0"/>
              <a:t> in </a:t>
            </a:r>
            <a:r>
              <a:rPr lang="cs-CZ" sz="1000" b="1" i="1" dirty="0" err="1"/>
              <a:t>digitos</a:t>
            </a:r>
            <a:r>
              <a:rPr lang="cs-CZ" sz="1000" b="1" i="1" dirty="0"/>
              <a:t> </a:t>
            </a:r>
            <a:r>
              <a:rPr lang="cs-CZ" sz="1000" b="1" i="1" dirty="0" err="1"/>
              <a:t>extemplo</a:t>
            </a:r>
            <a:r>
              <a:rPr lang="cs-CZ" sz="1000" b="1" i="1" dirty="0"/>
              <a:t> </a:t>
            </a:r>
            <a:r>
              <a:rPr lang="cs-CZ" sz="1000" b="1" i="1" dirty="0" err="1"/>
              <a:t>arrectus</a:t>
            </a:r>
            <a:r>
              <a:rPr lang="cs-CZ" sz="1000" b="1" i="1" dirty="0"/>
              <a:t> </a:t>
            </a:r>
            <a:r>
              <a:rPr lang="cs-CZ" sz="1000" b="1" i="1" dirty="0" err="1"/>
              <a:t>uterque</a:t>
            </a:r>
            <a:r>
              <a:rPr lang="cs-CZ" sz="1000" b="1" i="1" dirty="0"/>
              <a:t>,</a:t>
            </a:r>
            <a:br>
              <a:rPr lang="cs-CZ" sz="1000" b="1" i="1" dirty="0"/>
            </a:br>
            <a:r>
              <a:rPr lang="cs-CZ" sz="1000" b="1" i="1" dirty="0" err="1"/>
              <a:t>brachiaque</a:t>
            </a:r>
            <a:r>
              <a:rPr lang="cs-CZ" sz="1000" b="1" i="1" dirty="0"/>
              <a:t> ad </a:t>
            </a:r>
            <a:r>
              <a:rPr lang="cs-CZ" sz="1000" b="1" i="1" dirty="0" err="1"/>
              <a:t>superas</a:t>
            </a:r>
            <a:r>
              <a:rPr lang="cs-CZ" sz="1000" b="1" i="1" dirty="0"/>
              <a:t> </a:t>
            </a:r>
            <a:r>
              <a:rPr lang="cs-CZ" sz="1000" b="1" i="1" dirty="0" err="1"/>
              <a:t>interritus</a:t>
            </a:r>
            <a:r>
              <a:rPr lang="cs-CZ" sz="1000" b="1" i="1" dirty="0"/>
              <a:t> </a:t>
            </a:r>
            <a:r>
              <a:rPr lang="cs-CZ" sz="1000" b="1" i="1" dirty="0" err="1"/>
              <a:t>extulit</a:t>
            </a:r>
            <a:r>
              <a:rPr lang="cs-CZ" sz="1000" b="1" i="1" dirty="0"/>
              <a:t> </a:t>
            </a:r>
            <a:r>
              <a:rPr lang="cs-CZ" sz="1000" b="1" i="1" dirty="0" err="1"/>
              <a:t>auras</a:t>
            </a:r>
            <a:r>
              <a:rPr lang="cs-CZ" sz="1000" b="1" i="1" dirty="0"/>
              <a:t>.</a:t>
            </a:r>
            <a:br>
              <a:rPr lang="cs-CZ" sz="1000" b="1" i="1" dirty="0"/>
            </a:br>
            <a:r>
              <a:rPr lang="cs-CZ" sz="1000" b="1" i="1" dirty="0" err="1"/>
              <a:t>Abduxere</a:t>
            </a:r>
            <a:r>
              <a:rPr lang="cs-CZ" sz="1000" b="1" i="1" dirty="0"/>
              <a:t> retro </a:t>
            </a:r>
            <a:r>
              <a:rPr lang="cs-CZ" sz="1000" b="1" i="1" dirty="0" err="1"/>
              <a:t>longe</a:t>
            </a:r>
            <a:r>
              <a:rPr lang="cs-CZ" sz="1000" b="1" i="1" dirty="0"/>
              <a:t> capita </a:t>
            </a:r>
            <a:r>
              <a:rPr lang="cs-CZ" sz="1000" b="1" i="1" dirty="0" err="1"/>
              <a:t>ardua</a:t>
            </a:r>
            <a:r>
              <a:rPr lang="cs-CZ" sz="1000" b="1" i="1" dirty="0"/>
              <a:t> ab </a:t>
            </a:r>
            <a:r>
              <a:rPr lang="cs-CZ" sz="1000" b="1" i="1" dirty="0" err="1"/>
              <a:t>ictu</a:t>
            </a:r>
            <a:r>
              <a:rPr lang="cs-CZ" sz="1000" b="1" i="1" dirty="0"/>
              <a:t>,</a:t>
            </a:r>
            <a:br>
              <a:rPr lang="cs-CZ" sz="1000" b="1" i="1" dirty="0"/>
            </a:br>
            <a:r>
              <a:rPr lang="cs-CZ" sz="1000" b="1" i="1" dirty="0" err="1"/>
              <a:t>immiscentque</a:t>
            </a:r>
            <a:r>
              <a:rPr lang="cs-CZ" sz="1000" b="1" i="1" dirty="0"/>
              <a:t> </a:t>
            </a:r>
            <a:r>
              <a:rPr lang="cs-CZ" sz="1000" b="1" i="1" dirty="0" err="1"/>
              <a:t>manus</a:t>
            </a:r>
            <a:r>
              <a:rPr lang="cs-CZ" sz="1000" b="1" i="1" dirty="0"/>
              <a:t> </a:t>
            </a:r>
            <a:r>
              <a:rPr lang="cs-CZ" sz="1000" b="1" i="1" dirty="0" err="1"/>
              <a:t>manibus</a:t>
            </a:r>
            <a:r>
              <a:rPr lang="cs-CZ" sz="1000" b="1" i="1" dirty="0"/>
              <a:t>, </a:t>
            </a:r>
            <a:r>
              <a:rPr lang="cs-CZ" sz="1000" b="1" i="1" dirty="0" err="1"/>
              <a:t>pugnamque</a:t>
            </a:r>
            <a:r>
              <a:rPr lang="cs-CZ" sz="1000" b="1" i="1" dirty="0"/>
              <a:t> </a:t>
            </a:r>
            <a:r>
              <a:rPr lang="cs-CZ" sz="1000" b="1" i="1" dirty="0" err="1"/>
              <a:t>lacessunt</a:t>
            </a:r>
            <a:r>
              <a:rPr lang="cs-CZ" sz="1000" b="1" i="1" dirty="0"/>
              <a:t>.</a:t>
            </a:r>
            <a:br>
              <a:rPr lang="cs-CZ" sz="1000" b="1" i="1" dirty="0"/>
            </a:br>
            <a:r>
              <a:rPr lang="cs-CZ" sz="1000" b="1" i="1" dirty="0" err="1" smtClean="0"/>
              <a:t>Ille</a:t>
            </a:r>
            <a:r>
              <a:rPr lang="cs-CZ" sz="1000" b="1" i="1" dirty="0"/>
              <a:t> </a:t>
            </a:r>
            <a:r>
              <a:rPr lang="cs-CZ" sz="1000" b="1" i="1" dirty="0" err="1"/>
              <a:t>pedum</a:t>
            </a:r>
            <a:r>
              <a:rPr lang="cs-CZ" sz="1000" b="1" i="1" dirty="0"/>
              <a:t> </a:t>
            </a:r>
            <a:r>
              <a:rPr lang="cs-CZ" sz="1000" b="1" i="1" dirty="0" err="1"/>
              <a:t>melior</a:t>
            </a:r>
            <a:r>
              <a:rPr lang="cs-CZ" sz="1000" b="1" i="1" dirty="0"/>
              <a:t> motu, </a:t>
            </a:r>
            <a:r>
              <a:rPr lang="cs-CZ" sz="1000" b="1" i="1" dirty="0" err="1"/>
              <a:t>fretusque</a:t>
            </a:r>
            <a:r>
              <a:rPr lang="cs-CZ" sz="1000" b="1" i="1" dirty="0"/>
              <a:t> </a:t>
            </a:r>
            <a:r>
              <a:rPr lang="cs-CZ" sz="1000" b="1" i="1" dirty="0" err="1"/>
              <a:t>iuventa</a:t>
            </a:r>
            <a:r>
              <a:rPr lang="cs-CZ" sz="1000" b="1" i="1" dirty="0"/>
              <a:t>;</a:t>
            </a:r>
            <a:br>
              <a:rPr lang="cs-CZ" sz="1000" b="1" i="1" dirty="0"/>
            </a:br>
            <a:r>
              <a:rPr lang="cs-CZ" sz="1000" b="1" i="1" dirty="0"/>
              <a:t>hic </a:t>
            </a:r>
            <a:r>
              <a:rPr lang="cs-CZ" sz="1000" b="1" i="1" dirty="0" err="1"/>
              <a:t>membris</a:t>
            </a:r>
            <a:r>
              <a:rPr lang="cs-CZ" sz="1000" b="1" i="1" dirty="0"/>
              <a:t> et mole </a:t>
            </a:r>
            <a:r>
              <a:rPr lang="cs-CZ" sz="1000" b="1" i="1" dirty="0" err="1"/>
              <a:t>valens</a:t>
            </a:r>
            <a:r>
              <a:rPr lang="cs-CZ" sz="1000" b="1" i="1" dirty="0"/>
              <a:t>, sed </a:t>
            </a:r>
            <a:r>
              <a:rPr lang="cs-CZ" sz="1000" b="1" i="1" dirty="0" err="1"/>
              <a:t>tarda</a:t>
            </a:r>
            <a:r>
              <a:rPr lang="cs-CZ" sz="1000" b="1" i="1" dirty="0"/>
              <a:t> </a:t>
            </a:r>
            <a:r>
              <a:rPr lang="cs-CZ" sz="1000" b="1" i="1" dirty="0" err="1"/>
              <a:t>trementi</a:t>
            </a:r>
            <a:r>
              <a:rPr lang="cs-CZ" sz="1000" b="1" i="1" dirty="0"/>
              <a:t/>
            </a:r>
            <a:br>
              <a:rPr lang="cs-CZ" sz="1000" b="1" i="1" dirty="0"/>
            </a:br>
            <a:r>
              <a:rPr lang="cs-CZ" sz="1000" b="1" i="1" dirty="0" err="1"/>
              <a:t>genua</a:t>
            </a:r>
            <a:r>
              <a:rPr lang="cs-CZ" sz="1000" b="1" i="1" dirty="0"/>
              <a:t> </a:t>
            </a:r>
            <a:r>
              <a:rPr lang="cs-CZ" sz="1000" b="1" i="1" dirty="0" err="1"/>
              <a:t>labant</a:t>
            </a:r>
            <a:r>
              <a:rPr lang="cs-CZ" sz="1000" b="1" i="1" dirty="0"/>
              <a:t>, </a:t>
            </a:r>
            <a:r>
              <a:rPr lang="cs-CZ" sz="1000" b="1" i="1" dirty="0" err="1"/>
              <a:t>vastos</a:t>
            </a:r>
            <a:r>
              <a:rPr lang="cs-CZ" sz="1000" b="1" i="1" dirty="0"/>
              <a:t> </a:t>
            </a:r>
            <a:r>
              <a:rPr lang="cs-CZ" sz="1000" b="1" i="1" dirty="0" err="1"/>
              <a:t>quatit</a:t>
            </a:r>
            <a:r>
              <a:rPr lang="cs-CZ" sz="1000" b="1" i="1" dirty="0"/>
              <a:t> </a:t>
            </a:r>
            <a:r>
              <a:rPr lang="cs-CZ" sz="1000" b="1" i="1" dirty="0" err="1"/>
              <a:t>aeger</a:t>
            </a:r>
            <a:r>
              <a:rPr lang="cs-CZ" sz="1000" b="1" i="1" dirty="0"/>
              <a:t> </a:t>
            </a:r>
            <a:r>
              <a:rPr lang="cs-CZ" sz="1000" b="1" i="1" dirty="0" err="1"/>
              <a:t>anhelitus</a:t>
            </a:r>
            <a:r>
              <a:rPr lang="cs-CZ" sz="1000" b="1" i="1" dirty="0"/>
              <a:t> </a:t>
            </a:r>
            <a:r>
              <a:rPr lang="cs-CZ" sz="1000" b="1" i="1" dirty="0" err="1"/>
              <a:t>artus</a:t>
            </a:r>
            <a:r>
              <a:rPr lang="cs-CZ" sz="1000" b="1" i="1" dirty="0"/>
              <a:t>.</a:t>
            </a:r>
            <a:br>
              <a:rPr lang="cs-CZ" sz="1000" b="1" i="1" dirty="0"/>
            </a:br>
            <a:r>
              <a:rPr lang="cs-CZ" sz="1000" b="1" i="1" dirty="0" err="1"/>
              <a:t>Multa</a:t>
            </a:r>
            <a:r>
              <a:rPr lang="cs-CZ" sz="1000" b="1" i="1" dirty="0"/>
              <a:t> </a:t>
            </a:r>
            <a:r>
              <a:rPr lang="cs-CZ" sz="1000" b="1" i="1" dirty="0" err="1"/>
              <a:t>viri</a:t>
            </a:r>
            <a:r>
              <a:rPr lang="cs-CZ" sz="1000" b="1" i="1" dirty="0"/>
              <a:t> </a:t>
            </a:r>
            <a:r>
              <a:rPr lang="cs-CZ" sz="1000" b="1" i="1" dirty="0" err="1"/>
              <a:t>nequiquam</a:t>
            </a:r>
            <a:r>
              <a:rPr lang="cs-CZ" sz="1000" b="1" i="1" dirty="0"/>
              <a:t> inter se </a:t>
            </a:r>
            <a:r>
              <a:rPr lang="cs-CZ" sz="1000" b="1" i="1" dirty="0" err="1"/>
              <a:t>volnera</a:t>
            </a:r>
            <a:r>
              <a:rPr lang="cs-CZ" sz="1000" b="1" i="1" dirty="0"/>
              <a:t> </a:t>
            </a:r>
            <a:r>
              <a:rPr lang="cs-CZ" sz="1000" b="1" i="1" dirty="0" err="1"/>
              <a:t>iactant</a:t>
            </a:r>
            <a:r>
              <a:rPr lang="cs-CZ" sz="1000" b="1" i="1" dirty="0"/>
              <a:t>,</a:t>
            </a:r>
            <a:br>
              <a:rPr lang="cs-CZ" sz="1000" b="1" i="1" dirty="0"/>
            </a:br>
            <a:r>
              <a:rPr lang="cs-CZ" sz="1000" b="1" i="1" dirty="0" err="1"/>
              <a:t>multa</a:t>
            </a:r>
            <a:r>
              <a:rPr lang="cs-CZ" sz="1000" b="1" i="1" dirty="0"/>
              <a:t> </a:t>
            </a:r>
            <a:r>
              <a:rPr lang="cs-CZ" sz="1000" b="1" i="1" dirty="0" err="1"/>
              <a:t>cavo</a:t>
            </a:r>
            <a:r>
              <a:rPr lang="cs-CZ" sz="1000" b="1" i="1" dirty="0"/>
              <a:t> </a:t>
            </a:r>
            <a:r>
              <a:rPr lang="cs-CZ" sz="1000" b="1" i="1" dirty="0" err="1"/>
              <a:t>lateri</a:t>
            </a:r>
            <a:r>
              <a:rPr lang="cs-CZ" sz="1000" b="1" i="1" dirty="0"/>
              <a:t> </a:t>
            </a:r>
            <a:r>
              <a:rPr lang="cs-CZ" sz="1000" b="1" i="1" dirty="0" err="1"/>
              <a:t>ingeminant</a:t>
            </a:r>
            <a:r>
              <a:rPr lang="cs-CZ" sz="1000" b="1" i="1" dirty="0"/>
              <a:t>, et </a:t>
            </a:r>
            <a:r>
              <a:rPr lang="cs-CZ" sz="1000" b="1" i="1" dirty="0" err="1"/>
              <a:t>pectore</a:t>
            </a:r>
            <a:r>
              <a:rPr lang="cs-CZ" sz="1000" b="1" i="1" dirty="0"/>
              <a:t> </a:t>
            </a:r>
            <a:r>
              <a:rPr lang="cs-CZ" sz="1000" b="1" i="1" dirty="0" err="1"/>
              <a:t>vastos</a:t>
            </a:r>
            <a:r>
              <a:rPr lang="cs-CZ" sz="1000" b="1" i="1" dirty="0"/>
              <a:t/>
            </a:r>
            <a:br>
              <a:rPr lang="cs-CZ" sz="1000" b="1" i="1" dirty="0"/>
            </a:br>
            <a:r>
              <a:rPr lang="cs-CZ" sz="1000" b="1" i="1" dirty="0" err="1" smtClean="0"/>
              <a:t>dant</a:t>
            </a:r>
            <a:r>
              <a:rPr lang="cs-CZ" sz="1000" b="1" i="1" dirty="0"/>
              <a:t> </a:t>
            </a:r>
            <a:r>
              <a:rPr lang="cs-CZ" sz="1000" b="1" i="1" dirty="0" err="1"/>
              <a:t>sonitus</a:t>
            </a:r>
            <a:r>
              <a:rPr lang="cs-CZ" sz="1000" b="1" i="1" dirty="0"/>
              <a:t>, </a:t>
            </a:r>
            <a:r>
              <a:rPr lang="cs-CZ" sz="1000" b="1" i="1" dirty="0" err="1"/>
              <a:t>erratque</a:t>
            </a:r>
            <a:r>
              <a:rPr lang="cs-CZ" sz="1000" b="1" i="1" dirty="0"/>
              <a:t> </a:t>
            </a:r>
            <a:r>
              <a:rPr lang="cs-CZ" sz="1000" b="1" i="1" dirty="0" err="1"/>
              <a:t>auris</a:t>
            </a:r>
            <a:r>
              <a:rPr lang="cs-CZ" sz="1000" b="1" i="1" dirty="0"/>
              <a:t> et </a:t>
            </a:r>
            <a:r>
              <a:rPr lang="cs-CZ" sz="1000" b="1" i="1" dirty="0" err="1"/>
              <a:t>tempora</a:t>
            </a:r>
            <a:r>
              <a:rPr lang="cs-CZ" sz="1000" b="1" i="1" dirty="0"/>
              <a:t> </a:t>
            </a:r>
            <a:r>
              <a:rPr lang="cs-CZ" sz="1000" b="1" i="1" dirty="0" err="1"/>
              <a:t>circum</a:t>
            </a:r>
            <a:r>
              <a:rPr lang="cs-CZ" sz="1000" b="1" i="1" dirty="0"/>
              <a:t/>
            </a:r>
            <a:br>
              <a:rPr lang="cs-CZ" sz="1000" b="1" i="1" dirty="0"/>
            </a:br>
            <a:r>
              <a:rPr lang="cs-CZ" sz="1000" b="1" i="1" dirty="0" err="1"/>
              <a:t>crebra</a:t>
            </a:r>
            <a:r>
              <a:rPr lang="cs-CZ" sz="1000" b="1" i="1" dirty="0"/>
              <a:t> </a:t>
            </a:r>
            <a:r>
              <a:rPr lang="cs-CZ" sz="1000" b="1" i="1" dirty="0" err="1"/>
              <a:t>manus</a:t>
            </a:r>
            <a:r>
              <a:rPr lang="cs-CZ" sz="1000" b="1" i="1" dirty="0"/>
              <a:t>, </a:t>
            </a:r>
            <a:r>
              <a:rPr lang="cs-CZ" sz="1000" b="1" i="1" dirty="0" err="1" smtClean="0"/>
              <a:t>duro</a:t>
            </a:r>
            <a:r>
              <a:rPr lang="cs-CZ" sz="1000" b="1" i="1" dirty="0" smtClean="0"/>
              <a:t> </a:t>
            </a:r>
            <a:r>
              <a:rPr lang="cs-CZ" sz="1000" b="1" i="1" dirty="0" err="1" smtClean="0"/>
              <a:t>crepitant</a:t>
            </a:r>
            <a:r>
              <a:rPr lang="cs-CZ" sz="1000" b="1" i="1" dirty="0"/>
              <a:t> sub </a:t>
            </a:r>
            <a:r>
              <a:rPr lang="cs-CZ" sz="1000" b="1" i="1" dirty="0" err="1"/>
              <a:t>volnere</a:t>
            </a:r>
            <a:r>
              <a:rPr lang="cs-CZ" sz="1000" b="1" i="1" dirty="0"/>
              <a:t> </a:t>
            </a:r>
            <a:r>
              <a:rPr lang="cs-CZ" sz="1000" b="1" i="1" dirty="0" err="1"/>
              <a:t>malae</a:t>
            </a:r>
            <a:r>
              <a:rPr lang="cs-CZ" sz="1000" b="1" i="1" dirty="0"/>
              <a:t>.</a:t>
            </a:r>
            <a:br>
              <a:rPr lang="cs-CZ" sz="1000" b="1" i="1" dirty="0"/>
            </a:br>
            <a:r>
              <a:rPr lang="cs-CZ" sz="1000" b="1" i="1" dirty="0" err="1"/>
              <a:t>Stat</a:t>
            </a:r>
            <a:r>
              <a:rPr lang="cs-CZ" sz="1000" b="1" i="1" dirty="0"/>
              <a:t> gravis </a:t>
            </a:r>
            <a:r>
              <a:rPr lang="cs-CZ" sz="1000" b="1" i="1" dirty="0" err="1"/>
              <a:t>Entellus</a:t>
            </a:r>
            <a:r>
              <a:rPr lang="cs-CZ" sz="1000" b="1" i="1" dirty="0"/>
              <a:t> </a:t>
            </a:r>
            <a:r>
              <a:rPr lang="cs-CZ" sz="1000" b="1" i="1" dirty="0" err="1"/>
              <a:t>nisuque</a:t>
            </a:r>
            <a:r>
              <a:rPr lang="cs-CZ" sz="1000" b="1" i="1" dirty="0"/>
              <a:t> </a:t>
            </a:r>
            <a:r>
              <a:rPr lang="cs-CZ" sz="1000" b="1" i="1" dirty="0" err="1"/>
              <a:t>immotus</a:t>
            </a:r>
            <a:r>
              <a:rPr lang="cs-CZ" sz="1000" b="1" i="1" dirty="0"/>
              <a:t> </a:t>
            </a:r>
            <a:r>
              <a:rPr lang="cs-CZ" sz="1000" b="1" i="1" dirty="0" err="1"/>
              <a:t>eodem</a:t>
            </a:r>
            <a:r>
              <a:rPr lang="cs-CZ" sz="1000" b="1" i="1" dirty="0"/>
              <a:t>,</a:t>
            </a:r>
            <a:br>
              <a:rPr lang="cs-CZ" sz="1000" b="1" i="1" dirty="0"/>
            </a:br>
            <a:r>
              <a:rPr lang="cs-CZ" sz="1000" b="1" i="1" dirty="0"/>
              <a:t>corpore </a:t>
            </a:r>
            <a:r>
              <a:rPr lang="cs-CZ" sz="1000" b="1" i="1" dirty="0" err="1"/>
              <a:t>tela</a:t>
            </a:r>
            <a:r>
              <a:rPr lang="cs-CZ" sz="1000" b="1" i="1" dirty="0"/>
              <a:t> </a:t>
            </a:r>
            <a:r>
              <a:rPr lang="cs-CZ" sz="1000" b="1" i="1" dirty="0" err="1"/>
              <a:t>modo</a:t>
            </a:r>
            <a:r>
              <a:rPr lang="cs-CZ" sz="1000" b="1" i="1" dirty="0"/>
              <a:t> </a:t>
            </a:r>
            <a:r>
              <a:rPr lang="cs-CZ" sz="1000" b="1" i="1" dirty="0" err="1"/>
              <a:t>atque</a:t>
            </a:r>
            <a:r>
              <a:rPr lang="cs-CZ" sz="1000" b="1" i="1" dirty="0"/>
              <a:t> </a:t>
            </a:r>
            <a:r>
              <a:rPr lang="cs-CZ" sz="1000" b="1" i="1" dirty="0" err="1"/>
              <a:t>oculis</a:t>
            </a:r>
            <a:r>
              <a:rPr lang="cs-CZ" sz="1000" b="1" i="1" dirty="0"/>
              <a:t> </a:t>
            </a:r>
            <a:r>
              <a:rPr lang="cs-CZ" sz="1000" b="1" i="1" dirty="0" err="1"/>
              <a:t>vigilantibus</a:t>
            </a:r>
            <a:r>
              <a:rPr lang="cs-CZ" sz="1000" b="1" i="1" dirty="0"/>
              <a:t> exit.</a:t>
            </a:r>
            <a:br>
              <a:rPr lang="cs-CZ" sz="1000" b="1" i="1" dirty="0"/>
            </a:br>
            <a:r>
              <a:rPr lang="cs-CZ" sz="1000" b="1" i="1" dirty="0" err="1"/>
              <a:t>Ille</a:t>
            </a:r>
            <a:r>
              <a:rPr lang="cs-CZ" sz="1000" b="1" i="1" dirty="0"/>
              <a:t>, </a:t>
            </a:r>
            <a:r>
              <a:rPr lang="cs-CZ" sz="1000" b="1" i="1" dirty="0" err="1"/>
              <a:t>velut</a:t>
            </a:r>
            <a:r>
              <a:rPr lang="cs-CZ" sz="1000" b="1" i="1" dirty="0"/>
              <a:t> </a:t>
            </a:r>
            <a:r>
              <a:rPr lang="cs-CZ" sz="1000" b="1" i="1" dirty="0" err="1"/>
              <a:t>celsam</a:t>
            </a:r>
            <a:r>
              <a:rPr lang="cs-CZ" sz="1000" b="1" i="1" dirty="0"/>
              <a:t> </a:t>
            </a:r>
            <a:r>
              <a:rPr lang="cs-CZ" sz="1000" b="1" i="1" dirty="0" err="1"/>
              <a:t>oppugnat</a:t>
            </a:r>
            <a:r>
              <a:rPr lang="cs-CZ" sz="1000" b="1" i="1" dirty="0"/>
              <a:t> qui </a:t>
            </a:r>
            <a:r>
              <a:rPr lang="cs-CZ" sz="1000" b="1" i="1" dirty="0" err="1"/>
              <a:t>molibus</a:t>
            </a:r>
            <a:r>
              <a:rPr lang="cs-CZ" sz="1000" b="1" i="1" dirty="0"/>
              <a:t> </a:t>
            </a:r>
            <a:r>
              <a:rPr lang="cs-CZ" sz="1000" b="1" i="1" dirty="0" err="1"/>
              <a:t>urbem</a:t>
            </a:r>
            <a:r>
              <a:rPr lang="cs-CZ" sz="1000" b="1" i="1" dirty="0"/>
              <a:t>,</a:t>
            </a:r>
            <a:br>
              <a:rPr lang="cs-CZ" sz="1000" b="1" i="1" dirty="0"/>
            </a:br>
            <a:r>
              <a:rPr lang="cs-CZ" sz="1000" b="1" i="1" dirty="0" smtClean="0"/>
              <a:t>aut</a:t>
            </a:r>
            <a:r>
              <a:rPr lang="cs-CZ" sz="1000" b="1" i="1" dirty="0"/>
              <a:t> </a:t>
            </a:r>
            <a:r>
              <a:rPr lang="cs-CZ" sz="1000" b="1" i="1" dirty="0" err="1"/>
              <a:t>montana</a:t>
            </a:r>
            <a:r>
              <a:rPr lang="cs-CZ" sz="1000" b="1" i="1" dirty="0"/>
              <a:t> </a:t>
            </a:r>
            <a:r>
              <a:rPr lang="cs-CZ" sz="1000" b="1" i="1" dirty="0" err="1"/>
              <a:t>sedet</a:t>
            </a:r>
            <a:r>
              <a:rPr lang="cs-CZ" sz="1000" b="1" i="1" dirty="0"/>
              <a:t> </a:t>
            </a:r>
            <a:r>
              <a:rPr lang="cs-CZ" sz="1000" b="1" i="1" dirty="0" err="1"/>
              <a:t>circum</a:t>
            </a:r>
            <a:r>
              <a:rPr lang="cs-CZ" sz="1000" b="1" i="1" dirty="0"/>
              <a:t> </a:t>
            </a:r>
            <a:r>
              <a:rPr lang="cs-CZ" sz="1000" b="1" i="1" dirty="0" err="1"/>
              <a:t>castella</a:t>
            </a:r>
            <a:r>
              <a:rPr lang="cs-CZ" sz="1000" b="1" i="1" dirty="0"/>
              <a:t> sub </a:t>
            </a:r>
            <a:r>
              <a:rPr lang="cs-CZ" sz="1000" b="1" i="1" dirty="0" err="1"/>
              <a:t>armis</a:t>
            </a:r>
            <a:r>
              <a:rPr lang="cs-CZ" sz="1000" b="1" i="1" dirty="0"/>
              <a:t>,</a:t>
            </a:r>
            <a:br>
              <a:rPr lang="cs-CZ" sz="1000" b="1" i="1" dirty="0"/>
            </a:br>
            <a:r>
              <a:rPr lang="cs-CZ" sz="1000" b="1" i="1" dirty="0" err="1" smtClean="0"/>
              <a:t>nunc</a:t>
            </a:r>
            <a:r>
              <a:rPr lang="cs-CZ" sz="1000" b="1" i="1" dirty="0"/>
              <a:t> </a:t>
            </a:r>
            <a:r>
              <a:rPr lang="cs-CZ" sz="1000" b="1" i="1" dirty="0" err="1" smtClean="0"/>
              <a:t>hos</a:t>
            </a:r>
            <a:r>
              <a:rPr lang="cs-CZ" sz="1000" b="1" i="1" dirty="0"/>
              <a:t>, </a:t>
            </a:r>
            <a:r>
              <a:rPr lang="cs-CZ" sz="1000" b="1" i="1" dirty="0" err="1"/>
              <a:t>nunc</a:t>
            </a:r>
            <a:r>
              <a:rPr lang="cs-CZ" sz="1000" b="1" i="1" dirty="0"/>
              <a:t> </a:t>
            </a:r>
            <a:r>
              <a:rPr lang="cs-CZ" sz="1000" b="1" i="1" dirty="0" err="1"/>
              <a:t>illos</a:t>
            </a:r>
            <a:r>
              <a:rPr lang="cs-CZ" sz="1000" b="1" i="1" dirty="0"/>
              <a:t> </a:t>
            </a:r>
            <a:r>
              <a:rPr lang="cs-CZ" sz="1000" b="1" i="1" dirty="0" err="1"/>
              <a:t>aditus</a:t>
            </a:r>
            <a:r>
              <a:rPr lang="cs-CZ" sz="1000" b="1" i="1" dirty="0"/>
              <a:t>, </a:t>
            </a:r>
            <a:r>
              <a:rPr lang="cs-CZ" sz="1000" b="1" i="1" dirty="0" err="1"/>
              <a:t>omnemque</a:t>
            </a:r>
            <a:r>
              <a:rPr lang="cs-CZ" sz="1000" b="1" i="1" dirty="0"/>
              <a:t> </a:t>
            </a:r>
            <a:r>
              <a:rPr lang="cs-CZ" sz="1000" b="1" i="1" dirty="0" err="1"/>
              <a:t>pererrat</a:t>
            </a:r>
            <a:r>
              <a:rPr lang="cs-CZ" sz="1000" b="1" i="1" dirty="0"/>
              <a:t/>
            </a:r>
            <a:br>
              <a:rPr lang="cs-CZ" sz="1000" b="1" i="1" dirty="0"/>
            </a:br>
            <a:r>
              <a:rPr lang="cs-CZ" sz="1000" b="1" i="1" dirty="0" err="1"/>
              <a:t>arte</a:t>
            </a:r>
            <a:r>
              <a:rPr lang="cs-CZ" sz="1000" b="1" i="1" dirty="0"/>
              <a:t> </a:t>
            </a:r>
            <a:r>
              <a:rPr lang="cs-CZ" sz="1000" b="1" i="1" dirty="0" err="1"/>
              <a:t>locum</a:t>
            </a:r>
            <a:r>
              <a:rPr lang="cs-CZ" sz="1000" b="1" i="1" dirty="0"/>
              <a:t>, et </a:t>
            </a:r>
            <a:r>
              <a:rPr lang="cs-CZ" sz="1000" b="1" i="1" dirty="0" err="1"/>
              <a:t>variis</a:t>
            </a:r>
            <a:r>
              <a:rPr lang="cs-CZ" sz="1000" b="1" i="1" dirty="0"/>
              <a:t> </a:t>
            </a:r>
            <a:r>
              <a:rPr lang="cs-CZ" sz="1000" b="1" i="1" dirty="0" err="1"/>
              <a:t>adsultibus</a:t>
            </a:r>
            <a:r>
              <a:rPr lang="cs-CZ" sz="1000" b="1" i="1" dirty="0"/>
              <a:t> </a:t>
            </a:r>
            <a:r>
              <a:rPr lang="cs-CZ" sz="1000" b="1" i="1" dirty="0" err="1"/>
              <a:t>inritus</a:t>
            </a:r>
            <a:r>
              <a:rPr lang="cs-CZ" sz="1000" b="1" i="1" dirty="0"/>
              <a:t> </a:t>
            </a:r>
            <a:r>
              <a:rPr lang="cs-CZ" sz="1000" b="1" i="1" dirty="0" err="1"/>
              <a:t>urguet</a:t>
            </a:r>
            <a:r>
              <a:rPr lang="cs-CZ" sz="1000" b="1" i="1" dirty="0"/>
              <a:t>.</a:t>
            </a:r>
            <a:br>
              <a:rPr lang="cs-CZ" sz="1000" b="1" i="1" dirty="0"/>
            </a:br>
            <a:r>
              <a:rPr lang="cs-CZ" sz="1000" b="1" i="1" dirty="0" err="1"/>
              <a:t>Ostendit</a:t>
            </a:r>
            <a:r>
              <a:rPr lang="cs-CZ" sz="1000" b="1" i="1" dirty="0"/>
              <a:t> </a:t>
            </a:r>
            <a:r>
              <a:rPr lang="cs-CZ" sz="1000" b="1" i="1" dirty="0" err="1"/>
              <a:t>dextram</a:t>
            </a:r>
            <a:r>
              <a:rPr lang="cs-CZ" sz="1000" b="1" i="1" dirty="0"/>
              <a:t> </a:t>
            </a:r>
            <a:r>
              <a:rPr lang="cs-CZ" sz="1000" b="1" i="1" dirty="0" err="1"/>
              <a:t>insurgens</a:t>
            </a:r>
            <a:r>
              <a:rPr lang="cs-CZ" sz="1000" b="1" i="1" dirty="0"/>
              <a:t> </a:t>
            </a:r>
            <a:r>
              <a:rPr lang="cs-CZ" sz="1000" b="1" i="1" dirty="0" err="1"/>
              <a:t>Entellus</a:t>
            </a:r>
            <a:r>
              <a:rPr lang="cs-CZ" sz="1000" b="1" i="1" dirty="0"/>
              <a:t>, et alte</a:t>
            </a:r>
            <a:br>
              <a:rPr lang="cs-CZ" sz="1000" b="1" i="1" dirty="0"/>
            </a:br>
            <a:r>
              <a:rPr lang="cs-CZ" sz="1000" b="1" i="1" dirty="0" err="1"/>
              <a:t>extulit</a:t>
            </a:r>
            <a:r>
              <a:rPr lang="cs-CZ" sz="1000" b="1" i="1" dirty="0"/>
              <a:t>: </a:t>
            </a:r>
            <a:r>
              <a:rPr lang="cs-CZ" sz="1000" b="1" i="1" dirty="0" err="1"/>
              <a:t>ille</a:t>
            </a:r>
            <a:r>
              <a:rPr lang="cs-CZ" sz="1000" b="1" i="1" dirty="0"/>
              <a:t> </a:t>
            </a:r>
            <a:r>
              <a:rPr lang="cs-CZ" sz="1000" b="1" i="1" dirty="0" err="1"/>
              <a:t>ictum</a:t>
            </a:r>
            <a:r>
              <a:rPr lang="cs-CZ" sz="1000" b="1" i="1" dirty="0"/>
              <a:t> </a:t>
            </a:r>
            <a:r>
              <a:rPr lang="cs-CZ" sz="1000" b="1" i="1" dirty="0" err="1"/>
              <a:t>venientem</a:t>
            </a:r>
            <a:r>
              <a:rPr lang="cs-CZ" sz="1000" b="1" i="1" dirty="0"/>
              <a:t> a </a:t>
            </a:r>
            <a:r>
              <a:rPr lang="cs-CZ" sz="1000" b="1" i="1" dirty="0" err="1"/>
              <a:t>vertice</a:t>
            </a:r>
            <a:r>
              <a:rPr lang="cs-CZ" sz="1000" b="1" i="1" dirty="0"/>
              <a:t> </a:t>
            </a:r>
            <a:r>
              <a:rPr lang="cs-CZ" sz="1000" b="1" i="1" dirty="0" err="1"/>
              <a:t>velox</a:t>
            </a:r>
            <a:r>
              <a:rPr lang="cs-CZ" sz="1000" b="1" i="1" dirty="0"/>
              <a:t/>
            </a:r>
            <a:br>
              <a:rPr lang="cs-CZ" sz="1000" b="1" i="1" dirty="0"/>
            </a:br>
            <a:r>
              <a:rPr lang="cs-CZ" sz="1000" b="1" i="1" dirty="0" err="1" smtClean="0"/>
              <a:t>praevidit</a:t>
            </a:r>
            <a:r>
              <a:rPr lang="cs-CZ" sz="1000" b="1" i="1" dirty="0"/>
              <a:t>, </a:t>
            </a:r>
            <a:r>
              <a:rPr lang="cs-CZ" sz="1000" b="1" i="1" dirty="0" err="1"/>
              <a:t>celerique</a:t>
            </a:r>
            <a:r>
              <a:rPr lang="cs-CZ" sz="1000" b="1" i="1" dirty="0"/>
              <a:t> </a:t>
            </a:r>
            <a:r>
              <a:rPr lang="cs-CZ" sz="1000" b="1" i="1" dirty="0" err="1"/>
              <a:t>elapsus</a:t>
            </a:r>
            <a:r>
              <a:rPr lang="cs-CZ" sz="1000" b="1" i="1" dirty="0"/>
              <a:t> corpore </a:t>
            </a:r>
            <a:r>
              <a:rPr lang="cs-CZ" sz="1000" b="1" i="1" dirty="0" err="1"/>
              <a:t>cessit</a:t>
            </a:r>
            <a:r>
              <a:rPr lang="cs-CZ" sz="1000" b="1" i="1" dirty="0"/>
              <a:t>.</a:t>
            </a:r>
            <a:br>
              <a:rPr lang="cs-CZ" sz="1000" b="1" i="1" dirty="0"/>
            </a:br>
            <a:r>
              <a:rPr lang="cs-CZ" sz="1000" b="1" i="1" dirty="0" err="1"/>
              <a:t>Entellus</a:t>
            </a:r>
            <a:r>
              <a:rPr lang="cs-CZ" sz="1000" b="1" i="1" dirty="0"/>
              <a:t> </a:t>
            </a:r>
            <a:r>
              <a:rPr lang="cs-CZ" sz="1000" b="1" i="1" dirty="0" err="1"/>
              <a:t>vires</a:t>
            </a:r>
            <a:r>
              <a:rPr lang="cs-CZ" sz="1000" b="1" i="1" dirty="0"/>
              <a:t> in </a:t>
            </a:r>
            <a:r>
              <a:rPr lang="cs-CZ" sz="1000" b="1" i="1" dirty="0" err="1"/>
              <a:t>ventum</a:t>
            </a:r>
            <a:r>
              <a:rPr lang="cs-CZ" sz="1000" b="1" i="1" dirty="0"/>
              <a:t> </a:t>
            </a:r>
            <a:r>
              <a:rPr lang="cs-CZ" sz="1000" b="1" i="1" dirty="0" err="1"/>
              <a:t>effudit</a:t>
            </a:r>
            <a:r>
              <a:rPr lang="cs-CZ" sz="1000" b="1" i="1" dirty="0"/>
              <a:t>, et </a:t>
            </a:r>
            <a:r>
              <a:rPr lang="cs-CZ" sz="1000" b="1" i="1" dirty="0" err="1"/>
              <a:t>ultro</a:t>
            </a:r>
            <a:r>
              <a:rPr lang="cs-CZ" sz="1000" b="1" i="1" dirty="0"/>
              <a:t/>
            </a:r>
            <a:br>
              <a:rPr lang="cs-CZ" sz="1000" b="1" i="1" dirty="0"/>
            </a:br>
            <a:r>
              <a:rPr lang="cs-CZ" sz="1000" b="1" i="1" dirty="0" err="1"/>
              <a:t>ipse</a:t>
            </a:r>
            <a:r>
              <a:rPr lang="cs-CZ" sz="1000" b="1" i="1" dirty="0"/>
              <a:t> gravis </a:t>
            </a:r>
            <a:r>
              <a:rPr lang="cs-CZ" sz="1000" b="1" i="1" dirty="0" err="1"/>
              <a:t>graviterque</a:t>
            </a:r>
            <a:r>
              <a:rPr lang="cs-CZ" sz="1000" b="1" i="1" dirty="0"/>
              <a:t> ad </a:t>
            </a:r>
            <a:r>
              <a:rPr lang="cs-CZ" sz="1000" b="1" i="1" dirty="0" err="1"/>
              <a:t>terram</a:t>
            </a:r>
            <a:r>
              <a:rPr lang="cs-CZ" sz="1000" b="1" i="1" dirty="0"/>
              <a:t> </a:t>
            </a:r>
            <a:r>
              <a:rPr lang="cs-CZ" sz="1000" b="1" i="1" dirty="0" err="1"/>
              <a:t>pondere</a:t>
            </a:r>
            <a:r>
              <a:rPr lang="cs-CZ" sz="1000" b="1" i="1" dirty="0"/>
              <a:t> </a:t>
            </a:r>
            <a:r>
              <a:rPr lang="cs-CZ" sz="1000" b="1" i="1" dirty="0" err="1"/>
              <a:t>vasto</a:t>
            </a:r>
            <a:r>
              <a:rPr lang="cs-CZ" sz="1000" b="1" i="1" dirty="0"/>
              <a:t/>
            </a:r>
            <a:br>
              <a:rPr lang="cs-CZ" sz="1000" b="1" i="1" dirty="0"/>
            </a:br>
            <a:r>
              <a:rPr lang="cs-CZ" sz="1000" b="1" i="1" dirty="0" err="1"/>
              <a:t>concidit</a:t>
            </a:r>
            <a:r>
              <a:rPr lang="cs-CZ" sz="1000" b="1" i="1" dirty="0"/>
              <a:t>, </a:t>
            </a:r>
            <a:r>
              <a:rPr lang="cs-CZ" sz="1000" b="1" i="1" dirty="0" err="1"/>
              <a:t>ut</a:t>
            </a:r>
            <a:r>
              <a:rPr lang="cs-CZ" sz="1000" b="1" i="1" dirty="0"/>
              <a:t> </a:t>
            </a:r>
            <a:r>
              <a:rPr lang="cs-CZ" sz="1000" b="1" i="1" dirty="0" err="1"/>
              <a:t>quondam</a:t>
            </a:r>
            <a:r>
              <a:rPr lang="cs-CZ" sz="1000" b="1" i="1" dirty="0"/>
              <a:t> </a:t>
            </a:r>
            <a:r>
              <a:rPr lang="cs-CZ" sz="1000" b="1" i="1" dirty="0" err="1"/>
              <a:t>cava</a:t>
            </a:r>
            <a:r>
              <a:rPr lang="cs-CZ" sz="1000" b="1" i="1" dirty="0"/>
              <a:t> </a:t>
            </a:r>
            <a:r>
              <a:rPr lang="cs-CZ" sz="1000" b="1" i="1" dirty="0" err="1"/>
              <a:t>concidit</a:t>
            </a:r>
            <a:r>
              <a:rPr lang="cs-CZ" sz="1000" b="1" i="1" dirty="0"/>
              <a:t> aut </a:t>
            </a:r>
            <a:r>
              <a:rPr lang="cs-CZ" sz="1000" b="1" i="1" dirty="0" err="1"/>
              <a:t>Erymantho</a:t>
            </a:r>
            <a:r>
              <a:rPr lang="cs-CZ" sz="1000" b="1" i="1" dirty="0"/>
              <a:t>,</a:t>
            </a:r>
            <a:br>
              <a:rPr lang="cs-CZ" sz="1000" b="1" i="1" dirty="0"/>
            </a:br>
            <a:r>
              <a:rPr lang="cs-CZ" sz="1000" b="1" i="1" dirty="0"/>
              <a:t>aut Ida in </a:t>
            </a:r>
            <a:r>
              <a:rPr lang="cs-CZ" sz="1000" b="1" i="1" dirty="0" err="1"/>
              <a:t>magna</a:t>
            </a:r>
            <a:r>
              <a:rPr lang="cs-CZ" sz="1000" b="1" i="1" dirty="0"/>
              <a:t>, </a:t>
            </a:r>
            <a:r>
              <a:rPr lang="cs-CZ" sz="1000" b="1" i="1" dirty="0" err="1"/>
              <a:t>radicibus</a:t>
            </a:r>
            <a:r>
              <a:rPr lang="cs-CZ" sz="1000" b="1" i="1" dirty="0"/>
              <a:t> </a:t>
            </a:r>
            <a:r>
              <a:rPr lang="cs-CZ" sz="1000" b="1" i="1" dirty="0" err="1"/>
              <a:t>eruta</a:t>
            </a:r>
            <a:r>
              <a:rPr lang="cs-CZ" sz="1000" b="1" i="1" dirty="0"/>
              <a:t> </a:t>
            </a:r>
            <a:r>
              <a:rPr lang="cs-CZ" sz="1000" b="1" i="1" dirty="0" err="1"/>
              <a:t>pinus</a:t>
            </a:r>
            <a:r>
              <a:rPr lang="cs-CZ" sz="1000" b="1" i="1" dirty="0"/>
              <a:t>.</a:t>
            </a:r>
            <a:br>
              <a:rPr lang="cs-CZ" sz="1000" b="1" i="1" dirty="0"/>
            </a:br>
            <a:r>
              <a:rPr lang="cs-CZ" sz="1000" b="1" i="1" dirty="0" err="1" smtClean="0"/>
              <a:t>Consurgunt</a:t>
            </a:r>
            <a:r>
              <a:rPr lang="cs-CZ" sz="1000" b="1" i="1" dirty="0"/>
              <a:t> </a:t>
            </a:r>
            <a:r>
              <a:rPr lang="cs-CZ" sz="1000" b="1" i="1" dirty="0" err="1"/>
              <a:t>studiis</a:t>
            </a:r>
            <a:r>
              <a:rPr lang="cs-CZ" sz="1000" b="1" i="1" dirty="0"/>
              <a:t> </a:t>
            </a:r>
            <a:r>
              <a:rPr lang="cs-CZ" sz="1000" b="1" i="1" dirty="0" err="1"/>
              <a:t>Teucri</a:t>
            </a:r>
            <a:r>
              <a:rPr lang="cs-CZ" sz="1000" b="1" i="1" dirty="0"/>
              <a:t> et </a:t>
            </a:r>
            <a:r>
              <a:rPr lang="cs-CZ" sz="1000" b="1" i="1" dirty="0" err="1" smtClean="0"/>
              <a:t>Trinacria</a:t>
            </a:r>
            <a:r>
              <a:rPr lang="cs-CZ" sz="1000" b="1" i="1" dirty="0"/>
              <a:t> </a:t>
            </a:r>
            <a:r>
              <a:rPr lang="cs-CZ" sz="1000" b="1" i="1" dirty="0" err="1" smtClean="0"/>
              <a:t>pubes</a:t>
            </a:r>
            <a:r>
              <a:rPr lang="cs-CZ" sz="1000" b="1" i="1" dirty="0"/>
              <a:t>;</a:t>
            </a:r>
            <a:br>
              <a:rPr lang="cs-CZ" sz="1000" b="1" i="1" dirty="0"/>
            </a:br>
            <a:r>
              <a:rPr lang="cs-CZ" sz="1000" b="1" i="1" dirty="0" err="1"/>
              <a:t>it</a:t>
            </a:r>
            <a:r>
              <a:rPr lang="cs-CZ" sz="1000" b="1" i="1" dirty="0"/>
              <a:t> </a:t>
            </a:r>
            <a:r>
              <a:rPr lang="cs-CZ" sz="1000" b="1" i="1" dirty="0" err="1"/>
              <a:t>clamor</a:t>
            </a:r>
            <a:r>
              <a:rPr lang="cs-CZ" sz="1000" b="1" i="1" dirty="0"/>
              <a:t> </a:t>
            </a:r>
            <a:r>
              <a:rPr lang="cs-CZ" sz="1000" b="1" i="1" dirty="0" err="1"/>
              <a:t>caelo</a:t>
            </a:r>
            <a:r>
              <a:rPr lang="cs-CZ" sz="1000" b="1" i="1" dirty="0"/>
              <a:t>, </a:t>
            </a:r>
            <a:r>
              <a:rPr lang="cs-CZ" sz="1000" b="1" i="1" dirty="0" err="1"/>
              <a:t>primusque</a:t>
            </a:r>
            <a:r>
              <a:rPr lang="cs-CZ" sz="1000" b="1" i="1" dirty="0"/>
              <a:t> </a:t>
            </a:r>
            <a:r>
              <a:rPr lang="cs-CZ" sz="1000" b="1" i="1" dirty="0" err="1"/>
              <a:t>accurrit</a:t>
            </a:r>
            <a:r>
              <a:rPr lang="cs-CZ" sz="1000" b="1" i="1" dirty="0"/>
              <a:t> </a:t>
            </a:r>
            <a:r>
              <a:rPr lang="cs-CZ" sz="1000" b="1" i="1" dirty="0" err="1"/>
              <a:t>Acestes</a:t>
            </a:r>
            <a:r>
              <a:rPr lang="cs-CZ" sz="1000" b="1" i="1" dirty="0"/>
              <a:t>,</a:t>
            </a:r>
            <a:br>
              <a:rPr lang="cs-CZ" sz="1000" b="1" i="1" dirty="0"/>
            </a:br>
            <a:r>
              <a:rPr lang="cs-CZ" sz="1000" b="1" i="1" dirty="0" err="1"/>
              <a:t>aequaevumque</a:t>
            </a:r>
            <a:r>
              <a:rPr lang="cs-CZ" sz="1000" b="1" i="1" dirty="0"/>
              <a:t> ab </a:t>
            </a:r>
            <a:r>
              <a:rPr lang="cs-CZ" sz="1000" b="1" i="1" dirty="0" err="1"/>
              <a:t>humo</a:t>
            </a:r>
            <a:r>
              <a:rPr lang="cs-CZ" sz="1000" b="1" i="1" dirty="0"/>
              <a:t> </a:t>
            </a:r>
            <a:r>
              <a:rPr lang="cs-CZ" sz="1000" b="1" i="1" dirty="0" err="1"/>
              <a:t>miserans</a:t>
            </a:r>
            <a:r>
              <a:rPr lang="cs-CZ" sz="1000" b="1" i="1" dirty="0"/>
              <a:t> </a:t>
            </a:r>
            <a:r>
              <a:rPr lang="cs-CZ" sz="1000" b="1" i="1" dirty="0" err="1"/>
              <a:t>attollit</a:t>
            </a:r>
            <a:r>
              <a:rPr lang="cs-CZ" sz="1000" b="1" i="1" dirty="0"/>
              <a:t> </a:t>
            </a:r>
            <a:r>
              <a:rPr lang="cs-CZ" sz="1000" b="1" i="1" dirty="0" err="1"/>
              <a:t>amicum</a:t>
            </a:r>
            <a:r>
              <a:rPr lang="cs-CZ" sz="1000" b="1" i="1" dirty="0"/>
              <a:t>.</a:t>
            </a:r>
            <a:br>
              <a:rPr lang="cs-CZ" sz="1000" b="1" i="1" dirty="0"/>
            </a:br>
            <a:r>
              <a:rPr lang="cs-CZ" sz="1000" b="1" i="1" dirty="0"/>
              <a:t>At non </a:t>
            </a:r>
            <a:r>
              <a:rPr lang="cs-CZ" sz="1000" b="1" i="1" dirty="0" err="1"/>
              <a:t>tardatus</a:t>
            </a:r>
            <a:r>
              <a:rPr lang="cs-CZ" sz="1000" b="1" i="1" dirty="0"/>
              <a:t> casu </a:t>
            </a:r>
            <a:r>
              <a:rPr lang="cs-CZ" sz="1000" b="1" i="1" dirty="0" err="1"/>
              <a:t>neque</a:t>
            </a:r>
            <a:r>
              <a:rPr lang="cs-CZ" sz="1000" b="1" i="1" dirty="0"/>
              <a:t> </a:t>
            </a:r>
            <a:r>
              <a:rPr lang="cs-CZ" sz="1000" b="1" i="1" dirty="0" err="1"/>
              <a:t>territus</a:t>
            </a:r>
            <a:r>
              <a:rPr lang="cs-CZ" sz="1000" b="1" i="1" dirty="0"/>
              <a:t> </a:t>
            </a:r>
            <a:r>
              <a:rPr lang="cs-CZ" sz="1000" b="1" i="1" dirty="0" err="1"/>
              <a:t>heros</a:t>
            </a:r>
            <a:r>
              <a:rPr lang="cs-CZ" sz="1000" b="1" i="1" dirty="0"/>
              <a:t/>
            </a:r>
            <a:br>
              <a:rPr lang="cs-CZ" sz="1000" b="1" i="1" dirty="0"/>
            </a:br>
            <a:r>
              <a:rPr lang="cs-CZ" sz="1000" b="1" i="1" dirty="0" err="1"/>
              <a:t>acrior</a:t>
            </a:r>
            <a:r>
              <a:rPr lang="cs-CZ" sz="1000" b="1" i="1" dirty="0"/>
              <a:t> ad </a:t>
            </a:r>
            <a:r>
              <a:rPr lang="cs-CZ" sz="1000" b="1" i="1" dirty="0" err="1"/>
              <a:t>pugnam</a:t>
            </a:r>
            <a:r>
              <a:rPr lang="cs-CZ" sz="1000" b="1" i="1" dirty="0"/>
              <a:t> </a:t>
            </a:r>
            <a:r>
              <a:rPr lang="cs-CZ" sz="1000" b="1" i="1" dirty="0" err="1"/>
              <a:t>redit</a:t>
            </a:r>
            <a:r>
              <a:rPr lang="cs-CZ" sz="1000" b="1" i="1" dirty="0"/>
              <a:t> </a:t>
            </a:r>
            <a:r>
              <a:rPr lang="cs-CZ" sz="1000" b="1" i="1" dirty="0" err="1"/>
              <a:t>ac</a:t>
            </a:r>
            <a:r>
              <a:rPr lang="cs-CZ" sz="1000" b="1" i="1" dirty="0"/>
              <a:t> </a:t>
            </a:r>
            <a:r>
              <a:rPr lang="cs-CZ" sz="1000" b="1" i="1" dirty="0" err="1"/>
              <a:t>vim</a:t>
            </a:r>
            <a:r>
              <a:rPr lang="cs-CZ" sz="1000" b="1" i="1" dirty="0"/>
              <a:t> </a:t>
            </a:r>
            <a:r>
              <a:rPr lang="cs-CZ" sz="1000" b="1" i="1" dirty="0" err="1"/>
              <a:t>suscitat</a:t>
            </a:r>
            <a:r>
              <a:rPr lang="cs-CZ" sz="1000" b="1" i="1" dirty="0"/>
              <a:t> </a:t>
            </a:r>
            <a:r>
              <a:rPr lang="cs-CZ" sz="1000" b="1" i="1" dirty="0" err="1"/>
              <a:t>ira</a:t>
            </a:r>
            <a:r>
              <a:rPr lang="cs-CZ" sz="1000" b="1" i="1" dirty="0"/>
              <a:t>.</a:t>
            </a:r>
            <a:br>
              <a:rPr lang="cs-CZ" sz="1000" b="1" i="1" dirty="0"/>
            </a:br>
            <a:r>
              <a:rPr lang="cs-CZ" sz="1000" b="1" i="1" dirty="0" err="1" smtClean="0"/>
              <a:t>Tum</a:t>
            </a:r>
            <a:r>
              <a:rPr lang="cs-CZ" sz="1000" b="1" i="1" dirty="0"/>
              <a:t> </a:t>
            </a:r>
            <a:r>
              <a:rPr lang="cs-CZ" sz="1000" b="1" i="1" dirty="0" err="1"/>
              <a:t>pudor</a:t>
            </a:r>
            <a:r>
              <a:rPr lang="cs-CZ" sz="1000" b="1" i="1" dirty="0"/>
              <a:t> </a:t>
            </a:r>
            <a:r>
              <a:rPr lang="cs-CZ" sz="1000" b="1" i="1" dirty="0" err="1"/>
              <a:t>incendit</a:t>
            </a:r>
            <a:r>
              <a:rPr lang="cs-CZ" sz="1000" b="1" i="1" dirty="0"/>
              <a:t> </a:t>
            </a:r>
            <a:r>
              <a:rPr lang="cs-CZ" sz="1000" b="1" i="1" dirty="0" err="1"/>
              <a:t>vires</a:t>
            </a:r>
            <a:r>
              <a:rPr lang="cs-CZ" sz="1000" b="1" i="1" dirty="0"/>
              <a:t> et </a:t>
            </a:r>
            <a:r>
              <a:rPr lang="cs-CZ" sz="1000" b="1" i="1" dirty="0" err="1"/>
              <a:t>conscia</a:t>
            </a:r>
            <a:r>
              <a:rPr lang="cs-CZ" sz="1000" b="1" i="1" dirty="0"/>
              <a:t> </a:t>
            </a:r>
            <a:r>
              <a:rPr lang="cs-CZ" sz="1000" b="1" i="1" dirty="0" err="1"/>
              <a:t>virtus</a:t>
            </a:r>
            <a:r>
              <a:rPr lang="cs-CZ" sz="1000" b="1" i="1" dirty="0"/>
              <a:t>,</a:t>
            </a:r>
            <a:br>
              <a:rPr lang="cs-CZ" sz="1000" b="1" i="1" dirty="0"/>
            </a:br>
            <a:r>
              <a:rPr lang="cs-CZ" sz="1000" b="1" i="1" dirty="0" err="1"/>
              <a:t>praecipitemque</a:t>
            </a:r>
            <a:r>
              <a:rPr lang="cs-CZ" sz="1000" b="1" i="1" dirty="0"/>
              <a:t> </a:t>
            </a:r>
            <a:r>
              <a:rPr lang="cs-CZ" sz="1000" b="1" i="1" dirty="0" err="1"/>
              <a:t>Daren</a:t>
            </a:r>
            <a:r>
              <a:rPr lang="cs-CZ" sz="1000" b="1" i="1" dirty="0"/>
              <a:t> </a:t>
            </a:r>
            <a:r>
              <a:rPr lang="cs-CZ" sz="1000" b="1" i="1" dirty="0" err="1"/>
              <a:t>ardens</a:t>
            </a:r>
            <a:r>
              <a:rPr lang="cs-CZ" sz="1000" b="1" i="1" dirty="0"/>
              <a:t> </a:t>
            </a:r>
            <a:r>
              <a:rPr lang="cs-CZ" sz="1000" b="1" i="1" dirty="0" err="1"/>
              <a:t>agit</a:t>
            </a:r>
            <a:r>
              <a:rPr lang="cs-CZ" sz="1000" b="1" i="1" dirty="0"/>
              <a:t> </a:t>
            </a:r>
            <a:r>
              <a:rPr lang="cs-CZ" sz="1000" b="1" i="1" dirty="0" err="1"/>
              <a:t>aequore</a:t>
            </a:r>
            <a:r>
              <a:rPr lang="cs-CZ" sz="1000" b="1" i="1" dirty="0"/>
              <a:t> toto,</a:t>
            </a:r>
            <a:br>
              <a:rPr lang="cs-CZ" sz="1000" b="1" i="1" dirty="0"/>
            </a:br>
            <a:r>
              <a:rPr lang="cs-CZ" sz="1000" b="1" i="1" dirty="0" err="1"/>
              <a:t>nunc</a:t>
            </a:r>
            <a:r>
              <a:rPr lang="cs-CZ" sz="1000" b="1" i="1" dirty="0"/>
              <a:t> </a:t>
            </a:r>
            <a:r>
              <a:rPr lang="cs-CZ" sz="1000" b="1" i="1" dirty="0" err="1"/>
              <a:t>dextra</a:t>
            </a:r>
            <a:r>
              <a:rPr lang="cs-CZ" sz="1000" b="1" i="1" dirty="0"/>
              <a:t> </a:t>
            </a:r>
            <a:r>
              <a:rPr lang="cs-CZ" sz="1000" b="1" i="1" dirty="0" err="1"/>
              <a:t>ingeminans</a:t>
            </a:r>
            <a:r>
              <a:rPr lang="cs-CZ" sz="1000" b="1" i="1" dirty="0"/>
              <a:t> </a:t>
            </a:r>
            <a:r>
              <a:rPr lang="cs-CZ" sz="1000" b="1" i="1" dirty="0" err="1"/>
              <a:t>ictus</a:t>
            </a:r>
            <a:r>
              <a:rPr lang="cs-CZ" sz="1000" b="1" i="1" dirty="0"/>
              <a:t>, </a:t>
            </a:r>
            <a:r>
              <a:rPr lang="cs-CZ" sz="1000" b="1" i="1" dirty="0" err="1"/>
              <a:t>nunc</a:t>
            </a:r>
            <a:r>
              <a:rPr lang="cs-CZ" sz="1000" b="1" i="1" dirty="0"/>
              <a:t> </a:t>
            </a:r>
            <a:r>
              <a:rPr lang="cs-CZ" sz="1000" b="1" i="1" dirty="0" err="1"/>
              <a:t>ille</a:t>
            </a:r>
            <a:r>
              <a:rPr lang="cs-CZ" sz="1000" b="1" i="1" dirty="0"/>
              <a:t> </a:t>
            </a:r>
            <a:r>
              <a:rPr lang="cs-CZ" sz="1000" b="1" i="1" dirty="0" err="1"/>
              <a:t>sinistra</a:t>
            </a:r>
            <a:r>
              <a:rPr lang="cs-CZ" sz="1000" b="1" i="1" dirty="0"/>
              <a:t>;</a:t>
            </a:r>
            <a:br>
              <a:rPr lang="cs-CZ" sz="1000" b="1" i="1" dirty="0"/>
            </a:br>
            <a:r>
              <a:rPr lang="cs-CZ" sz="1000" b="1" i="1" dirty="0" err="1"/>
              <a:t>nec</a:t>
            </a:r>
            <a:r>
              <a:rPr lang="cs-CZ" sz="1000" b="1" i="1" dirty="0"/>
              <a:t> mora, </a:t>
            </a:r>
            <a:r>
              <a:rPr lang="cs-CZ" sz="1000" b="1" i="1" dirty="0" err="1" smtClean="0"/>
              <a:t>nec</a:t>
            </a:r>
            <a:r>
              <a:rPr lang="cs-CZ" sz="1000" b="1" i="1" dirty="0"/>
              <a:t> </a:t>
            </a:r>
            <a:r>
              <a:rPr lang="cs-CZ" sz="1000" b="1" i="1" dirty="0" err="1"/>
              <a:t>requies</a:t>
            </a:r>
            <a:r>
              <a:rPr lang="cs-CZ" sz="1000" b="1" i="1" dirty="0"/>
              <a:t>: </a:t>
            </a:r>
            <a:r>
              <a:rPr lang="cs-CZ" sz="1000" b="1" i="1" dirty="0" err="1"/>
              <a:t>quam</a:t>
            </a:r>
            <a:r>
              <a:rPr lang="cs-CZ" sz="1000" b="1" i="1" dirty="0"/>
              <a:t> </a:t>
            </a:r>
            <a:r>
              <a:rPr lang="cs-CZ" sz="1000" b="1" i="1" dirty="0" err="1"/>
              <a:t>multa</a:t>
            </a:r>
            <a:r>
              <a:rPr lang="cs-CZ" sz="1000" b="1" i="1" dirty="0"/>
              <a:t> </a:t>
            </a:r>
            <a:r>
              <a:rPr lang="cs-CZ" sz="1000" b="1" i="1" dirty="0" err="1"/>
              <a:t>grandine</a:t>
            </a:r>
            <a:r>
              <a:rPr lang="cs-CZ" sz="1000" b="1" i="1" dirty="0"/>
              <a:t> </a:t>
            </a:r>
            <a:r>
              <a:rPr lang="cs-CZ" sz="1000" b="1" i="1" dirty="0" err="1"/>
              <a:t>nimbi</a:t>
            </a:r>
            <a:r>
              <a:rPr lang="cs-CZ" sz="1000" b="1" i="1" dirty="0"/>
              <a:t/>
            </a:r>
            <a:br>
              <a:rPr lang="cs-CZ" sz="1000" b="1" i="1" dirty="0"/>
            </a:br>
            <a:r>
              <a:rPr lang="cs-CZ" sz="1000" b="1" i="1" dirty="0" err="1"/>
              <a:t>culminibus</a:t>
            </a:r>
            <a:r>
              <a:rPr lang="cs-CZ" sz="1000" b="1" i="1" dirty="0"/>
              <a:t> </a:t>
            </a:r>
            <a:r>
              <a:rPr lang="cs-CZ" sz="1000" b="1" i="1" dirty="0" err="1"/>
              <a:t>crepitant</a:t>
            </a:r>
            <a:r>
              <a:rPr lang="cs-CZ" sz="1000" b="1" i="1" dirty="0"/>
              <a:t>, sic </a:t>
            </a:r>
            <a:r>
              <a:rPr lang="cs-CZ" sz="1000" b="1" i="1" dirty="0" err="1" smtClean="0"/>
              <a:t>densis</a:t>
            </a:r>
            <a:r>
              <a:rPr lang="cs-CZ" sz="1000" b="1" i="1" dirty="0"/>
              <a:t> </a:t>
            </a:r>
            <a:r>
              <a:rPr lang="cs-CZ" sz="1000" b="1" i="1" dirty="0" err="1" smtClean="0"/>
              <a:t>ictibus</a:t>
            </a:r>
            <a:r>
              <a:rPr lang="cs-CZ" sz="1000" b="1" i="1" dirty="0"/>
              <a:t> </a:t>
            </a:r>
            <a:r>
              <a:rPr lang="cs-CZ" sz="1000" b="1" i="1" dirty="0" err="1"/>
              <a:t>heros</a:t>
            </a:r>
            <a:r>
              <a:rPr lang="cs-CZ" sz="1000" b="1" i="1" dirty="0"/>
              <a:t/>
            </a:r>
            <a:br>
              <a:rPr lang="cs-CZ" sz="1000" b="1" i="1" dirty="0"/>
            </a:br>
            <a:r>
              <a:rPr lang="cs-CZ" sz="1000" b="1" i="1" dirty="0" err="1" smtClean="0"/>
              <a:t>creber</a:t>
            </a:r>
            <a:r>
              <a:rPr lang="cs-CZ" sz="1000" b="1" i="1" dirty="0"/>
              <a:t> </a:t>
            </a:r>
            <a:r>
              <a:rPr lang="cs-CZ" sz="1000" b="1" i="1" dirty="0" err="1"/>
              <a:t>utraque</a:t>
            </a:r>
            <a:r>
              <a:rPr lang="cs-CZ" sz="1000" b="1" i="1" dirty="0"/>
              <a:t> manu </a:t>
            </a:r>
            <a:r>
              <a:rPr lang="cs-CZ" sz="1000" b="1" i="1" dirty="0" err="1"/>
              <a:t>pulsat</a:t>
            </a:r>
            <a:r>
              <a:rPr lang="cs-CZ" sz="1000" b="1" i="1" dirty="0"/>
              <a:t> </a:t>
            </a:r>
            <a:r>
              <a:rPr lang="cs-CZ" sz="1000" b="1" i="1" dirty="0" err="1"/>
              <a:t>versatque</a:t>
            </a:r>
            <a:r>
              <a:rPr lang="cs-CZ" sz="1000" b="1" i="1" dirty="0"/>
              <a:t> </a:t>
            </a:r>
            <a:r>
              <a:rPr lang="cs-CZ" sz="1000" b="1" i="1" dirty="0" err="1"/>
              <a:t>Dareta</a:t>
            </a:r>
            <a:r>
              <a:rPr lang="cs-CZ" sz="1000" b="1" i="1" dirty="0"/>
              <a:t>.</a:t>
            </a:r>
          </a:p>
        </p:txBody>
      </p:sp>
      <p:sp>
        <p:nvSpPr>
          <p:cNvPr id="5" name="Obdélník 4"/>
          <p:cNvSpPr/>
          <p:nvPr/>
        </p:nvSpPr>
        <p:spPr>
          <a:xfrm>
            <a:off x="6084168" y="1412776"/>
            <a:ext cx="305983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000" b="1" i="1" dirty="0" err="1"/>
              <a:t>Tum</a:t>
            </a:r>
            <a:r>
              <a:rPr lang="cs-CZ" sz="1000" b="1" i="1" dirty="0"/>
              <a:t> pater Aeneas </a:t>
            </a:r>
            <a:r>
              <a:rPr lang="cs-CZ" sz="1000" b="1" i="1" dirty="0" err="1"/>
              <a:t>procedere</a:t>
            </a:r>
            <a:r>
              <a:rPr lang="cs-CZ" sz="1000" b="1" i="1" dirty="0"/>
              <a:t> </a:t>
            </a:r>
            <a:r>
              <a:rPr lang="cs-CZ" sz="1000" b="1" i="1" dirty="0" err="1"/>
              <a:t>longius</a:t>
            </a:r>
            <a:r>
              <a:rPr lang="cs-CZ" sz="1000" b="1" i="1" dirty="0"/>
              <a:t> </a:t>
            </a:r>
            <a:r>
              <a:rPr lang="cs-CZ" sz="1000" b="1" i="1" dirty="0" err="1"/>
              <a:t>iras</a:t>
            </a:r>
            <a:r>
              <a:rPr lang="cs-CZ" sz="1000" b="1" i="1" dirty="0"/>
              <a:t/>
            </a:r>
            <a:br>
              <a:rPr lang="cs-CZ" sz="1000" b="1" i="1" dirty="0"/>
            </a:br>
            <a:r>
              <a:rPr lang="cs-CZ" sz="1000" b="1" i="1" dirty="0"/>
              <a:t>et </a:t>
            </a:r>
            <a:r>
              <a:rPr lang="cs-CZ" sz="1000" b="1" i="1" dirty="0" err="1"/>
              <a:t>saevire</a:t>
            </a:r>
            <a:r>
              <a:rPr lang="cs-CZ" sz="1000" b="1" i="1" dirty="0"/>
              <a:t> </a:t>
            </a:r>
            <a:r>
              <a:rPr lang="cs-CZ" sz="1000" b="1" i="1" dirty="0" err="1" smtClean="0"/>
              <a:t>animis</a:t>
            </a:r>
            <a:r>
              <a:rPr lang="cs-CZ" sz="1000" b="1" i="1" dirty="0"/>
              <a:t> </a:t>
            </a:r>
            <a:r>
              <a:rPr lang="cs-CZ" sz="1000" b="1" i="1" dirty="0" err="1"/>
              <a:t>Entellum</a:t>
            </a:r>
            <a:r>
              <a:rPr lang="cs-CZ" sz="1000" b="1" i="1" dirty="0"/>
              <a:t> </a:t>
            </a:r>
            <a:r>
              <a:rPr lang="cs-CZ" sz="1000" b="1" i="1" dirty="0" err="1"/>
              <a:t>haud</a:t>
            </a:r>
            <a:r>
              <a:rPr lang="cs-CZ" sz="1000" b="1" i="1" dirty="0"/>
              <a:t> </a:t>
            </a:r>
            <a:r>
              <a:rPr lang="cs-CZ" sz="1000" b="1" i="1" dirty="0" err="1"/>
              <a:t>passus</a:t>
            </a:r>
            <a:r>
              <a:rPr lang="cs-CZ" sz="1000" b="1" i="1" dirty="0"/>
              <a:t> </a:t>
            </a:r>
            <a:r>
              <a:rPr lang="cs-CZ" sz="1000" b="1" i="1" dirty="0" err="1"/>
              <a:t>acerbis</a:t>
            </a:r>
            <a:r>
              <a:rPr lang="cs-CZ" sz="1000" b="1" i="1" dirty="0"/>
              <a:t>;</a:t>
            </a:r>
            <a:br>
              <a:rPr lang="cs-CZ" sz="1000" b="1" i="1" dirty="0"/>
            </a:br>
            <a:r>
              <a:rPr lang="cs-CZ" sz="1000" b="1" i="1" dirty="0"/>
              <a:t>sed </a:t>
            </a:r>
            <a:r>
              <a:rPr lang="cs-CZ" sz="1000" b="1" i="1" dirty="0" err="1"/>
              <a:t>finem</a:t>
            </a:r>
            <a:r>
              <a:rPr lang="cs-CZ" sz="1000" b="1" i="1" dirty="0"/>
              <a:t> </a:t>
            </a:r>
            <a:r>
              <a:rPr lang="cs-CZ" sz="1000" b="1" i="1" dirty="0" err="1"/>
              <a:t>imposuit</a:t>
            </a:r>
            <a:r>
              <a:rPr lang="cs-CZ" sz="1000" b="1" i="1" dirty="0"/>
              <a:t> </a:t>
            </a:r>
            <a:r>
              <a:rPr lang="cs-CZ" sz="1000" b="1" i="1" dirty="0" err="1"/>
              <a:t>pugnae</a:t>
            </a:r>
            <a:r>
              <a:rPr lang="cs-CZ" sz="1000" b="1" i="1" dirty="0"/>
              <a:t>, </a:t>
            </a:r>
            <a:r>
              <a:rPr lang="cs-CZ" sz="1000" b="1" i="1" dirty="0" err="1"/>
              <a:t>fessumque</a:t>
            </a:r>
            <a:r>
              <a:rPr lang="cs-CZ" sz="1000" b="1" i="1" dirty="0"/>
              <a:t> </a:t>
            </a:r>
            <a:r>
              <a:rPr lang="cs-CZ" sz="1000" b="1" i="1" dirty="0" err="1"/>
              <a:t>Dareta</a:t>
            </a:r>
            <a:r>
              <a:rPr lang="cs-CZ" sz="1000" b="1" i="1" dirty="0"/>
              <a:t/>
            </a:r>
            <a:br>
              <a:rPr lang="cs-CZ" sz="1000" b="1" i="1" dirty="0"/>
            </a:br>
            <a:r>
              <a:rPr lang="cs-CZ" sz="1000" b="1" i="1" dirty="0" err="1"/>
              <a:t>eripuit</a:t>
            </a:r>
            <a:r>
              <a:rPr lang="cs-CZ" sz="1000" b="1" i="1" dirty="0"/>
              <a:t> </a:t>
            </a:r>
            <a:r>
              <a:rPr lang="cs-CZ" sz="1000" b="1" i="1" dirty="0" err="1"/>
              <a:t>mulcens</a:t>
            </a:r>
            <a:r>
              <a:rPr lang="cs-CZ" sz="1000" b="1" i="1" dirty="0"/>
              <a:t> </a:t>
            </a:r>
            <a:r>
              <a:rPr lang="cs-CZ" sz="1000" b="1" i="1" dirty="0" err="1"/>
              <a:t>dictis</a:t>
            </a:r>
            <a:r>
              <a:rPr lang="cs-CZ" sz="1000" b="1" i="1" dirty="0"/>
              <a:t>, </a:t>
            </a:r>
            <a:r>
              <a:rPr lang="cs-CZ" sz="1000" b="1" i="1" dirty="0" err="1"/>
              <a:t>ac</a:t>
            </a:r>
            <a:r>
              <a:rPr lang="cs-CZ" sz="1000" b="1" i="1" dirty="0"/>
              <a:t> talia </a:t>
            </a:r>
            <a:r>
              <a:rPr lang="cs-CZ" sz="1000" b="1" i="1" dirty="0" err="1"/>
              <a:t>fatur</a:t>
            </a:r>
            <a:r>
              <a:rPr lang="cs-CZ" sz="1000" b="1" i="1" dirty="0"/>
              <a:t>:</a:t>
            </a:r>
            <a:br>
              <a:rPr lang="cs-CZ" sz="1000" b="1" i="1" dirty="0"/>
            </a:br>
            <a:r>
              <a:rPr lang="cs-CZ" sz="1000" b="1" i="1" dirty="0" smtClean="0"/>
              <a:t>“</a:t>
            </a:r>
            <a:r>
              <a:rPr lang="cs-CZ" sz="1000" b="1" i="1" dirty="0" err="1" smtClean="0"/>
              <a:t>Infelix</a:t>
            </a:r>
            <a:r>
              <a:rPr lang="cs-CZ" sz="1000" b="1" i="1" dirty="0"/>
              <a:t>, </a:t>
            </a:r>
            <a:r>
              <a:rPr lang="cs-CZ" sz="1000" b="1" i="1" dirty="0" err="1"/>
              <a:t>quae</a:t>
            </a:r>
            <a:r>
              <a:rPr lang="cs-CZ" sz="1000" b="1" i="1" dirty="0"/>
              <a:t> </a:t>
            </a:r>
            <a:r>
              <a:rPr lang="cs-CZ" sz="1000" b="1" i="1" dirty="0" err="1"/>
              <a:t>tanta</a:t>
            </a:r>
            <a:r>
              <a:rPr lang="cs-CZ" sz="1000" b="1" i="1" dirty="0"/>
              <a:t> </a:t>
            </a:r>
            <a:r>
              <a:rPr lang="cs-CZ" sz="1000" b="1" i="1" dirty="0" err="1"/>
              <a:t>animum</a:t>
            </a:r>
            <a:r>
              <a:rPr lang="cs-CZ" sz="1000" b="1" i="1" dirty="0"/>
              <a:t> </a:t>
            </a:r>
            <a:r>
              <a:rPr lang="cs-CZ" sz="1000" b="1" i="1" dirty="0" err="1"/>
              <a:t>dementia</a:t>
            </a:r>
            <a:r>
              <a:rPr lang="cs-CZ" sz="1000" b="1" i="1" dirty="0"/>
              <a:t> </a:t>
            </a:r>
            <a:r>
              <a:rPr lang="cs-CZ" sz="1000" b="1" i="1" dirty="0" err="1"/>
              <a:t>cepit</a:t>
            </a:r>
            <a:r>
              <a:rPr lang="cs-CZ" sz="1000" b="1" i="1" dirty="0"/>
              <a:t>?</a:t>
            </a:r>
            <a:br>
              <a:rPr lang="cs-CZ" sz="1000" b="1" i="1" dirty="0"/>
            </a:br>
            <a:r>
              <a:rPr lang="cs-CZ" sz="1000" b="1" i="1" dirty="0"/>
              <a:t>Non </a:t>
            </a:r>
            <a:r>
              <a:rPr lang="cs-CZ" sz="1000" b="1" i="1" dirty="0" err="1"/>
              <a:t>vires</a:t>
            </a:r>
            <a:r>
              <a:rPr lang="cs-CZ" sz="1000" b="1" i="1" dirty="0"/>
              <a:t> alias </a:t>
            </a:r>
            <a:r>
              <a:rPr lang="cs-CZ" sz="1000" b="1" i="1" dirty="0" err="1"/>
              <a:t>conversaque</a:t>
            </a:r>
            <a:r>
              <a:rPr lang="cs-CZ" sz="1000" b="1" i="1" dirty="0"/>
              <a:t> </a:t>
            </a:r>
            <a:r>
              <a:rPr lang="cs-CZ" sz="1000" b="1" i="1" dirty="0" err="1"/>
              <a:t>numina</a:t>
            </a:r>
            <a:r>
              <a:rPr lang="cs-CZ" sz="1000" b="1" i="1" dirty="0"/>
              <a:t> </a:t>
            </a:r>
            <a:r>
              <a:rPr lang="cs-CZ" sz="1000" b="1" i="1" dirty="0" err="1"/>
              <a:t>sentis</a:t>
            </a:r>
            <a:r>
              <a:rPr lang="cs-CZ" sz="1000" b="1" i="1" dirty="0"/>
              <a:t>?</a:t>
            </a:r>
            <a:br>
              <a:rPr lang="cs-CZ" sz="1000" b="1" i="1" dirty="0"/>
            </a:br>
            <a:r>
              <a:rPr lang="cs-CZ" sz="1000" b="1" i="1" dirty="0" err="1"/>
              <a:t>Cede</a:t>
            </a:r>
            <a:r>
              <a:rPr lang="cs-CZ" sz="1000" b="1" i="1" dirty="0"/>
              <a:t> </a:t>
            </a:r>
            <a:r>
              <a:rPr lang="cs-CZ" sz="1000" b="1" i="1" dirty="0" err="1"/>
              <a:t>deo</a:t>
            </a:r>
            <a:r>
              <a:rPr lang="cs-CZ" sz="1000" b="1" i="1" dirty="0"/>
              <a:t>.” </a:t>
            </a:r>
            <a:r>
              <a:rPr lang="cs-CZ" sz="1000" b="1" i="1" dirty="0" err="1"/>
              <a:t>Dixitque</a:t>
            </a:r>
            <a:r>
              <a:rPr lang="cs-CZ" sz="1000" b="1" i="1" dirty="0"/>
              <a:t> et </a:t>
            </a:r>
            <a:r>
              <a:rPr lang="cs-CZ" sz="1000" b="1" i="1" dirty="0" err="1"/>
              <a:t>proelia</a:t>
            </a:r>
            <a:r>
              <a:rPr lang="cs-CZ" sz="1000" b="1" i="1" dirty="0"/>
              <a:t> </a:t>
            </a:r>
            <a:r>
              <a:rPr lang="cs-CZ" sz="1000" b="1" i="1" dirty="0" err="1"/>
              <a:t>voce</a:t>
            </a:r>
            <a:r>
              <a:rPr lang="cs-CZ" sz="1000" b="1" i="1" dirty="0"/>
              <a:t> </a:t>
            </a:r>
            <a:r>
              <a:rPr lang="cs-CZ" sz="1000" b="1" i="1" dirty="0" err="1"/>
              <a:t>diremit</a:t>
            </a:r>
            <a:r>
              <a:rPr lang="cs-CZ" sz="1000" b="1" i="1" dirty="0"/>
              <a:t>.</a:t>
            </a:r>
            <a:br>
              <a:rPr lang="cs-CZ" sz="1000" b="1" i="1" dirty="0"/>
            </a:br>
            <a:r>
              <a:rPr lang="cs-CZ" sz="1000" b="1" i="1" dirty="0"/>
              <a:t>Ast </a:t>
            </a:r>
            <a:r>
              <a:rPr lang="cs-CZ" sz="1000" b="1" i="1" dirty="0" err="1"/>
              <a:t>illum</a:t>
            </a:r>
            <a:r>
              <a:rPr lang="cs-CZ" sz="1000" b="1" i="1" dirty="0"/>
              <a:t> </a:t>
            </a:r>
            <a:r>
              <a:rPr lang="cs-CZ" sz="1000" b="1" i="1" dirty="0" err="1"/>
              <a:t>fidi</a:t>
            </a:r>
            <a:r>
              <a:rPr lang="cs-CZ" sz="1000" b="1" i="1" dirty="0"/>
              <a:t> </a:t>
            </a:r>
            <a:r>
              <a:rPr lang="cs-CZ" sz="1000" b="1" i="1" dirty="0" err="1"/>
              <a:t>aequales</a:t>
            </a:r>
            <a:r>
              <a:rPr lang="cs-CZ" sz="1000" b="1" i="1" dirty="0"/>
              <a:t>, </a:t>
            </a:r>
            <a:r>
              <a:rPr lang="cs-CZ" sz="1000" b="1" i="1" dirty="0" err="1"/>
              <a:t>genua</a:t>
            </a:r>
            <a:r>
              <a:rPr lang="cs-CZ" sz="1000" b="1" i="1" dirty="0"/>
              <a:t> </a:t>
            </a:r>
            <a:r>
              <a:rPr lang="cs-CZ" sz="1000" b="1" i="1" dirty="0" err="1"/>
              <a:t>aegra</a:t>
            </a:r>
            <a:r>
              <a:rPr lang="cs-CZ" sz="1000" b="1" i="1" dirty="0"/>
              <a:t> </a:t>
            </a:r>
            <a:r>
              <a:rPr lang="cs-CZ" sz="1000" b="1" i="1" dirty="0" err="1"/>
              <a:t>trahentem</a:t>
            </a:r>
            <a:r>
              <a:rPr lang="cs-CZ" sz="1000" b="1" i="1" dirty="0"/>
              <a:t>,</a:t>
            </a:r>
            <a:br>
              <a:rPr lang="cs-CZ" sz="1000" b="1" i="1" dirty="0"/>
            </a:br>
            <a:r>
              <a:rPr lang="cs-CZ" sz="1000" b="1" i="1" dirty="0" err="1"/>
              <a:t>iactantemque</a:t>
            </a:r>
            <a:r>
              <a:rPr lang="cs-CZ" sz="1000" b="1" i="1" dirty="0"/>
              <a:t> </a:t>
            </a:r>
            <a:r>
              <a:rPr lang="cs-CZ" sz="1000" b="1" i="1" dirty="0" err="1"/>
              <a:t>utroque</a:t>
            </a:r>
            <a:r>
              <a:rPr lang="cs-CZ" sz="1000" b="1" i="1" dirty="0"/>
              <a:t> </a:t>
            </a:r>
            <a:r>
              <a:rPr lang="cs-CZ" sz="1000" b="1" i="1" dirty="0" err="1"/>
              <a:t>caput</a:t>
            </a:r>
            <a:r>
              <a:rPr lang="cs-CZ" sz="1000" b="1" i="1" dirty="0"/>
              <a:t>, </a:t>
            </a:r>
            <a:r>
              <a:rPr lang="cs-CZ" sz="1000" b="1" i="1" dirty="0" err="1"/>
              <a:t>crassumque</a:t>
            </a:r>
            <a:r>
              <a:rPr lang="cs-CZ" sz="1000" b="1" i="1" dirty="0"/>
              <a:t> </a:t>
            </a:r>
            <a:r>
              <a:rPr lang="cs-CZ" sz="1000" b="1" i="1" dirty="0" err="1"/>
              <a:t>cruorem</a:t>
            </a:r>
            <a:r>
              <a:rPr lang="cs-CZ" sz="1000" b="1" i="1" dirty="0"/>
              <a:t/>
            </a:r>
            <a:br>
              <a:rPr lang="cs-CZ" sz="1000" b="1" i="1" dirty="0"/>
            </a:br>
            <a:r>
              <a:rPr lang="cs-CZ" sz="1000" b="1" i="1" dirty="0" err="1" smtClean="0"/>
              <a:t>ore</a:t>
            </a:r>
            <a:r>
              <a:rPr lang="cs-CZ" sz="1000" b="1" i="1" dirty="0"/>
              <a:t> </a:t>
            </a:r>
            <a:r>
              <a:rPr lang="cs-CZ" sz="1000" b="1" i="1" dirty="0" err="1"/>
              <a:t>eiectantem</a:t>
            </a:r>
            <a:r>
              <a:rPr lang="cs-CZ" sz="1000" b="1" i="1" dirty="0"/>
              <a:t> </a:t>
            </a:r>
            <a:r>
              <a:rPr lang="cs-CZ" sz="1000" b="1" i="1" dirty="0" err="1"/>
              <a:t>mixtosque</a:t>
            </a:r>
            <a:r>
              <a:rPr lang="cs-CZ" sz="1000" b="1" i="1" dirty="0"/>
              <a:t> in </a:t>
            </a:r>
            <a:r>
              <a:rPr lang="cs-CZ" sz="1000" b="1" i="1" dirty="0" err="1"/>
              <a:t>sanguine</a:t>
            </a:r>
            <a:r>
              <a:rPr lang="cs-CZ" sz="1000" b="1" i="1" dirty="0"/>
              <a:t> </a:t>
            </a:r>
            <a:r>
              <a:rPr lang="cs-CZ" sz="1000" b="1" i="1" dirty="0" err="1"/>
              <a:t>dentes</a:t>
            </a:r>
            <a:r>
              <a:rPr lang="cs-CZ" sz="1000" b="1" i="1" dirty="0"/>
              <a:t>,</a:t>
            </a:r>
            <a:br>
              <a:rPr lang="cs-CZ" sz="1000" b="1" i="1" dirty="0"/>
            </a:br>
            <a:r>
              <a:rPr lang="cs-CZ" sz="1000" b="1" i="1" dirty="0" err="1"/>
              <a:t>ducunt</a:t>
            </a:r>
            <a:r>
              <a:rPr lang="cs-CZ" sz="1000" b="1" i="1" dirty="0"/>
              <a:t> ad </a:t>
            </a:r>
            <a:r>
              <a:rPr lang="cs-CZ" sz="1000" b="1" i="1" dirty="0" err="1"/>
              <a:t>naves</a:t>
            </a:r>
            <a:r>
              <a:rPr lang="cs-CZ" sz="1000" b="1" i="1" dirty="0"/>
              <a:t>; </a:t>
            </a:r>
            <a:r>
              <a:rPr lang="cs-CZ" sz="1000" b="1" i="1" dirty="0" err="1"/>
              <a:t>galeamque</a:t>
            </a:r>
            <a:r>
              <a:rPr lang="cs-CZ" sz="1000" b="1" i="1" dirty="0"/>
              <a:t> </a:t>
            </a:r>
            <a:r>
              <a:rPr lang="cs-CZ" sz="1000" b="1" i="1" dirty="0" err="1"/>
              <a:t>ensemque</a:t>
            </a:r>
            <a:r>
              <a:rPr lang="cs-CZ" sz="1000" b="1" i="1" dirty="0"/>
              <a:t> </a:t>
            </a:r>
            <a:r>
              <a:rPr lang="cs-CZ" sz="1000" b="1" i="1" dirty="0" err="1"/>
              <a:t>vocati</a:t>
            </a:r>
            <a:r>
              <a:rPr lang="cs-CZ" sz="1000" b="1" i="1" dirty="0"/>
              <a:t/>
            </a:r>
            <a:br>
              <a:rPr lang="cs-CZ" sz="1000" b="1" i="1" dirty="0"/>
            </a:br>
            <a:r>
              <a:rPr lang="cs-CZ" sz="1000" b="1" i="1" dirty="0" err="1"/>
              <a:t>accipiunt</a:t>
            </a:r>
            <a:r>
              <a:rPr lang="cs-CZ" sz="1000" b="1" i="1" dirty="0"/>
              <a:t>; </a:t>
            </a:r>
            <a:r>
              <a:rPr lang="cs-CZ" sz="1000" b="1" i="1" dirty="0" err="1"/>
              <a:t>palmam</a:t>
            </a:r>
            <a:r>
              <a:rPr lang="cs-CZ" sz="1000" b="1" i="1" dirty="0"/>
              <a:t> </a:t>
            </a:r>
            <a:r>
              <a:rPr lang="cs-CZ" sz="1000" b="1" i="1" dirty="0" err="1"/>
              <a:t>Entello</a:t>
            </a:r>
            <a:r>
              <a:rPr lang="cs-CZ" sz="1000" b="1" i="1" dirty="0"/>
              <a:t> </a:t>
            </a:r>
            <a:r>
              <a:rPr lang="cs-CZ" sz="1000" b="1" i="1" dirty="0" err="1"/>
              <a:t>taurumque</a:t>
            </a:r>
            <a:r>
              <a:rPr lang="cs-CZ" sz="1000" b="1" i="1" dirty="0"/>
              <a:t> </a:t>
            </a:r>
            <a:r>
              <a:rPr lang="cs-CZ" sz="1000" b="1" i="1" dirty="0" err="1"/>
              <a:t>relinquunt</a:t>
            </a:r>
            <a:r>
              <a:rPr lang="cs-CZ" sz="1000" b="1" i="1" dirty="0" smtClean="0"/>
              <a:t>.“</a:t>
            </a:r>
            <a:endParaRPr lang="cs-CZ" sz="1000" b="1" i="1" dirty="0"/>
          </a:p>
        </p:txBody>
      </p:sp>
      <p:sp>
        <p:nvSpPr>
          <p:cNvPr id="6" name="Obdélník 5"/>
          <p:cNvSpPr/>
          <p:nvPr/>
        </p:nvSpPr>
        <p:spPr>
          <a:xfrm>
            <a:off x="2987824" y="854717"/>
            <a:ext cx="317485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000" b="1" i="1" dirty="0" smtClean="0"/>
              <a:t>„Ihned se vztyčí oba a na špičky nohou si stoupnou,</a:t>
            </a:r>
          </a:p>
          <a:p>
            <a:pPr algn="ctr"/>
            <a:r>
              <a:rPr lang="cs-CZ" sz="1000" b="1" i="1" dirty="0" smtClean="0"/>
              <a:t>zdvihnou silné ruce a bez bázně vzhůru je vznesou. </a:t>
            </a:r>
          </a:p>
          <a:p>
            <a:pPr algn="ctr"/>
            <a:r>
              <a:rPr lang="cs-CZ" sz="1000" b="1" i="1" dirty="0" smtClean="0"/>
              <a:t> Od ran daleko vzad své vztyčené vzdalují hlavy,</a:t>
            </a:r>
          </a:p>
          <a:p>
            <a:pPr algn="ctr"/>
            <a:r>
              <a:rPr lang="cs-CZ" sz="1000" b="1" i="1" dirty="0" smtClean="0"/>
              <a:t>ruka se s rukou střetne a takto se k zápasu dráždí. </a:t>
            </a:r>
          </a:p>
          <a:p>
            <a:pPr algn="ctr"/>
            <a:r>
              <a:rPr lang="cs-CZ" sz="1000" b="1" i="1" dirty="0" err="1" smtClean="0"/>
              <a:t>Darés</a:t>
            </a:r>
            <a:r>
              <a:rPr lang="cs-CZ" sz="1000" b="1" i="1" dirty="0" smtClean="0"/>
              <a:t> je hbitějších údů a spoléhá na svoje mládí, </a:t>
            </a:r>
          </a:p>
          <a:p>
            <a:pPr algn="ctr"/>
            <a:r>
              <a:rPr lang="cs-CZ" sz="1000" b="1" i="1" dirty="0" err="1" smtClean="0"/>
              <a:t>Entellos</a:t>
            </a:r>
            <a:r>
              <a:rPr lang="cs-CZ" sz="1000" b="1" i="1" dirty="0" smtClean="0"/>
              <a:t> obřím tělem je mohutný, kolena však mu</a:t>
            </a:r>
          </a:p>
          <a:p>
            <a:pPr algn="ctr"/>
            <a:r>
              <a:rPr lang="cs-CZ" sz="1000" b="1" i="1" dirty="0" smtClean="0"/>
              <a:t>klesají, těžkým dechem se chvějí veliké údy. </a:t>
            </a:r>
          </a:p>
          <a:p>
            <a:pPr algn="ctr"/>
            <a:r>
              <a:rPr lang="cs-CZ" sz="1000" b="1" i="1" dirty="0" smtClean="0"/>
              <a:t>Mnoho si navzájem ran již rozdali – výsledek žádný, </a:t>
            </a:r>
          </a:p>
          <a:p>
            <a:pPr algn="ctr"/>
            <a:r>
              <a:rPr lang="cs-CZ" sz="1000" b="1" i="1" dirty="0" smtClean="0"/>
              <a:t>mnoho i v klenutou hruď jich dopadá, která jim duní</a:t>
            </a:r>
          </a:p>
          <a:p>
            <a:pPr algn="ctr"/>
            <a:r>
              <a:rPr lang="cs-CZ" sz="1000" b="1" i="1" dirty="0" smtClean="0"/>
              <a:t>údery, kolem skrání, kol uší se míhají stále</a:t>
            </a:r>
          </a:p>
          <a:p>
            <a:pPr algn="ctr"/>
            <a:r>
              <a:rPr lang="cs-CZ" sz="1000" b="1" i="1" dirty="0" smtClean="0"/>
              <a:t>pěsti a krutými rázy jim hlasitě čelisti chřestí. </a:t>
            </a:r>
          </a:p>
          <a:p>
            <a:pPr algn="ctr"/>
            <a:r>
              <a:rPr lang="cs-CZ" sz="1000" b="1" i="1" dirty="0" smtClean="0"/>
              <a:t>Ztěžka tu </a:t>
            </a:r>
            <a:r>
              <a:rPr lang="cs-CZ" sz="1000" b="1" i="1" dirty="0" err="1" smtClean="0"/>
              <a:t>Entellos</a:t>
            </a:r>
            <a:r>
              <a:rPr lang="cs-CZ" sz="1000" b="1" i="1" dirty="0" smtClean="0"/>
              <a:t> stojí a nehnutě, v postoji témže</a:t>
            </a:r>
          </a:p>
          <a:p>
            <a:pPr algn="ctr"/>
            <a:r>
              <a:rPr lang="cs-CZ" sz="1000" b="1" i="1" dirty="0" smtClean="0"/>
              <a:t>ranám toliko tělem a bdělým se uhýbá zrakem</a:t>
            </a:r>
          </a:p>
          <a:p>
            <a:pPr algn="ctr"/>
            <a:r>
              <a:rPr lang="cs-CZ" sz="1000" b="1" i="1" dirty="0" err="1" smtClean="0"/>
              <a:t>Darés</a:t>
            </a:r>
            <a:r>
              <a:rPr lang="cs-CZ" sz="1000" b="1" i="1" dirty="0" smtClean="0"/>
              <a:t> – jako když hrad </a:t>
            </a:r>
            <a:r>
              <a:rPr lang="cs-CZ" sz="1000" b="1" i="1" dirty="0" err="1" smtClean="0"/>
              <a:t>kdos</a:t>
            </a:r>
            <a:r>
              <a:rPr lang="cs-CZ" sz="1000" b="1" i="1" dirty="0" smtClean="0"/>
              <a:t> napadne, hradbami strmý,</a:t>
            </a:r>
          </a:p>
          <a:p>
            <a:pPr algn="ctr"/>
            <a:r>
              <a:rPr lang="cs-CZ" sz="1000" b="1" i="1" dirty="0" smtClean="0"/>
              <a:t>nebo když s branným lidem kol horské pevnosti sedí</a:t>
            </a:r>
          </a:p>
          <a:p>
            <a:pPr algn="ctr"/>
            <a:r>
              <a:rPr lang="cs-CZ" sz="1000" b="1" i="1" dirty="0" smtClean="0"/>
              <a:t>hledaje všemožnou lstí, jak přistoupit, tady neb onde, </a:t>
            </a:r>
          </a:p>
          <a:p>
            <a:pPr algn="ctr"/>
            <a:r>
              <a:rPr lang="cs-CZ" sz="1000" b="1" i="1" dirty="0" smtClean="0"/>
              <a:t>zkoumaje každé místo a všelijak útočí marně. </a:t>
            </a:r>
          </a:p>
          <a:p>
            <a:pPr algn="ctr"/>
            <a:r>
              <a:rPr lang="cs-CZ" sz="1000" b="1" i="1" dirty="0" smtClean="0"/>
              <a:t>Tu se však </a:t>
            </a:r>
            <a:r>
              <a:rPr lang="cs-CZ" sz="1000" b="1" i="1" dirty="0" err="1" smtClean="0"/>
              <a:t>Entellos</a:t>
            </a:r>
            <a:r>
              <a:rPr lang="cs-CZ" sz="1000" b="1" i="1" dirty="0" smtClean="0"/>
              <a:t> vztyčí a pravici vztáhne a zdvihne,</a:t>
            </a:r>
          </a:p>
          <a:p>
            <a:pPr algn="ctr"/>
            <a:r>
              <a:rPr lang="cs-CZ" sz="1000" b="1" i="1" dirty="0" err="1" smtClean="0"/>
              <a:t>Darés</a:t>
            </a:r>
            <a:r>
              <a:rPr lang="cs-CZ" sz="1000" b="1" i="1" dirty="0" smtClean="0"/>
              <a:t> však zahlédl </a:t>
            </a:r>
            <a:r>
              <a:rPr lang="cs-CZ" sz="1000" b="1" i="1" dirty="0" err="1" smtClean="0"/>
              <a:t>vmžik</a:t>
            </a:r>
            <a:r>
              <a:rPr lang="cs-CZ" sz="1000" b="1" i="1" dirty="0" smtClean="0"/>
              <a:t>, jak rána mu odshora hrozí, </a:t>
            </a:r>
          </a:p>
          <a:p>
            <a:pPr algn="ctr"/>
            <a:r>
              <a:rPr lang="cs-CZ" sz="1000" b="1" i="1" dirty="0" smtClean="0"/>
              <a:t>proto pohybem hbitým se odvrátil, úderu ušel.</a:t>
            </a:r>
          </a:p>
          <a:p>
            <a:pPr algn="ctr"/>
            <a:r>
              <a:rPr lang="cs-CZ" sz="1000" b="1" i="1" dirty="0" smtClean="0"/>
              <a:t>Do vzduchu udeří marně rek </a:t>
            </a:r>
            <a:r>
              <a:rPr lang="cs-CZ" sz="1000" b="1" i="1" dirty="0" err="1" smtClean="0"/>
              <a:t>Entellos</a:t>
            </a:r>
            <a:r>
              <a:rPr lang="cs-CZ" sz="1000" b="1" i="1" dirty="0" smtClean="0"/>
              <a:t>, nadto pak ještě</a:t>
            </a:r>
          </a:p>
          <a:p>
            <a:pPr algn="ctr"/>
            <a:r>
              <a:rPr lang="cs-CZ" sz="1000" b="1" i="1" dirty="0" smtClean="0"/>
              <a:t>upadne na zem těžce, sám těžký, náramnou váhou – </a:t>
            </a:r>
          </a:p>
          <a:p>
            <a:pPr algn="ctr"/>
            <a:r>
              <a:rPr lang="cs-CZ" sz="1000" b="1" i="1" dirty="0" smtClean="0"/>
              <a:t>jako když na </a:t>
            </a:r>
            <a:r>
              <a:rPr lang="cs-CZ" sz="1000" b="1" i="1" dirty="0" err="1" smtClean="0"/>
              <a:t>Erymanthu</a:t>
            </a:r>
            <a:r>
              <a:rPr lang="cs-CZ" sz="1000" b="1" i="1" dirty="0" smtClean="0"/>
              <a:t> neb na širém pohoří </a:t>
            </a:r>
            <a:r>
              <a:rPr lang="cs-CZ" sz="1000" b="1" i="1" dirty="0" err="1" smtClean="0"/>
              <a:t>ídském</a:t>
            </a:r>
            <a:r>
              <a:rPr lang="cs-CZ" sz="1000" b="1" i="1" dirty="0" smtClean="0"/>
              <a:t> </a:t>
            </a:r>
          </a:p>
          <a:p>
            <a:pPr algn="ctr"/>
            <a:r>
              <a:rPr lang="cs-CZ" sz="1000" b="1" i="1" dirty="0" smtClean="0"/>
              <a:t>skácí se dutá jedle, i s kořeny vyrvána z půdy. </a:t>
            </a:r>
          </a:p>
          <a:p>
            <a:pPr algn="ctr"/>
            <a:r>
              <a:rPr lang="cs-CZ" sz="1000" b="1" i="1" dirty="0" smtClean="0"/>
              <a:t>S účastí vyskočí </a:t>
            </a:r>
            <a:r>
              <a:rPr lang="cs-CZ" sz="1000" b="1" i="1" dirty="0" err="1" smtClean="0"/>
              <a:t>Teukři</a:t>
            </a:r>
            <a:r>
              <a:rPr lang="cs-CZ" sz="1000" b="1" i="1" dirty="0" smtClean="0"/>
              <a:t> i veškeré sicilské mužstvo; </a:t>
            </a:r>
          </a:p>
          <a:p>
            <a:pPr algn="ctr"/>
            <a:r>
              <a:rPr lang="cs-CZ" sz="1000" b="1" i="1" dirty="0" smtClean="0"/>
              <a:t>k nebesům zvedá se křik, sám </a:t>
            </a:r>
            <a:r>
              <a:rPr lang="cs-CZ" sz="1000" b="1" i="1" dirty="0" err="1" smtClean="0"/>
              <a:t>Acestes</a:t>
            </a:r>
            <a:r>
              <a:rPr lang="cs-CZ" sz="1000" b="1" i="1" dirty="0" smtClean="0"/>
              <a:t> přiběhl první, </a:t>
            </a:r>
          </a:p>
          <a:p>
            <a:pPr algn="ctr"/>
            <a:r>
              <a:rPr lang="cs-CZ" sz="1000" b="1" i="1" dirty="0" smtClean="0"/>
              <a:t>přítele téhož věku pln soucitu ze země zvedne. </a:t>
            </a:r>
          </a:p>
          <a:p>
            <a:pPr algn="ctr"/>
            <a:r>
              <a:rPr lang="cs-CZ" sz="1000" b="1" i="1" dirty="0" smtClean="0"/>
              <a:t>Pádem ten chrabrý rek však zdržen ni zasažen není,</a:t>
            </a:r>
          </a:p>
          <a:p>
            <a:pPr algn="ctr"/>
            <a:r>
              <a:rPr lang="cs-CZ" sz="1000" b="1" i="1" dirty="0" smtClean="0"/>
              <a:t>prudčeji vrací se v boj, </a:t>
            </a:r>
            <a:r>
              <a:rPr lang="cs-CZ" sz="1000" b="1" i="1" dirty="0" err="1" smtClean="0"/>
              <a:t>bouř</a:t>
            </a:r>
            <a:r>
              <a:rPr lang="cs-CZ" sz="1000" b="1" i="1" dirty="0" smtClean="0"/>
              <a:t> hněvu v něm povzbudí sílu, </a:t>
            </a:r>
          </a:p>
          <a:p>
            <a:pPr algn="ctr"/>
            <a:r>
              <a:rPr lang="cs-CZ" sz="1000" b="1" i="1" dirty="0" smtClean="0"/>
              <a:t>studem se vznítí ráznost i vědomí mužnosti  vlastní. </a:t>
            </a:r>
          </a:p>
          <a:p>
            <a:pPr algn="ctr"/>
            <a:r>
              <a:rPr lang="cs-CZ" sz="1000" b="1" i="1" dirty="0" smtClean="0"/>
              <a:t>Opřekot </a:t>
            </a:r>
            <a:r>
              <a:rPr lang="cs-CZ" sz="1000" b="1" i="1" dirty="0" err="1" smtClean="0"/>
              <a:t>Dáreta</a:t>
            </a:r>
            <a:r>
              <a:rPr lang="cs-CZ" sz="1000" b="1" i="1" dirty="0" smtClean="0"/>
              <a:t>  hnal pln zápalu po celé pláni: </a:t>
            </a:r>
          </a:p>
          <a:p>
            <a:pPr algn="ctr"/>
            <a:r>
              <a:rPr lang="cs-CZ" sz="1000" b="1" i="1" dirty="0" smtClean="0"/>
              <a:t>ránu mu za ranou dává, tu pravou rukou, tu levou;</a:t>
            </a:r>
          </a:p>
          <a:p>
            <a:pPr algn="ctr"/>
            <a:r>
              <a:rPr lang="cs-CZ" sz="1000" b="1" i="1" dirty="0" smtClean="0"/>
              <a:t>přestávky, průtahu není – jak s  hustými kroupami liják</a:t>
            </a:r>
          </a:p>
          <a:p>
            <a:pPr algn="ctr"/>
            <a:r>
              <a:rPr lang="cs-CZ" sz="1000" b="1" i="1" dirty="0" smtClean="0"/>
              <a:t>rachotí po střechách domů, tak četnými ranami stále</a:t>
            </a:r>
          </a:p>
          <a:p>
            <a:pPr algn="ctr"/>
            <a:r>
              <a:rPr lang="cs-CZ" sz="1000" b="1" i="1" dirty="0" smtClean="0"/>
              <a:t>oběma pěstmi ho tepe a </a:t>
            </a:r>
            <a:r>
              <a:rPr lang="cs-CZ" sz="1000" b="1" i="1" dirty="0" err="1" smtClean="0"/>
              <a:t>Daréta</a:t>
            </a:r>
            <a:r>
              <a:rPr lang="cs-CZ" sz="1000" b="1" i="1" dirty="0" smtClean="0"/>
              <a:t> dokola honí. </a:t>
            </a:r>
          </a:p>
        </p:txBody>
      </p:sp>
      <p:sp>
        <p:nvSpPr>
          <p:cNvPr id="7" name="Obdélník 6"/>
          <p:cNvSpPr/>
          <p:nvPr/>
        </p:nvSpPr>
        <p:spPr>
          <a:xfrm>
            <a:off x="5868144" y="3649318"/>
            <a:ext cx="3275856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000" b="1" i="1" dirty="0" smtClean="0"/>
              <a:t>Nedal však Aeneas otec, by hněv ten zuřivý trval,</a:t>
            </a:r>
          </a:p>
          <a:p>
            <a:pPr algn="ctr"/>
            <a:r>
              <a:rPr lang="cs-CZ" sz="1000" b="1" i="1" dirty="0" smtClean="0"/>
              <a:t>nechtěl, by ještě i dále rek </a:t>
            </a:r>
            <a:r>
              <a:rPr lang="cs-CZ" sz="1000" b="1" i="1" dirty="0" err="1" smtClean="0"/>
              <a:t>Entellos</a:t>
            </a:r>
            <a:r>
              <a:rPr lang="cs-CZ" sz="1000" b="1" i="1" dirty="0" smtClean="0"/>
              <a:t> rozhořčen řádil, </a:t>
            </a:r>
          </a:p>
          <a:p>
            <a:pPr algn="ctr"/>
            <a:r>
              <a:rPr lang="cs-CZ" sz="1000" b="1" i="1" dirty="0" smtClean="0"/>
              <a:t>nýbrž zarazil boj. Pak vyvedl </a:t>
            </a:r>
            <a:r>
              <a:rPr lang="cs-CZ" sz="1000" b="1" i="1" dirty="0" err="1" smtClean="0"/>
              <a:t>Daréta</a:t>
            </a:r>
            <a:r>
              <a:rPr lang="cs-CZ" sz="1000" b="1" i="1" dirty="0" smtClean="0"/>
              <a:t> mdlého, </a:t>
            </a:r>
          </a:p>
          <a:p>
            <a:pPr algn="ctr"/>
            <a:r>
              <a:rPr lang="cs-CZ" sz="1000" b="1" i="1" dirty="0" smtClean="0"/>
              <a:t>vlídnou ho konejšil řečí a těmito slovy se ozval:</a:t>
            </a:r>
          </a:p>
          <a:p>
            <a:pPr algn="ctr"/>
            <a:r>
              <a:rPr lang="cs-CZ" sz="1000" b="1" i="1" dirty="0" smtClean="0"/>
              <a:t>„Jaký to nerozum hrozný, ty bláhový, zmátl ti ducha?</a:t>
            </a:r>
          </a:p>
          <a:p>
            <a:pPr algn="ctr"/>
            <a:r>
              <a:rPr lang="cs-CZ" sz="1000" b="1" i="1" dirty="0" smtClean="0"/>
              <a:t>Nevidíš jiné síly a necítíš nepřízeň boží?</a:t>
            </a:r>
          </a:p>
          <a:p>
            <a:pPr algn="ctr"/>
            <a:r>
              <a:rPr lang="cs-CZ" sz="1000" b="1" i="1" dirty="0" smtClean="0"/>
              <a:t>Bohovi ustup!“ pravil, a boj tím přerušil slovem.</a:t>
            </a:r>
          </a:p>
          <a:p>
            <a:pPr algn="ctr"/>
            <a:r>
              <a:rPr lang="cs-CZ" sz="1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Avšak věrní druzi, jak stěží kolena vlekl, </a:t>
            </a:r>
          </a:p>
          <a:p>
            <a:pPr algn="ctr"/>
            <a:r>
              <a:rPr lang="cs-CZ" sz="1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klátil hlavou sem tam, jak  z úst svých, ubohý chrlil</a:t>
            </a:r>
          </a:p>
          <a:p>
            <a:pPr algn="ctr"/>
            <a:r>
              <a:rPr lang="cs-CZ" sz="1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husté chuchvalce krve a s krví smíšené zuby, </a:t>
            </a:r>
          </a:p>
          <a:p>
            <a:pPr algn="ctr"/>
            <a:r>
              <a:rPr lang="cs-CZ" sz="1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nazpět ho k lodím vedou, pak voláni, přilbici s mečem</a:t>
            </a:r>
          </a:p>
          <a:p>
            <a:pPr algn="ctr"/>
            <a:r>
              <a:rPr lang="cs-CZ" sz="1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vezmou, však </a:t>
            </a:r>
            <a:r>
              <a:rPr lang="cs-CZ" sz="10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Entellu</a:t>
            </a:r>
            <a:r>
              <a:rPr lang="cs-CZ" sz="1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býk tam nechán s vítěznou palmou“</a:t>
            </a:r>
          </a:p>
          <a:p>
            <a:pPr algn="ctr"/>
            <a:r>
              <a:rPr lang="cs-CZ" sz="1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(přeložil O. </a:t>
            </a:r>
            <a:r>
              <a:rPr lang="cs-CZ" sz="1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Vaňorný</a:t>
            </a:r>
            <a:r>
              <a:rPr lang="cs-CZ" sz="1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).  </a:t>
            </a:r>
            <a:endParaRPr lang="cs-CZ" sz="1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66785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C:\Users\Jiří\Desktop\Drawing of a later Imperial Roman relief showing a boxer wearing on his right hand a caestus, armed with metal projections; Lateran Collection, Vatican Museum (Gardiner, fig. 177)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Sketch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95"/>
            <a:ext cx="9144000" cy="6873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" y="0"/>
            <a:ext cx="4355976" cy="872718"/>
          </a:xfrm>
        </p:spPr>
        <p:txBody>
          <a:bodyPr/>
          <a:lstStyle/>
          <a:p>
            <a:r>
              <a:rPr lang="cs-CZ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Kréta</a:t>
            </a:r>
            <a:endParaRPr lang="cs-CZ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419872" y="23515"/>
            <a:ext cx="4896544" cy="1101229"/>
          </a:xfrm>
        </p:spPr>
        <p:txBody>
          <a:bodyPr>
            <a:normAutofit lnSpcReduction="10000"/>
          </a:bodyPr>
          <a:lstStyle/>
          <a:p>
            <a:r>
              <a:rPr lang="cs-CZ" dirty="0" smtClean="0"/>
              <a:t>rhyton z Hagia Triady</a:t>
            </a:r>
          </a:p>
          <a:p>
            <a:r>
              <a:rPr lang="cs-CZ" dirty="0" smtClean="0"/>
              <a:t>freska z Théry</a:t>
            </a:r>
            <a:endParaRPr lang="cs-CZ" dirty="0"/>
          </a:p>
        </p:txBody>
      </p:sp>
      <p:pic>
        <p:nvPicPr>
          <p:cNvPr id="4" name="Obrázek 3" descr="C:\Users\Jiří\AppData\Local\Microsoft\Windows\INetCache\Content.Word\bouyek176VI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72718"/>
            <a:ext cx="3563888" cy="59852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ázek 5" descr="C:\Users\Jiří\Desktop\j\steatitový vyřezávaný rhyton z Hagia Triady (Miller, 2004)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715361"/>
            <a:ext cx="1907704" cy="42381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Obrázek 8" descr="C:\Users\Jiří\Desktop\j\rhyton z paláce z Hagia Triady, nahoře boxer v přilbě s rukavicí na pravé ruce, kolem 1500 př. Kr. (Olivová, 1988)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3311" y="828953"/>
            <a:ext cx="2870689" cy="6011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1538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Jiří\Desktop\Drawing of a later Imperial Roman relief showing a boxer wearing on his right hand a caestus, armed with metal projections; Lateran Collection, Vatican Museum (Gardiner, fig. 177)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Sketch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95"/>
            <a:ext cx="9144000" cy="6873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 descr="C:\Users\Jiří\Desktop\j\rekonstrukce rhytonu z Hagia Triady (Ruben Santos) (Miller, 2004)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580112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ázek 5" descr="C:\Users\Jiří\Desktop\j\Reliéf z poháru z Hagia Triady, 17. století př. Kr. (Matějček, 1942)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052736"/>
            <a:ext cx="3563888" cy="51125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91529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Jiří\Desktop\Nová složka\100_30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halkSketch/>
                    </a14:imgEffect>
                    <a14:imgEffect>
                      <a14:colorTemperature colorTemp="53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32567"/>
            <a:ext cx="5576861" cy="1143000"/>
          </a:xfrm>
        </p:spPr>
        <p:txBody>
          <a:bodyPr/>
          <a:lstStyle/>
          <a:p>
            <a:r>
              <a:rPr lang="cs-CZ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Mykény</a:t>
            </a:r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4" name="Obrázek 3" descr="C:\Users\Jiří\Desktop\j\Boxeři na mykénské váze z Kypru ze 13. století př. Kr. (Zamarovský, 2003)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1620"/>
            <a:ext cx="3779912" cy="682638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Obdélník 4"/>
          <p:cNvSpPr/>
          <p:nvPr/>
        </p:nvSpPr>
        <p:spPr>
          <a:xfrm>
            <a:off x="5225146" y="6488668"/>
            <a:ext cx="39188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b="1" dirty="0" smtClean="0"/>
              <a:t>Kypr, </a:t>
            </a:r>
            <a:r>
              <a:rPr lang="cs-CZ" b="1" dirty="0"/>
              <a:t>13. století př. </a:t>
            </a:r>
            <a:r>
              <a:rPr lang="cs-CZ" b="1" dirty="0" smtClean="0"/>
              <a:t>Kr.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23605911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!Aktuální\01 Moje výuka a texty, materiály\01 Moje přípravy, výuka a materiály\01 antický sport\01 DSS I\Dějiny starověkého sportu I\5. hodina\IMG_20160921_15035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1036" y="3717032"/>
            <a:ext cx="5076056" cy="28552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!Aktuální\01 Moje výuka a texty, materiály\01 Moje přípravy, výuka a materiály\01 antický sport\01 DSS I\Dějiny starověkého sportu I\5. hodina\IMG_20160921_15092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08" y="619160"/>
            <a:ext cx="3131840" cy="55677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C:\!Aktuální\01 Moje výuka a texty, materiály\01 Moje přípravy, výuka a materiály\01 antický sport\01 DSS I\Dějiny starověkého sportu I\5. hodina\IMG_20160918_12160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9760" y="165328"/>
            <a:ext cx="5758608" cy="32392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3436832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Jiří\Desktop\Drawing of a later Imperial Roman relief showing a boxer wearing on his right hand a caestus, armed with metal projections; Lateran Collection, Vatican Museum (Gardiner, fig. 177)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Sketch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95"/>
            <a:ext cx="9144000" cy="6873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5914" y="16380"/>
            <a:ext cx="9108085" cy="1180372"/>
          </a:xfrm>
        </p:spPr>
        <p:txBody>
          <a:bodyPr>
            <a:normAutofit fontScale="90000"/>
          </a:bodyPr>
          <a:lstStyle/>
          <a:p>
            <a:r>
              <a:rPr lang="cs-CZ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Řecko (archaické, klasické)</a:t>
            </a:r>
            <a:r>
              <a:rPr lang="cs-CZ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cs-CZ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sz="4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užitkové </a:t>
            </a:r>
            <a:r>
              <a:rPr lang="cs-CZ" sz="4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předměty</a:t>
            </a:r>
            <a:endParaRPr lang="cs-CZ" sz="4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-18969" y="1268760"/>
            <a:ext cx="9143822" cy="720080"/>
          </a:xfrm>
        </p:spPr>
        <p:txBody>
          <a:bodyPr>
            <a:normAutofit/>
          </a:bodyPr>
          <a:lstStyle/>
          <a:p>
            <a:r>
              <a:rPr lang="cs-CZ" dirty="0" smtClean="0"/>
              <a:t>př. trojnožkový kotlík</a:t>
            </a:r>
          </a:p>
        </p:txBody>
      </p:sp>
      <p:pic>
        <p:nvPicPr>
          <p:cNvPr id="4" name="Obrázek 3" descr="C:\Users\Jiří\Desktop\j\trojnožkový kotlík určený jako cena pro vítěze v pygmé, 7. století př. Kr. (Miller, 2004)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88840"/>
            <a:ext cx="9144000" cy="48425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99277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 descr="C:\Users\Jiří\Desktop\Drawing of a later Imperial Roman relief showing a boxer wearing on his right hand a caestus, armed with metal projections; Lateran Collection, Vatican Museum (Gardiner, fig. 177)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Sketch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95"/>
            <a:ext cx="9144000" cy="6873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brázek 7" descr="C:\Users\Jiří\Desktop\j\Cernofigurový kyathos s boxery (Miller, 2004)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126547"/>
            <a:ext cx="3635896" cy="16651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Obrázek 8" descr="C:\Users\Jiří\Desktop\j\černofigurová váza zachycující souboj boxerů, polovina 6. století př. Kr. (Olivová, 1988)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4535" y="3368352"/>
            <a:ext cx="2997966" cy="29149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3468"/>
            <a:ext cx="8229600" cy="679228"/>
          </a:xfrm>
        </p:spPr>
        <p:txBody>
          <a:bodyPr>
            <a:normAutofit fontScale="90000"/>
          </a:bodyPr>
          <a:lstStyle/>
          <a:p>
            <a:r>
              <a:rPr lang="cs-CZ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</a:t>
            </a:r>
            <a:r>
              <a:rPr lang="cs-CZ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ázy</a:t>
            </a:r>
            <a:endParaRPr lang="cs-CZ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-9810" y="548680"/>
            <a:ext cx="9144000" cy="72999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geometrický styl, černá </a:t>
            </a:r>
            <a:r>
              <a:rPr lang="cs-CZ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červenou </a:t>
            </a:r>
            <a:r>
              <a:rPr lang="cs-CZ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figura</a:t>
            </a:r>
            <a:endParaRPr lang="cs-CZ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Obrázek 4" descr="C:\Users\Jiří\Desktop\j\boxeři na hrdle geometrické vázy z konce 8. století př. Kr. (Olivová, 1988)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780928"/>
            <a:ext cx="2915818" cy="40716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ázek 5" descr="C:\Users\Jiří\Desktop\j\boxeři na panathénajské amfoře z roku366 př. Kr. (Olivová, 1988)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2780928"/>
            <a:ext cx="2906006" cy="40898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ázek 6" descr="C:\Users\Jiří\Desktop\j\pseudo-panathénajská amfora od malíře Antimena (520-510 př. Kr.) zachycující souboj dvou boxerů, rozhodčího a boxera vlevo čekajího na svůj zápas (Miller, 2004)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26547"/>
            <a:ext cx="3421865" cy="16651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80189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C:\Users\Jiří\Desktop\Drawing of a later Imperial Roman relief showing a boxer wearing on his right hand a caestus, armed with metal projections; Lateran Collection, Vatican Museum (Gardiner, fig. 177)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Sketch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95"/>
            <a:ext cx="9144000" cy="6873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7236296" cy="1907704"/>
          </a:xfrm>
        </p:spPr>
        <p:txBody>
          <a:bodyPr>
            <a:normAutofit/>
          </a:bodyPr>
          <a:lstStyle/>
          <a:p>
            <a:r>
              <a:rPr lang="cs-CZ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Velké </a:t>
            </a:r>
            <a:r>
              <a:rPr lang="cs-CZ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Panathénaje</a:t>
            </a:r>
            <a:endParaRPr lang="cs-CZ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Obrázek 3" descr="C:\Users\Jiří\Desktop\rigo - obr\j\ost\zamarovsky196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383695"/>
            <a:ext cx="4423082" cy="44743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ázek 4" descr="C:\Users\Jiří\Desktop\j\Panathénajská amfora, Athéna (Frel, 1956)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3083" y="2383695"/>
            <a:ext cx="2237149" cy="4509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ázek 5" descr="C:\Users\Jiří\Desktop\j\Panathénajská amfora, boxeři a rozhodčí (Frel, 1956)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2348880"/>
            <a:ext cx="2483768" cy="4509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 descr="C:\Users\Jiří\Desktop\složka\Bez názvu 4b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5527" y="53553"/>
            <a:ext cx="1654031" cy="22258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116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Jiří\Desktop\Drawing of a later Imperial Roman relief showing a boxer wearing on his right hand a caestus, armed with metal projections; Lateran Collection, Vatican Museum (Gardiner, fig. 177)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Sketch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95"/>
            <a:ext cx="9144000" cy="6873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-13142" y="116632"/>
            <a:ext cx="9157142" cy="79208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  <a:r>
              <a:rPr lang="cs-CZ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říprava na </a:t>
            </a:r>
            <a:r>
              <a:rPr lang="cs-CZ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ἀγών</a:t>
            </a:r>
            <a:r>
              <a:rPr lang="cs-CZ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cs-CZ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Obrázek 4" descr="C:\Users\Jiří\Desktop\j\kylix v červené fuguře kolem 490 př. Kr. od malíře Triptolema, boxer nalevo si uvazuje kolem rukou himantes, boxeři vpravo se střetávají v krvavém souboji za dozoru staršího rozhodčího (Miller, 2004)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8760"/>
            <a:ext cx="9147093" cy="46753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96065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Jiří\Desktop\Nová složka\100_30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halkSketch/>
                    </a14:imgEffect>
                    <a14:imgEffect>
                      <a14:colorTemperature colorTemp="53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 descr="C:\Users\Jiří\Desktop\j\červenofigurové tondo od malíře Antiphona (asi 490 př. Kr.) zachycující boxera omotávajícího si  kolem ruky pěstní řemen (Miller, 2004)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2510" y="0"/>
            <a:ext cx="5904656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28545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542" y="520085"/>
            <a:ext cx="5993900" cy="5892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Picture 3" descr="GP45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3900" y="506957"/>
            <a:ext cx="3150100" cy="5866852"/>
          </a:xfrm>
          <a:prstGeom prst="rect">
            <a:avLst/>
          </a:prstGeom>
          <a:noFill/>
          <a:ln>
            <a:noFill/>
          </a:ln>
          <a:effectLst>
            <a:outerShdw dist="25399" dir="8100000" algn="ctr" rotWithShape="0">
              <a:srgbClr val="808080">
                <a:alpha val="7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0363775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Jiří\Desktop\Nová složka\100_30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halkSketch/>
                    </a14:imgEffect>
                    <a14:imgEffect>
                      <a14:colorTemperature colorTemp="53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332656"/>
            <a:ext cx="4860032" cy="60466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cs-CZ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r>
              <a:rPr lang="cs-CZ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ozhodčí, trenéři, diváci</a:t>
            </a:r>
            <a:endParaRPr lang="cs-CZ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Obrázek 3" descr="C:\Users\Jiří\Desktop\j\tréning boxerů s trenérem v palaistře, atlet napravo se vzdává, kylix v černofigurovém stylu z Athény pocházející od malíře váz Dúrida, kolem 470 př. Kr. (Olivová, 1988)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0"/>
            <a:ext cx="4467080" cy="32849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ázek 4" descr="C:\Users\Jiří\Desktop\j\černofigurový stamnos (kolem 510 př. Kr.) s boxery rozhodčími a diváky (Miller, 2004)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84985"/>
            <a:ext cx="9144000" cy="35905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25538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C:\Users\Jiří\Desktop\Drawing of a later Imperial Roman relief showing a boxer wearing on his right hand a caestus, armed with metal projections; Lateran Collection, Vatican Museum (Gardiner, fig. 177)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Sketch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95"/>
            <a:ext cx="9144000" cy="6873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7819"/>
            <a:ext cx="9144000" cy="2701102"/>
          </a:xfrm>
        </p:spPr>
        <p:txBody>
          <a:bodyPr/>
          <a:lstStyle/>
          <a:p>
            <a:pPr marL="0" indent="0" algn="ctr">
              <a:buNone/>
            </a:pPr>
            <a:r>
              <a:rPr lang="cs-CZ" b="1" dirty="0" smtClean="0"/>
              <a:t>X</a:t>
            </a:r>
            <a:r>
              <a:rPr lang="cs-CZ" dirty="0" smtClean="0"/>
              <a:t> sochy – </a:t>
            </a:r>
            <a:r>
              <a:rPr lang="cs-CZ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</a:t>
            </a:r>
            <a:r>
              <a:rPr lang="cs-CZ" b="1" i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kalokagathické</a:t>
            </a:r>
            <a:r>
              <a:rPr lang="cs-CZ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motivy</a:t>
            </a:r>
            <a:endParaRPr lang="cs-CZ" sz="1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Obrázek 3" descr="C:\Users\Jiří\Desktop\j\Dva boxeři na konci souboje, atlet naravo se vzdává, 500-490 př. Kr., červenofigurová malba (Zamarovský, 2003)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844" y="3429000"/>
            <a:ext cx="3091884" cy="34563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ázek 4" descr="C:\Users\Jiří\Desktop\j\Konec agonu v pygmé (Potter, 2012)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764702"/>
            <a:ext cx="2635782" cy="34563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ázek 5" descr="C:\Users\Jiří\Desktop\j\panathénajská amfora z konce 5. století př. Kr., konec boxerského agonu (Miller, 2004)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4221088"/>
            <a:ext cx="3991417" cy="26263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ázek 6" descr="C:\Users\Jiří\Desktop\j\Pygmé, kolem 490 př. Kr. (Olivová, 1979)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4703"/>
            <a:ext cx="4855572" cy="26642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Obdélník 1"/>
          <p:cNvSpPr/>
          <p:nvPr/>
        </p:nvSpPr>
        <p:spPr>
          <a:xfrm>
            <a:off x="611560" y="3613666"/>
            <a:ext cx="852792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vzdání se</a:t>
            </a:r>
          </a:p>
        </p:txBody>
      </p:sp>
    </p:spTree>
    <p:extLst>
      <p:ext uri="{BB962C8B-B14F-4D97-AF65-F5344CB8AC3E}">
        <p14:creationId xmlns:p14="http://schemas.microsoft.com/office/powerpoint/2010/main" val="2726921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Jiří\Desktop\Nová složka\100_30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halkSketch/>
                    </a14:imgEffect>
                    <a14:imgEffect>
                      <a14:colorTemperature colorTemp="53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0"/>
            <a:ext cx="9144000" cy="1340768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cs-CZ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„snaží se, boxuje, prchá“</a:t>
            </a:r>
            <a:r>
              <a:rPr lang="cs-CZ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pic>
        <p:nvPicPr>
          <p:cNvPr id="4" name="Obrázek 3" descr="C:\Users\Jiří\Desktop\j\skyphos v černé figuře (kolem 550-525 př. Kr.) zachycující vítězného boxera, před ním prchá jeho soupeř, ketrý silně krvácí z nosu, zleva můžeme číst nápisy - snaží se, boxuje, prchá (Miller, 2004)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74" y="1340768"/>
            <a:ext cx="9151074" cy="55443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42055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C:\Users\Jiří\Desktop\Drawing of a later Imperial Roman relief showing a boxer wearing on his right hand a caestus, armed with metal projections; Lateran Collection, Vatican Museum (Gardiner, fig. 177)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Sketch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95"/>
            <a:ext cx="9144000" cy="6873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1896" y="0"/>
            <a:ext cx="4491964" cy="836712"/>
          </a:xfrm>
        </p:spPr>
        <p:txBody>
          <a:bodyPr anchor="ctr"/>
          <a:lstStyle/>
          <a:p>
            <a:pPr marL="0" indent="0" algn="ctr">
              <a:buNone/>
            </a:pPr>
            <a:r>
              <a:rPr lang="cs-CZ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krev a rány</a:t>
            </a:r>
            <a:endParaRPr lang="cs-CZ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Obrázek 3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09462" y="3496386"/>
            <a:ext cx="3046482" cy="36724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ázek 4" descr="C:\Users\Jiří\Desktop\j\Níkosthenova malba n amfoře z Athén kolem roku 525 př. Kr., boxer vlevo krvácí z nosu (Olivová, 1988)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65" y="0"/>
            <a:ext cx="4392488" cy="38164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ázek 5" descr="C:\Users\Jiří\Desktop\j\černofigurová amfora, 510-490 př. Kr., oboum boxerům teče mohutně krev z nosu (Miller, 2004)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1895" y="836712"/>
            <a:ext cx="4464496" cy="54726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69780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034" name="Rectangle 2"/>
          <p:cNvSpPr>
            <a:spLocks noGrp="1" noChangeArrowheads="1"/>
          </p:cNvSpPr>
          <p:nvPr>
            <p:ph type="title"/>
          </p:nvPr>
        </p:nvSpPr>
        <p:spPr>
          <a:xfrm>
            <a:off x="-11184" y="0"/>
            <a:ext cx="9155183" cy="1143000"/>
          </a:xfrm>
        </p:spPr>
        <p:txBody>
          <a:bodyPr/>
          <a:lstStyle/>
          <a:p>
            <a:r>
              <a:rPr lang="en-US" altLang="cs-CZ" b="1" dirty="0" err="1" smtClean="0"/>
              <a:t>Husplex</a:t>
            </a:r>
            <a:r>
              <a:rPr lang="en-US" altLang="cs-CZ" b="1" dirty="0" smtClean="0"/>
              <a:t> </a:t>
            </a:r>
            <a:r>
              <a:rPr lang="cs-CZ" altLang="cs-CZ" b="1" dirty="0" smtClean="0"/>
              <a:t>na </a:t>
            </a:r>
            <a:r>
              <a:rPr lang="en-US" altLang="cs-CZ" b="1" dirty="0" err="1" smtClean="0"/>
              <a:t>Isthm</a:t>
            </a:r>
            <a:r>
              <a:rPr lang="cs-CZ" altLang="cs-CZ" b="1" dirty="0" smtClean="0"/>
              <a:t>u</a:t>
            </a:r>
            <a:endParaRPr lang="en-US" altLang="cs-CZ" b="1" dirty="0"/>
          </a:p>
        </p:txBody>
      </p:sp>
      <p:sp>
        <p:nvSpPr>
          <p:cNvPr id="30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3567" y="1340768"/>
            <a:ext cx="8460433" cy="4525963"/>
          </a:xfrm>
        </p:spPr>
        <p:txBody>
          <a:bodyPr/>
          <a:lstStyle/>
          <a:p>
            <a:r>
              <a:rPr lang="en-US" altLang="cs-CZ" dirty="0" err="1" smtClean="0">
                <a:latin typeface="Times New Roman" pitchFamily="124" charset="0"/>
              </a:rPr>
              <a:t>Broneer</a:t>
            </a:r>
            <a:r>
              <a:rPr lang="en-US" altLang="cs-CZ" dirty="0" smtClean="0">
                <a:latin typeface="Times New Roman" pitchFamily="124" charset="0"/>
              </a:rPr>
              <a:t> 1950s</a:t>
            </a:r>
            <a:endParaRPr lang="en-US" altLang="cs-CZ" dirty="0">
              <a:latin typeface="Times New Roman" pitchFamily="124" charset="0"/>
            </a:endParaRPr>
          </a:p>
          <a:p>
            <a:r>
              <a:rPr lang="cs-CZ" altLang="cs-CZ" dirty="0" smtClean="0">
                <a:latin typeface="Times New Roman" pitchFamily="124" charset="0"/>
              </a:rPr>
              <a:t>čelem k chrámu </a:t>
            </a:r>
            <a:r>
              <a:rPr lang="en-US" altLang="cs-CZ" dirty="0" smtClean="0">
                <a:latin typeface="Times New Roman" pitchFamily="124" charset="0"/>
              </a:rPr>
              <a:t>Poseidon</a:t>
            </a:r>
            <a:r>
              <a:rPr lang="cs-CZ" altLang="cs-CZ" dirty="0" smtClean="0">
                <a:latin typeface="Times New Roman" pitchFamily="124" charset="0"/>
              </a:rPr>
              <a:t>a</a:t>
            </a:r>
            <a:endParaRPr lang="en-US" altLang="cs-CZ" dirty="0">
              <a:latin typeface="Times New Roman" pitchFamily="124" charset="0"/>
            </a:endParaRPr>
          </a:p>
          <a:p>
            <a:r>
              <a:rPr lang="cs-CZ" altLang="cs-CZ" dirty="0" smtClean="0">
                <a:latin typeface="Times New Roman" pitchFamily="124" charset="0"/>
              </a:rPr>
              <a:t>trojúhelník, žlábky</a:t>
            </a:r>
            <a:endParaRPr lang="en-US" altLang="cs-CZ" dirty="0">
              <a:latin typeface="Times New Roman" pitchFamily="124" charset="0"/>
            </a:endParaRPr>
          </a:p>
          <a:p>
            <a:r>
              <a:rPr lang="cs-CZ" altLang="cs-CZ" dirty="0" smtClean="0">
                <a:latin typeface="Times New Roman" pitchFamily="124" charset="0"/>
              </a:rPr>
              <a:t>jedinečný</a:t>
            </a:r>
            <a:endParaRPr lang="en-US" altLang="cs-CZ" dirty="0">
              <a:latin typeface="Times New Roman" pitchFamily="124" charset="0"/>
            </a:endParaRPr>
          </a:p>
          <a:p>
            <a:r>
              <a:rPr lang="cs-CZ" altLang="cs-CZ" dirty="0" smtClean="0">
                <a:latin typeface="Times New Roman" pitchFamily="124" charset="0"/>
              </a:rPr>
              <a:t>stal se zastaralým</a:t>
            </a:r>
            <a:endParaRPr lang="en-US" altLang="cs-CZ" dirty="0">
              <a:latin typeface="Times New Roman" pitchFamily="124" charset="0"/>
            </a:endParaRPr>
          </a:p>
          <a:p>
            <a:endParaRPr lang="en-US" altLang="cs-CZ" dirty="0">
              <a:latin typeface="Times New Roman" pitchFamily="124" charset="0"/>
            </a:endParaRPr>
          </a:p>
        </p:txBody>
      </p:sp>
      <p:pic>
        <p:nvPicPr>
          <p:cNvPr id="6" name="Picture 2" descr="balbisolymp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7090" y="3272213"/>
            <a:ext cx="4996910" cy="36373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7063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8691"/>
            <a:ext cx="8229600" cy="1143000"/>
          </a:xfrm>
        </p:spPr>
        <p:txBody>
          <a:bodyPr/>
          <a:lstStyle/>
          <a:p>
            <a:r>
              <a:rPr lang="cs-CZ" b="1" dirty="0" smtClean="0"/>
              <a:t>hudba - trénink?</a:t>
            </a:r>
            <a:endParaRPr lang="cs-CZ" b="1" dirty="0"/>
          </a:p>
        </p:txBody>
      </p:sp>
      <p:pic>
        <p:nvPicPr>
          <p:cNvPr id="4" name="Picture 3" descr="GP59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1128532"/>
            <a:ext cx="9144000" cy="5729468"/>
          </a:xfrm>
        </p:spPr>
      </p:pic>
    </p:spTree>
    <p:extLst>
      <p:ext uri="{BB962C8B-B14F-4D97-AF65-F5344CB8AC3E}">
        <p14:creationId xmlns:p14="http://schemas.microsoft.com/office/powerpoint/2010/main" val="970712570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etruscan-vase-showing-boxers-fighting-circa-500-b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86" y="0"/>
            <a:ext cx="9130114" cy="6851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8432997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148064" y="0"/>
            <a:ext cx="3995936" cy="1124744"/>
          </a:xfrm>
        </p:spPr>
        <p:txBody>
          <a:bodyPr>
            <a:normAutofit/>
          </a:bodyPr>
          <a:lstStyle/>
          <a:p>
            <a:r>
              <a:rPr lang="cs-CZ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sochy</a:t>
            </a:r>
            <a:endParaRPr lang="cs-CZ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48064" y="1124744"/>
            <a:ext cx="3995936" cy="5733256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cs-CZ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Plini</a:t>
            </a:r>
            <a:r>
              <a:rPr lang="cs-CZ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Secundi</a:t>
            </a:r>
            <a:r>
              <a:rPr lang="cs-CZ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cs-CZ" sz="28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Naturalis</a:t>
            </a:r>
            <a:r>
              <a:rPr lang="cs-CZ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28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historiae</a:t>
            </a:r>
            <a:r>
              <a:rPr lang="cs-CZ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34.9.16:</a:t>
            </a:r>
          </a:p>
          <a:p>
            <a:pPr marL="0" indent="0" algn="ctr">
              <a:buNone/>
            </a:pPr>
            <a:endParaRPr lang="cs-CZ" sz="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lang="cs-CZ" sz="2800" i="1" dirty="0" smtClean="0"/>
              <a:t>„Effigies </a:t>
            </a:r>
            <a:r>
              <a:rPr lang="cs-CZ" sz="2800" i="1" dirty="0" err="1"/>
              <a:t>hominum</a:t>
            </a:r>
            <a:r>
              <a:rPr lang="cs-CZ" sz="2800" i="1" dirty="0"/>
              <a:t> non </a:t>
            </a:r>
            <a:r>
              <a:rPr lang="cs-CZ" sz="2800" i="1" dirty="0" err="1"/>
              <a:t>solebant</a:t>
            </a:r>
            <a:r>
              <a:rPr lang="cs-CZ" sz="2800" i="1" dirty="0"/>
              <a:t> </a:t>
            </a:r>
            <a:r>
              <a:rPr lang="cs-CZ" sz="2800" i="1" dirty="0" err="1"/>
              <a:t>exprimi</a:t>
            </a:r>
            <a:r>
              <a:rPr lang="cs-CZ" sz="2800" i="1" dirty="0"/>
              <a:t> </a:t>
            </a:r>
            <a:r>
              <a:rPr lang="cs-CZ" sz="2800" i="1" dirty="0" err="1"/>
              <a:t>nisi</a:t>
            </a:r>
            <a:r>
              <a:rPr lang="cs-CZ" sz="2800" i="1" dirty="0"/>
              <a:t> </a:t>
            </a:r>
            <a:r>
              <a:rPr lang="cs-CZ" sz="2800" i="1" dirty="0" err="1"/>
              <a:t>aliqua</a:t>
            </a:r>
            <a:r>
              <a:rPr lang="cs-CZ" sz="2800" i="1" dirty="0"/>
              <a:t> </a:t>
            </a:r>
            <a:r>
              <a:rPr lang="cs-CZ" sz="2800" i="1" dirty="0" err="1"/>
              <a:t>inlustri</a:t>
            </a:r>
            <a:r>
              <a:rPr lang="cs-CZ" sz="2800" i="1" dirty="0"/>
              <a:t> causa </a:t>
            </a:r>
            <a:r>
              <a:rPr lang="cs-CZ" sz="2800" i="1" dirty="0" err="1"/>
              <a:t>perpetuitatem</a:t>
            </a:r>
            <a:r>
              <a:rPr lang="cs-CZ" sz="2800" i="1" dirty="0"/>
              <a:t> </a:t>
            </a:r>
            <a:r>
              <a:rPr lang="cs-CZ" sz="2800" i="1" dirty="0" err="1"/>
              <a:t>merentium</a:t>
            </a:r>
            <a:r>
              <a:rPr lang="cs-CZ" sz="2800" i="1" dirty="0"/>
              <a:t>, primo </a:t>
            </a:r>
            <a:r>
              <a:rPr lang="cs-CZ" sz="2800" i="1" dirty="0" err="1"/>
              <a:t>sacrorum</a:t>
            </a:r>
            <a:r>
              <a:rPr lang="cs-CZ" sz="2800" i="1" dirty="0"/>
              <a:t> </a:t>
            </a:r>
            <a:r>
              <a:rPr lang="cs-CZ" sz="2800" i="1" dirty="0" err="1"/>
              <a:t>certaminum</a:t>
            </a:r>
            <a:r>
              <a:rPr lang="cs-CZ" sz="2800" i="1" dirty="0"/>
              <a:t> </a:t>
            </a:r>
            <a:r>
              <a:rPr lang="cs-CZ" sz="2800" i="1" dirty="0" err="1"/>
              <a:t>victoria</a:t>
            </a:r>
            <a:r>
              <a:rPr lang="cs-CZ" sz="2800" i="1" dirty="0"/>
              <a:t> </a:t>
            </a:r>
            <a:r>
              <a:rPr lang="cs-CZ" sz="2800" i="1" dirty="0" err="1"/>
              <a:t>maximeque</a:t>
            </a:r>
            <a:r>
              <a:rPr lang="cs-CZ" sz="2800" i="1" dirty="0"/>
              <a:t> </a:t>
            </a:r>
            <a:r>
              <a:rPr lang="cs-CZ" sz="2800" i="1" dirty="0" err="1"/>
              <a:t>Olympiae</a:t>
            </a:r>
            <a:r>
              <a:rPr lang="cs-CZ" sz="2800" i="1" dirty="0"/>
              <a:t>, </a:t>
            </a:r>
            <a:r>
              <a:rPr lang="cs-CZ" sz="2800" i="1" dirty="0" err="1"/>
              <a:t>ubi</a:t>
            </a:r>
            <a:r>
              <a:rPr lang="cs-CZ" sz="2800" i="1" dirty="0"/>
              <a:t> omnium, qui </a:t>
            </a:r>
            <a:r>
              <a:rPr lang="cs-CZ" sz="2800" i="1" dirty="0" err="1"/>
              <a:t>vicissent</a:t>
            </a:r>
            <a:r>
              <a:rPr lang="cs-CZ" sz="2800" i="1" dirty="0"/>
              <a:t>, </a:t>
            </a:r>
            <a:r>
              <a:rPr lang="cs-CZ" sz="2800" i="1" dirty="0" err="1"/>
              <a:t>statuas</a:t>
            </a:r>
            <a:r>
              <a:rPr lang="cs-CZ" sz="2800" i="1" dirty="0"/>
              <a:t> </a:t>
            </a:r>
            <a:r>
              <a:rPr lang="cs-CZ" sz="2800" i="1" dirty="0" err="1"/>
              <a:t>dicari</a:t>
            </a:r>
            <a:r>
              <a:rPr lang="cs-CZ" sz="2800" i="1" dirty="0"/>
              <a:t> </a:t>
            </a:r>
            <a:r>
              <a:rPr lang="cs-CZ" sz="2800" i="1" dirty="0" err="1"/>
              <a:t>mos</a:t>
            </a:r>
            <a:r>
              <a:rPr lang="cs-CZ" sz="2800" i="1" dirty="0"/>
              <a:t> </a:t>
            </a:r>
            <a:r>
              <a:rPr lang="cs-CZ" sz="2800" i="1" dirty="0" err="1"/>
              <a:t>erat</a:t>
            </a:r>
            <a:r>
              <a:rPr lang="cs-CZ" sz="2800" i="1" dirty="0"/>
              <a:t>, </a:t>
            </a:r>
            <a:r>
              <a:rPr lang="cs-CZ" sz="2800" i="1" dirty="0" err="1"/>
              <a:t>eorum</a:t>
            </a:r>
            <a:r>
              <a:rPr lang="cs-CZ" sz="2800" i="1" dirty="0"/>
              <a:t> vero, qui </a:t>
            </a:r>
            <a:r>
              <a:rPr lang="cs-CZ" sz="2800" i="1" dirty="0" err="1"/>
              <a:t>ter</a:t>
            </a:r>
            <a:r>
              <a:rPr lang="cs-CZ" sz="2800" i="1" dirty="0"/>
              <a:t> </a:t>
            </a:r>
            <a:r>
              <a:rPr lang="cs-CZ" sz="2800" i="1" dirty="0" err="1"/>
              <a:t>ibi</a:t>
            </a:r>
            <a:r>
              <a:rPr lang="cs-CZ" sz="2800" i="1" dirty="0"/>
              <a:t> </a:t>
            </a:r>
            <a:r>
              <a:rPr lang="cs-CZ" sz="2800" i="1" dirty="0" err="1"/>
              <a:t>superavissent</a:t>
            </a:r>
            <a:r>
              <a:rPr lang="cs-CZ" sz="2800" i="1" dirty="0"/>
              <a:t>, ex </a:t>
            </a:r>
            <a:r>
              <a:rPr lang="cs-CZ" sz="2800" i="1" dirty="0" err="1"/>
              <a:t>membris</a:t>
            </a:r>
            <a:r>
              <a:rPr lang="cs-CZ" sz="2800" i="1" dirty="0"/>
              <a:t> </a:t>
            </a:r>
            <a:r>
              <a:rPr lang="cs-CZ" sz="2800" i="1" dirty="0" err="1"/>
              <a:t>ipsorum</a:t>
            </a:r>
            <a:r>
              <a:rPr lang="cs-CZ" sz="2800" i="1" dirty="0"/>
              <a:t> </a:t>
            </a:r>
            <a:r>
              <a:rPr lang="cs-CZ" sz="2800" i="1" dirty="0" err="1"/>
              <a:t>similitudine</a:t>
            </a:r>
            <a:r>
              <a:rPr lang="cs-CZ" sz="2800" i="1" dirty="0"/>
              <a:t> </a:t>
            </a:r>
            <a:r>
              <a:rPr lang="cs-CZ" sz="2800" i="1" dirty="0" err="1"/>
              <a:t>expressa</a:t>
            </a:r>
            <a:r>
              <a:rPr lang="cs-CZ" sz="2800" i="1" dirty="0"/>
              <a:t>, </a:t>
            </a:r>
            <a:r>
              <a:rPr lang="cs-CZ" sz="2800" i="1" dirty="0" err="1"/>
              <a:t>quas</a:t>
            </a:r>
            <a:r>
              <a:rPr lang="cs-CZ" sz="2800" i="1" dirty="0"/>
              <a:t> </a:t>
            </a:r>
            <a:r>
              <a:rPr lang="cs-CZ" sz="2800" i="1" dirty="0" err="1"/>
              <a:t>iconicas</a:t>
            </a:r>
            <a:r>
              <a:rPr lang="cs-CZ" sz="2800" i="1" dirty="0"/>
              <a:t> </a:t>
            </a:r>
            <a:r>
              <a:rPr lang="cs-CZ" sz="2800" i="1" dirty="0" err="1" smtClean="0"/>
              <a:t>vocant</a:t>
            </a:r>
            <a:r>
              <a:rPr lang="cs-CZ" sz="2800" i="1" dirty="0" smtClean="0"/>
              <a:t>.“</a:t>
            </a:r>
            <a:r>
              <a:rPr lang="cs-CZ" sz="2800" dirty="0" smtClean="0"/>
              <a:t> </a:t>
            </a:r>
          </a:p>
        </p:txBody>
      </p:sp>
      <p:pic>
        <p:nvPicPr>
          <p:cNvPr id="4" name="Obrázek 3" descr="C:\Users\Jiří\Desktop\j\Kopie Pythagorova boxera, 5. století př. Kr. (Sábl, 1968)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48064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01981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Jiří\Desktop\Drawing of a later Imperial Roman relief showing a boxer wearing on his right hand a caestus, armed with metal projections; Lateran Collection, Vatican Museum (Gardiner, fig. 177)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Sketch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95"/>
            <a:ext cx="9144000" cy="6873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620688"/>
            <a:ext cx="4211959" cy="1027615"/>
          </a:xfrm>
        </p:spPr>
        <p:txBody>
          <a:bodyPr>
            <a:normAutofit/>
          </a:bodyPr>
          <a:lstStyle/>
          <a:p>
            <a:r>
              <a:rPr lang="cs-CZ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helénismus</a:t>
            </a:r>
            <a:endParaRPr lang="cs-CZ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Obrázek 3" descr="C:\Users\Jiří\Desktop\rigo - obr\j\3řecko-discipl\zamarovsky187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-14778"/>
            <a:ext cx="5580111" cy="68727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3" descr="C:\Users\Jiří\Desktop\1280px-Thermae_boxer_Massimo_Inv1055_n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861048"/>
            <a:ext cx="3984880" cy="27916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031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C:\Users\Jiří\Desktop\Drawing of a later Imperial Roman relief showing a boxer wearing on his right hand a caestus, armed with metal projections; Lateran Collection, Vatican Museum (Gardiner, fig. 177)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Sketch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95"/>
            <a:ext cx="9144000" cy="6873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ek 5" descr="C:\Users\Jiří\Desktop\rigo - obr\j\3řecko-discipl\liberati,bourbon111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863"/>
            <a:ext cx="4274693" cy="68450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ázek 6" descr="C:\Users\Jiří\Desktop\j\Detail hlavy bronzové sochy OB - brutální rysy, přeražený nos, květákové uši (Boardman, 1975)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2485" y="-11863"/>
            <a:ext cx="2856889" cy="32720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Obrázek 3" descr="C:\Users\Jiří\Desktop\rigo - obr\j\3řecko-discipl\miller53c.jp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9375" y="-11863"/>
            <a:ext cx="3034625" cy="32720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Obrázek 11" descr="C:\Users\Jiří\Desktop\rigo - obr\j\3řecko-discipl\liberati,bourbon110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260188"/>
            <a:ext cx="3275447" cy="35978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89204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Jiří\Desktop\Nová složka\100_30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halkSketch/>
                    </a14:imgEffect>
                    <a14:imgEffect>
                      <a14:colorTemperature colorTemp="53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 descr="C:\Users\Jiří\Desktop\rigo - obr\j\3řecko-discipl\olivova,sah152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32656"/>
            <a:ext cx="5019569" cy="6093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ázek 4" descr="C:\Users\Jiří\Desktop\Figure14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2656"/>
            <a:ext cx="4139952" cy="6093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04874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Jiří\Desktop\Drawing of a later Imperial Roman relief showing a boxer wearing on his right hand a caestus, armed with metal projections; Lateran Collection, Vatican Museum (Gardiner, fig. 177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95"/>
            <a:ext cx="9144000" cy="6873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9858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Jiří\Desktop\Drawing of a later Imperial Roman relief showing a boxer wearing on his right hand a caestus, armed with metal projections; Lateran Collection, Vatican Museum (Gardiner, fig. 177)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Sketch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95"/>
            <a:ext cx="9144000" cy="6873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Jiří\Desktop\5612084_d44aa2bb0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5267" y="640557"/>
            <a:ext cx="4020722" cy="53609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Jiří\Desktop\složka\Bez názvu 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64" y="1124744"/>
            <a:ext cx="5015267" cy="44440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627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C:\Users\Jiří\Desktop\Drawing of a later Imperial Roman relief showing a boxer wearing on his right hand a caestus, armed with metal projections; Lateran Collection, Vatican Museum (Gardiner, fig. 177)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Sketch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95"/>
            <a:ext cx="9144000" cy="6873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8600" y="836712"/>
            <a:ext cx="4141947" cy="1584176"/>
          </a:xfrm>
        </p:spPr>
        <p:txBody>
          <a:bodyPr/>
          <a:lstStyle/>
          <a:p>
            <a:r>
              <a:rPr lang="cs-CZ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Řím</a:t>
            </a:r>
            <a:endParaRPr lang="cs-CZ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2" descr="C:\!Aktuální\Antický sport a má výuka dějin starověkého sportu\Antický sport\rigo - obr\j\newby76 jp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68960"/>
            <a:ext cx="4141947" cy="31683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Jiří\Desktop\Detail of a 3rd century mosaic showing a boxer and gymnasium official; from the Baths of Caracalla in Rome, now in the Lateran Collection of the Vatican Museum (Gardiner. fig. 74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1947" y="1590"/>
            <a:ext cx="5007769" cy="62646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0" y="2093644"/>
            <a:ext cx="13761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cs-CZ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cirri</a:t>
            </a:r>
            <a:endParaRPr lang="cs-CZ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6708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ulk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5766901"/>
              </p:ext>
            </p:extLst>
          </p:nvPr>
        </p:nvGraphicFramePr>
        <p:xfrm>
          <a:off x="0" y="6"/>
          <a:ext cx="9144000" cy="685799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77551"/>
                <a:gridCol w="7066449"/>
              </a:tblGrid>
              <a:tr h="1452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 u="sng" dirty="0">
                          <a:effectLst/>
                        </a:rPr>
                        <a:t>data a pořadí her</a:t>
                      </a:r>
                      <a:endParaRPr lang="cs-CZ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956" marR="2695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 u="sng">
                          <a:effectLst/>
                        </a:rPr>
                        <a:t>vítězové v πυγμή</a:t>
                      </a:r>
                      <a:r>
                        <a:rPr lang="cs-CZ" sz="800">
                          <a:effectLst/>
                        </a:rPr>
                        <a:t> </a:t>
                      </a:r>
                      <a:r>
                        <a:rPr lang="cs-CZ" sz="800" u="sng">
                          <a:effectLst/>
                        </a:rPr>
                        <a:t>a další údaje</a:t>
                      </a:r>
                      <a:endParaRPr lang="cs-CZ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956" marR="26956" marT="0" marB="0"/>
                </a:tc>
              </a:tr>
              <a:tr h="1452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688 př. Kr./ 23. OH</a:t>
                      </a:r>
                      <a:endParaRPr lang="cs-CZ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956" marR="2695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 dirty="0" err="1">
                          <a:solidFill>
                            <a:srgbClr val="C00000"/>
                          </a:solidFill>
                          <a:effectLst/>
                        </a:rPr>
                        <a:t>Onomastos</a:t>
                      </a:r>
                      <a:r>
                        <a:rPr lang="cs-CZ" sz="800" dirty="0">
                          <a:solidFill>
                            <a:srgbClr val="C00000"/>
                          </a:solidFill>
                          <a:effectLst/>
                        </a:rPr>
                        <a:t> </a:t>
                      </a:r>
                      <a:r>
                        <a:rPr lang="cs-CZ" sz="800" dirty="0">
                          <a:effectLst/>
                        </a:rPr>
                        <a:t>ze Smyrny (zavedení π</a:t>
                      </a:r>
                      <a:r>
                        <a:rPr lang="cs-CZ" sz="800" dirty="0" err="1">
                          <a:effectLst/>
                        </a:rPr>
                        <a:t>υγμή</a:t>
                      </a:r>
                      <a:r>
                        <a:rPr lang="cs-CZ" sz="800" dirty="0">
                          <a:effectLst/>
                        </a:rPr>
                        <a:t> do programu her)</a:t>
                      </a:r>
                      <a:endParaRPr lang="cs-CZ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956" marR="26956" marT="0" marB="0"/>
                </a:tc>
              </a:tr>
              <a:tr h="1452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672 př. Kr./ 27. OH</a:t>
                      </a:r>
                      <a:endParaRPr lang="cs-CZ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956" marR="2695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Daippos  z Krotónu (2x)</a:t>
                      </a:r>
                      <a:endParaRPr lang="cs-CZ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956" marR="26956" marT="0" marB="0"/>
                </a:tc>
              </a:tr>
              <a:tr h="1452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616 př. Kr./ 41. OH</a:t>
                      </a:r>
                      <a:endParaRPr lang="cs-CZ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956" marR="2695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Filétás ze Sybaridy mezi dorostenci (zavedení πυγμή dorostenců) </a:t>
                      </a:r>
                      <a:endParaRPr lang="cs-CZ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956" marR="26956" marT="0" marB="0"/>
                </a:tc>
              </a:tr>
              <a:tr h="1452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588 př. Kr./ 48. OH</a:t>
                      </a:r>
                      <a:endParaRPr lang="cs-CZ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956" marR="2695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 dirty="0" err="1">
                          <a:solidFill>
                            <a:srgbClr val="C00000"/>
                          </a:solidFill>
                          <a:effectLst/>
                        </a:rPr>
                        <a:t>Pýthagorás</a:t>
                      </a:r>
                      <a:r>
                        <a:rPr lang="cs-CZ" sz="800" dirty="0">
                          <a:solidFill>
                            <a:srgbClr val="C00000"/>
                          </a:solidFill>
                          <a:effectLst/>
                        </a:rPr>
                        <a:t> </a:t>
                      </a:r>
                      <a:r>
                        <a:rPr lang="cs-CZ" sz="800" dirty="0">
                          <a:effectLst/>
                        </a:rPr>
                        <a:t>ze Samu mezi dorostenci, později známý trenér</a:t>
                      </a:r>
                      <a:endParaRPr lang="cs-CZ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956" marR="26956" marT="0" marB="0"/>
                </a:tc>
              </a:tr>
              <a:tr h="1452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572 př. Kr./ 52. OH</a:t>
                      </a:r>
                      <a:endParaRPr lang="cs-CZ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956" marR="2695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 dirty="0" err="1">
                          <a:solidFill>
                            <a:srgbClr val="C00000"/>
                          </a:solidFill>
                          <a:effectLst/>
                        </a:rPr>
                        <a:t>Tísandros</a:t>
                      </a:r>
                      <a:r>
                        <a:rPr lang="cs-CZ" sz="800" dirty="0">
                          <a:solidFill>
                            <a:srgbClr val="C00000"/>
                          </a:solidFill>
                          <a:effectLst/>
                        </a:rPr>
                        <a:t> </a:t>
                      </a:r>
                      <a:r>
                        <a:rPr lang="cs-CZ" sz="800" dirty="0">
                          <a:effectLst/>
                        </a:rPr>
                        <a:t>z Naxu (4x)</a:t>
                      </a:r>
                      <a:endParaRPr lang="cs-CZ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956" marR="26956" marT="0" marB="0"/>
                </a:tc>
              </a:tr>
              <a:tr h="1452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556 př. Kr./ 56. OH</a:t>
                      </a:r>
                      <a:endParaRPr lang="cs-CZ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956" marR="2695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 dirty="0" err="1">
                          <a:solidFill>
                            <a:srgbClr val="C00000"/>
                          </a:solidFill>
                          <a:effectLst/>
                        </a:rPr>
                        <a:t>Dámagétos</a:t>
                      </a:r>
                      <a:r>
                        <a:rPr lang="cs-CZ" sz="800" dirty="0">
                          <a:solidFill>
                            <a:srgbClr val="C00000"/>
                          </a:solidFill>
                          <a:effectLst/>
                        </a:rPr>
                        <a:t> </a:t>
                      </a:r>
                      <a:r>
                        <a:rPr lang="cs-CZ" sz="800" dirty="0">
                          <a:effectLst/>
                        </a:rPr>
                        <a:t>ze Sparty</a:t>
                      </a:r>
                      <a:endParaRPr lang="cs-CZ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956" marR="26956" marT="0" marB="0"/>
                </a:tc>
              </a:tr>
              <a:tr h="1452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552 př. Kr./ 57. OH</a:t>
                      </a:r>
                      <a:endParaRPr lang="cs-CZ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956" marR="2695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Eurymenés ze Samu, svěřenec Pýthagora, masná dieta</a:t>
                      </a:r>
                      <a:endParaRPr lang="cs-CZ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956" marR="26956" marT="0" marB="0"/>
                </a:tc>
              </a:tr>
              <a:tr h="1452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544 př. Kr./ 59. OH</a:t>
                      </a:r>
                      <a:endParaRPr lang="cs-CZ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956" marR="2695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Práxidamantés z Aigíny</a:t>
                      </a:r>
                      <a:endParaRPr lang="cs-CZ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956" marR="26956" marT="0" marB="0"/>
                </a:tc>
              </a:tr>
              <a:tr h="1452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520 př. Kr./ 65. OH</a:t>
                      </a:r>
                      <a:endParaRPr lang="cs-CZ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956" marR="2695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 dirty="0">
                          <a:effectLst/>
                        </a:rPr>
                        <a:t>„boxer od pluhu“ </a:t>
                      </a:r>
                      <a:r>
                        <a:rPr lang="cs-CZ" sz="800" dirty="0" err="1">
                          <a:solidFill>
                            <a:srgbClr val="C00000"/>
                          </a:solidFill>
                          <a:effectLst/>
                        </a:rPr>
                        <a:t>Glaukos</a:t>
                      </a:r>
                      <a:r>
                        <a:rPr lang="cs-CZ" sz="800" dirty="0">
                          <a:solidFill>
                            <a:srgbClr val="C00000"/>
                          </a:solidFill>
                          <a:effectLst/>
                        </a:rPr>
                        <a:t> </a:t>
                      </a:r>
                      <a:r>
                        <a:rPr lang="cs-CZ" sz="800" dirty="0">
                          <a:effectLst/>
                        </a:rPr>
                        <a:t>z </a:t>
                      </a:r>
                      <a:r>
                        <a:rPr lang="cs-CZ" sz="800" dirty="0" err="1">
                          <a:effectLst/>
                        </a:rPr>
                        <a:t>Karystu</a:t>
                      </a:r>
                      <a:r>
                        <a:rPr lang="cs-CZ" sz="800" dirty="0">
                          <a:effectLst/>
                        </a:rPr>
                        <a:t> (2x)</a:t>
                      </a:r>
                      <a:endParaRPr lang="cs-CZ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956" marR="26956" marT="0" marB="0"/>
                </a:tc>
              </a:tr>
              <a:tr h="1452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516 př. Kr./ 66. OH</a:t>
                      </a:r>
                      <a:endParaRPr lang="cs-CZ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956" marR="2695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Eualkidés z Élidy mezi dorostenci, později i mezi muži</a:t>
                      </a:r>
                      <a:endParaRPr lang="cs-CZ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956" marR="26956" marT="0" marB="0"/>
                </a:tc>
              </a:tr>
              <a:tr h="1452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496 př. Kr./ 71. OH</a:t>
                      </a:r>
                      <a:endParaRPr lang="cs-CZ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956" marR="2695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Ikkos z Epidamnu (ve finálovém ἀγών s Kleomenem z Asypalaie zemřel) </a:t>
                      </a:r>
                      <a:endParaRPr lang="cs-CZ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956" marR="26956" marT="0" marB="0"/>
                </a:tc>
              </a:tr>
              <a:tr h="1452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492 př. Kr./ 72. OH</a:t>
                      </a:r>
                      <a:endParaRPr lang="cs-CZ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956" marR="2695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Filón (Tilón) z Korkýry mezi dorostenci (nebo dromos), později zvítězil i mezi muži, syn boxera Glauka</a:t>
                      </a:r>
                      <a:endParaRPr lang="cs-CZ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956" marR="26956" marT="0" marB="0"/>
                </a:tc>
              </a:tr>
              <a:tr h="1452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488 př. Kr./ 73. OH</a:t>
                      </a:r>
                      <a:endParaRPr lang="cs-CZ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956" marR="2695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Diognétés z Kréty</a:t>
                      </a:r>
                      <a:endParaRPr lang="cs-CZ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956" marR="26956" marT="0" marB="0"/>
                </a:tc>
              </a:tr>
              <a:tr h="1452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484 př. Kr./ 74. OH</a:t>
                      </a:r>
                      <a:endParaRPr lang="cs-CZ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956" marR="2695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 dirty="0" err="1">
                          <a:solidFill>
                            <a:srgbClr val="C00000"/>
                          </a:solidFill>
                          <a:effectLst/>
                        </a:rPr>
                        <a:t>Euthýmos</a:t>
                      </a:r>
                      <a:r>
                        <a:rPr lang="cs-CZ" sz="800" dirty="0">
                          <a:solidFill>
                            <a:srgbClr val="C00000"/>
                          </a:solidFill>
                          <a:effectLst/>
                        </a:rPr>
                        <a:t> </a:t>
                      </a:r>
                      <a:r>
                        <a:rPr lang="cs-CZ" sz="800" dirty="0">
                          <a:effectLst/>
                        </a:rPr>
                        <a:t>z </a:t>
                      </a:r>
                      <a:r>
                        <a:rPr lang="cs-CZ" sz="800" dirty="0" err="1">
                          <a:effectLst/>
                        </a:rPr>
                        <a:t>Loker</a:t>
                      </a:r>
                      <a:r>
                        <a:rPr lang="cs-CZ" sz="800" dirty="0">
                          <a:effectLst/>
                        </a:rPr>
                        <a:t> (3x), ve vylučovacím zápase s </a:t>
                      </a:r>
                      <a:r>
                        <a:rPr lang="cs-CZ" sz="800" dirty="0" err="1">
                          <a:effectLst/>
                        </a:rPr>
                        <a:t>Diognétem</a:t>
                      </a:r>
                      <a:r>
                        <a:rPr lang="cs-CZ" sz="800" dirty="0">
                          <a:effectLst/>
                        </a:rPr>
                        <a:t> zemřel boxer Hérakles </a:t>
                      </a:r>
                      <a:endParaRPr lang="cs-CZ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956" marR="26956" marT="0" marB="0"/>
                </a:tc>
              </a:tr>
              <a:tr h="1452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480 př. Kr./ 75. OH</a:t>
                      </a:r>
                      <a:endParaRPr lang="cs-CZ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956" marR="2695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 dirty="0" err="1">
                          <a:solidFill>
                            <a:srgbClr val="C00000"/>
                          </a:solidFill>
                          <a:effectLst/>
                        </a:rPr>
                        <a:t>Theagenés</a:t>
                      </a:r>
                      <a:r>
                        <a:rPr lang="cs-CZ" sz="800" dirty="0">
                          <a:solidFill>
                            <a:srgbClr val="C00000"/>
                          </a:solidFill>
                          <a:effectLst/>
                        </a:rPr>
                        <a:t> </a:t>
                      </a:r>
                      <a:r>
                        <a:rPr lang="cs-CZ" sz="800" dirty="0">
                          <a:effectLst/>
                        </a:rPr>
                        <a:t>z </a:t>
                      </a:r>
                      <a:r>
                        <a:rPr lang="cs-CZ" sz="800" dirty="0" err="1">
                          <a:effectLst/>
                        </a:rPr>
                        <a:t>Thasu</a:t>
                      </a:r>
                      <a:r>
                        <a:rPr lang="cs-CZ" sz="800" dirty="0">
                          <a:effectLst/>
                        </a:rPr>
                        <a:t> (2x); ?</a:t>
                      </a:r>
                      <a:r>
                        <a:rPr lang="cs-CZ" sz="800" dirty="0" err="1">
                          <a:effectLst/>
                        </a:rPr>
                        <a:t>phanes</a:t>
                      </a:r>
                      <a:r>
                        <a:rPr lang="cs-CZ" sz="800" dirty="0">
                          <a:effectLst/>
                        </a:rPr>
                        <a:t> z </a:t>
                      </a:r>
                      <a:r>
                        <a:rPr lang="cs-CZ" sz="800" dirty="0" err="1">
                          <a:effectLst/>
                        </a:rPr>
                        <a:t>Héraje</a:t>
                      </a:r>
                      <a:r>
                        <a:rPr lang="cs-CZ" sz="800" dirty="0">
                          <a:effectLst/>
                        </a:rPr>
                        <a:t> mezi dorostenci</a:t>
                      </a:r>
                      <a:endParaRPr lang="cs-CZ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956" marR="26956" marT="0" marB="0"/>
                </a:tc>
              </a:tr>
              <a:tr h="1452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476 př. Kr./ 76. OH</a:t>
                      </a:r>
                      <a:endParaRPr lang="cs-CZ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956" marR="2695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(H)agesidámos z Loker mezi dorostenci</a:t>
                      </a:r>
                      <a:endParaRPr lang="cs-CZ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956" marR="26956" marT="0" marB="0"/>
                </a:tc>
              </a:tr>
              <a:tr h="1452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472 př. Kr./ 77. OH</a:t>
                      </a:r>
                      <a:endParaRPr lang="cs-CZ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956" marR="2695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Tellon z Mainalů mezi dorostenci</a:t>
                      </a:r>
                      <a:endParaRPr lang="cs-CZ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956" marR="26956" marT="0" marB="0"/>
                </a:tc>
              </a:tr>
              <a:tr h="1452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468 př. Kr./ 78. OH</a:t>
                      </a:r>
                      <a:endParaRPr lang="cs-CZ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956" marR="2695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Menalces z Opous; ?nes z Tírynsu mezi dorostenci</a:t>
                      </a:r>
                      <a:endParaRPr lang="cs-CZ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956" marR="26956" marT="0" marB="0"/>
                </a:tc>
              </a:tr>
              <a:tr h="1452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464 př. Kr./ 79. OH</a:t>
                      </a:r>
                      <a:endParaRPr lang="cs-CZ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956" marR="2695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 dirty="0" err="1">
                          <a:solidFill>
                            <a:srgbClr val="C00000"/>
                          </a:solidFill>
                          <a:effectLst/>
                        </a:rPr>
                        <a:t>Diagorás</a:t>
                      </a:r>
                      <a:r>
                        <a:rPr lang="cs-CZ" sz="800" dirty="0">
                          <a:solidFill>
                            <a:srgbClr val="C00000"/>
                          </a:solidFill>
                          <a:effectLst/>
                        </a:rPr>
                        <a:t> </a:t>
                      </a:r>
                      <a:r>
                        <a:rPr lang="cs-CZ" sz="800" dirty="0">
                          <a:effectLst/>
                        </a:rPr>
                        <a:t>z Rhodu; </a:t>
                      </a:r>
                      <a:r>
                        <a:rPr lang="cs-CZ" sz="800" dirty="0" err="1">
                          <a:effectLst/>
                        </a:rPr>
                        <a:t>Charmidés</a:t>
                      </a:r>
                      <a:r>
                        <a:rPr lang="cs-CZ" sz="800" dirty="0">
                          <a:effectLst/>
                        </a:rPr>
                        <a:t> z Élidy mezi dorostenci </a:t>
                      </a:r>
                      <a:endParaRPr lang="cs-CZ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956" marR="26956" marT="0" marB="0"/>
                </a:tc>
              </a:tr>
              <a:tr h="1452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456 př. Kr./ 81. OH</a:t>
                      </a:r>
                      <a:endParaRPr lang="cs-CZ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956" marR="2695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Anthropos z ?; Alkainetos z Leprejí mezi dorostenci, později zvítězil i mezi muži</a:t>
                      </a:r>
                      <a:endParaRPr lang="cs-CZ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956" marR="26956" marT="0" marB="0"/>
                </a:tc>
              </a:tr>
              <a:tr h="1452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452 př. Kr./ 82. OH</a:t>
                      </a:r>
                      <a:endParaRPr lang="cs-CZ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956" marR="2695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Aristión z Epidauru; Apollodóros z ? mezi dorostenci </a:t>
                      </a:r>
                      <a:endParaRPr lang="cs-CZ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956" marR="26956" marT="0" marB="0"/>
                </a:tc>
              </a:tr>
              <a:tr h="1452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15900" algn="l"/>
                        </a:tabLst>
                      </a:pPr>
                      <a:r>
                        <a:rPr lang="cs-CZ" sz="800">
                          <a:effectLst/>
                        </a:rPr>
                        <a:t>448 př. Kr./ 83. OH</a:t>
                      </a:r>
                      <a:endParaRPr lang="cs-CZ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956" marR="2695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 dirty="0" err="1">
                          <a:solidFill>
                            <a:srgbClr val="C00000"/>
                          </a:solidFill>
                          <a:effectLst/>
                        </a:rPr>
                        <a:t>Akúsiláos</a:t>
                      </a:r>
                      <a:r>
                        <a:rPr lang="cs-CZ" sz="800" dirty="0">
                          <a:solidFill>
                            <a:srgbClr val="C00000"/>
                          </a:solidFill>
                          <a:effectLst/>
                        </a:rPr>
                        <a:t> </a:t>
                      </a:r>
                      <a:r>
                        <a:rPr lang="cs-CZ" sz="800" dirty="0">
                          <a:effectLst/>
                        </a:rPr>
                        <a:t>(</a:t>
                      </a:r>
                      <a:r>
                        <a:rPr lang="cs-CZ" sz="800" dirty="0" err="1">
                          <a:effectLst/>
                        </a:rPr>
                        <a:t>Agesiláos</a:t>
                      </a:r>
                      <a:r>
                        <a:rPr lang="cs-CZ" sz="800" dirty="0">
                          <a:effectLst/>
                        </a:rPr>
                        <a:t>) z Rhodu, syn </a:t>
                      </a:r>
                      <a:r>
                        <a:rPr lang="cs-CZ" sz="800" dirty="0" err="1">
                          <a:effectLst/>
                        </a:rPr>
                        <a:t>Diagora</a:t>
                      </a:r>
                      <a:r>
                        <a:rPr lang="cs-CZ" sz="800" dirty="0">
                          <a:effectLst/>
                        </a:rPr>
                        <a:t>; </a:t>
                      </a:r>
                      <a:r>
                        <a:rPr lang="cs-CZ" sz="800" dirty="0" err="1">
                          <a:effectLst/>
                        </a:rPr>
                        <a:t>Ariston</a:t>
                      </a:r>
                      <a:r>
                        <a:rPr lang="cs-CZ" sz="800" dirty="0">
                          <a:effectLst/>
                        </a:rPr>
                        <a:t> z A? mezi dorostenci </a:t>
                      </a:r>
                      <a:endParaRPr lang="cs-CZ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956" marR="26956" marT="0" marB="0"/>
                </a:tc>
              </a:tr>
              <a:tr h="1452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436 př. Kr./ 86. OH</a:t>
                      </a:r>
                      <a:endParaRPr lang="cs-CZ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956" marR="2695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Kyniskos z ?</a:t>
                      </a:r>
                      <a:endParaRPr lang="cs-CZ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956" marR="26956" marT="0" marB="0"/>
                </a:tc>
              </a:tr>
              <a:tr h="1452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424 př. Kr./ 89. OH</a:t>
                      </a:r>
                      <a:endParaRPr lang="cs-CZ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956" marR="2695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Hellaníkos z Leprejí mezi dorostenci</a:t>
                      </a:r>
                      <a:endParaRPr lang="cs-CZ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956" marR="26956" marT="0" marB="0"/>
                </a:tc>
              </a:tr>
              <a:tr h="1452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420 př. Kr./ 90. OH</a:t>
                      </a:r>
                      <a:endParaRPr lang="cs-CZ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956" marR="2695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Theantos z Leprejí mezi dorostenci</a:t>
                      </a:r>
                      <a:endParaRPr lang="cs-CZ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956" marR="26956" marT="0" marB="0"/>
                </a:tc>
              </a:tr>
              <a:tr h="1452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396 př. Kr./ 96. OH</a:t>
                      </a:r>
                      <a:endParaRPr lang="cs-CZ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956" marR="2695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Euklés z Rhodu, vnuk Diagora</a:t>
                      </a:r>
                      <a:endParaRPr lang="cs-CZ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956" marR="26956" marT="0" marB="0"/>
                </a:tc>
              </a:tr>
              <a:tr h="1452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392 př. Kr./ 97. OH</a:t>
                      </a:r>
                      <a:endParaRPr lang="cs-CZ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956" marR="2695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Antipatros z Milétu mezi dorostenci </a:t>
                      </a:r>
                      <a:endParaRPr lang="cs-CZ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956" marR="26956" marT="0" marB="0"/>
                </a:tc>
              </a:tr>
              <a:tr h="1452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388 př. Kr./ 98. OH</a:t>
                      </a:r>
                      <a:endParaRPr lang="cs-CZ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956" marR="2695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 dirty="0" err="1">
                          <a:effectLst/>
                        </a:rPr>
                        <a:t>Eupolos</a:t>
                      </a:r>
                      <a:r>
                        <a:rPr lang="cs-CZ" sz="800" dirty="0">
                          <a:effectLst/>
                        </a:rPr>
                        <a:t> z </a:t>
                      </a:r>
                      <a:r>
                        <a:rPr lang="cs-CZ" sz="800" dirty="0" err="1">
                          <a:effectLst/>
                        </a:rPr>
                        <a:t>Thessálie</a:t>
                      </a:r>
                      <a:r>
                        <a:rPr lang="cs-CZ" sz="800" dirty="0">
                          <a:effectLst/>
                        </a:rPr>
                        <a:t> (vítěz i přes jeho pokutování za uplácení tří soupeřů); </a:t>
                      </a:r>
                      <a:r>
                        <a:rPr lang="cs-CZ" sz="800" dirty="0" err="1">
                          <a:solidFill>
                            <a:srgbClr val="C00000"/>
                          </a:solidFill>
                          <a:effectLst/>
                        </a:rPr>
                        <a:t>Peisirrhodos</a:t>
                      </a:r>
                      <a:r>
                        <a:rPr lang="cs-CZ" sz="800" dirty="0">
                          <a:solidFill>
                            <a:srgbClr val="C00000"/>
                          </a:solidFill>
                          <a:effectLst/>
                        </a:rPr>
                        <a:t> </a:t>
                      </a:r>
                      <a:r>
                        <a:rPr lang="cs-CZ" sz="800" dirty="0">
                          <a:effectLst/>
                        </a:rPr>
                        <a:t>z Rhodu mezi dorostenci, vnuk </a:t>
                      </a:r>
                      <a:r>
                        <a:rPr lang="cs-CZ" sz="800" dirty="0" err="1">
                          <a:effectLst/>
                        </a:rPr>
                        <a:t>Diagora</a:t>
                      </a:r>
                      <a:endParaRPr lang="cs-CZ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956" marR="26956" marT="0" marB="0"/>
                </a:tc>
              </a:tr>
              <a:tr h="1452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368 př. Kr./ 103. OH</a:t>
                      </a:r>
                      <a:endParaRPr lang="cs-CZ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956" marR="2695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 dirty="0" err="1">
                          <a:solidFill>
                            <a:srgbClr val="C00000"/>
                          </a:solidFill>
                          <a:effectLst/>
                        </a:rPr>
                        <a:t>Satyros</a:t>
                      </a:r>
                      <a:r>
                        <a:rPr lang="cs-CZ" sz="800" dirty="0">
                          <a:solidFill>
                            <a:srgbClr val="C00000"/>
                          </a:solidFill>
                          <a:effectLst/>
                        </a:rPr>
                        <a:t> </a:t>
                      </a:r>
                      <a:r>
                        <a:rPr lang="cs-CZ" sz="800" dirty="0">
                          <a:effectLst/>
                        </a:rPr>
                        <a:t>z Élidy (2x)</a:t>
                      </a:r>
                      <a:endParaRPr lang="cs-CZ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956" marR="26956" marT="0" marB="0"/>
                </a:tc>
              </a:tr>
              <a:tr h="14717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336 př. Kr./ 111. OH</a:t>
                      </a:r>
                      <a:endParaRPr lang="cs-CZ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956" marR="2695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 dirty="0" err="1">
                          <a:solidFill>
                            <a:srgbClr val="C00000"/>
                          </a:solidFill>
                          <a:effectLst/>
                        </a:rPr>
                        <a:t>Dióxippos</a:t>
                      </a:r>
                      <a:r>
                        <a:rPr lang="cs-CZ" sz="800" dirty="0">
                          <a:solidFill>
                            <a:srgbClr val="C00000"/>
                          </a:solidFill>
                          <a:effectLst/>
                        </a:rPr>
                        <a:t>/</a:t>
                      </a:r>
                      <a:r>
                        <a:rPr lang="cs-CZ" sz="800" dirty="0" err="1">
                          <a:solidFill>
                            <a:srgbClr val="C00000"/>
                          </a:solidFill>
                          <a:effectLst/>
                        </a:rPr>
                        <a:t>Dexippos</a:t>
                      </a:r>
                      <a:r>
                        <a:rPr lang="cs-CZ" sz="800" dirty="0">
                          <a:solidFill>
                            <a:srgbClr val="C00000"/>
                          </a:solidFill>
                          <a:effectLst/>
                        </a:rPr>
                        <a:t> </a:t>
                      </a:r>
                      <a:r>
                        <a:rPr lang="cs-CZ" sz="800" dirty="0">
                          <a:effectLst/>
                        </a:rPr>
                        <a:t>z Athény (vítěz </a:t>
                      </a:r>
                      <a:r>
                        <a:rPr lang="cs-CZ" sz="800" dirty="0" err="1" smtClean="0">
                          <a:effectLst/>
                        </a:rPr>
                        <a:t>ἀκονῖτί</a:t>
                      </a:r>
                      <a:r>
                        <a:rPr lang="cs-CZ" sz="800" dirty="0" smtClean="0">
                          <a:effectLst/>
                        </a:rPr>
                        <a:t>) </a:t>
                      </a:r>
                      <a:endParaRPr lang="cs-CZ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956" marR="26956" marT="0" marB="0"/>
                </a:tc>
              </a:tr>
              <a:tr h="1452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332 př. Kr./ 112. OH</a:t>
                      </a:r>
                      <a:endParaRPr lang="cs-CZ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956" marR="2695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 dirty="0" err="1">
                          <a:effectLst/>
                        </a:rPr>
                        <a:t>Cheilón</a:t>
                      </a:r>
                      <a:r>
                        <a:rPr lang="cs-CZ" sz="800" dirty="0">
                          <a:effectLst/>
                        </a:rPr>
                        <a:t> z Pater (2x) </a:t>
                      </a:r>
                      <a:endParaRPr lang="cs-CZ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956" marR="26956" marT="0" marB="0"/>
                </a:tc>
              </a:tr>
              <a:tr h="1452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240 př. Kr./ 135. OH</a:t>
                      </a:r>
                      <a:endParaRPr lang="cs-CZ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956" marR="2695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 dirty="0">
                          <a:effectLst/>
                        </a:rPr>
                        <a:t>„Nezranitelný“ </a:t>
                      </a:r>
                      <a:r>
                        <a:rPr lang="cs-CZ" sz="800" dirty="0" err="1">
                          <a:solidFill>
                            <a:srgbClr val="C00000"/>
                          </a:solidFill>
                          <a:effectLst/>
                        </a:rPr>
                        <a:t>Kleoxénos</a:t>
                      </a:r>
                      <a:r>
                        <a:rPr lang="cs-CZ" sz="800" dirty="0">
                          <a:solidFill>
                            <a:srgbClr val="C00000"/>
                          </a:solidFill>
                          <a:effectLst/>
                        </a:rPr>
                        <a:t> </a:t>
                      </a:r>
                      <a:r>
                        <a:rPr lang="cs-CZ" sz="800" dirty="0">
                          <a:effectLst/>
                        </a:rPr>
                        <a:t>z Alexandrie </a:t>
                      </a:r>
                      <a:endParaRPr lang="cs-CZ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956" marR="26956" marT="0" marB="0"/>
                </a:tc>
              </a:tr>
              <a:tr h="14717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216 př. Kr./ 141. OH</a:t>
                      </a:r>
                      <a:endParaRPr lang="cs-CZ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956" marR="2695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 dirty="0" err="1">
                          <a:solidFill>
                            <a:srgbClr val="C00000"/>
                          </a:solidFill>
                          <a:effectLst/>
                        </a:rPr>
                        <a:t>Kleitomachos</a:t>
                      </a:r>
                      <a:r>
                        <a:rPr lang="cs-CZ" sz="800" dirty="0">
                          <a:solidFill>
                            <a:srgbClr val="C00000"/>
                          </a:solidFill>
                          <a:effectLst/>
                        </a:rPr>
                        <a:t> </a:t>
                      </a:r>
                      <a:r>
                        <a:rPr lang="cs-CZ" sz="800" dirty="0">
                          <a:effectLst/>
                        </a:rPr>
                        <a:t>z Théb (2x), vítěz i v πα</a:t>
                      </a:r>
                      <a:r>
                        <a:rPr lang="cs-CZ" sz="800" dirty="0" err="1">
                          <a:effectLst/>
                        </a:rPr>
                        <a:t>γκράτιον</a:t>
                      </a:r>
                      <a:r>
                        <a:rPr lang="cs-CZ" sz="800" dirty="0">
                          <a:effectLst/>
                        </a:rPr>
                        <a:t>, na Isthmu v jednom cyklu v π</a:t>
                      </a:r>
                      <a:r>
                        <a:rPr lang="cs-CZ" sz="800" dirty="0" err="1">
                          <a:effectLst/>
                        </a:rPr>
                        <a:t>υγμή</a:t>
                      </a:r>
                      <a:r>
                        <a:rPr lang="cs-CZ" sz="800" dirty="0">
                          <a:effectLst/>
                        </a:rPr>
                        <a:t>, π</a:t>
                      </a:r>
                      <a:r>
                        <a:rPr lang="cs-CZ" sz="800" dirty="0" err="1">
                          <a:effectLst/>
                        </a:rPr>
                        <a:t>άλη</a:t>
                      </a:r>
                      <a:r>
                        <a:rPr lang="cs-CZ" sz="800" dirty="0">
                          <a:effectLst/>
                        </a:rPr>
                        <a:t> i πα</a:t>
                      </a:r>
                      <a:r>
                        <a:rPr lang="cs-CZ" sz="800" dirty="0" err="1">
                          <a:effectLst/>
                        </a:rPr>
                        <a:t>γκράτιον</a:t>
                      </a:r>
                      <a:endParaRPr lang="cs-CZ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956" marR="26956" marT="0" marB="0"/>
                </a:tc>
              </a:tr>
              <a:tr h="1452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200 př. Kr./ 145. OH</a:t>
                      </a:r>
                      <a:endParaRPr lang="cs-CZ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956" marR="2695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 dirty="0" err="1">
                          <a:effectLst/>
                        </a:rPr>
                        <a:t>Moschos</a:t>
                      </a:r>
                      <a:r>
                        <a:rPr lang="cs-CZ" sz="800" dirty="0">
                          <a:effectLst/>
                        </a:rPr>
                        <a:t> z </a:t>
                      </a:r>
                      <a:r>
                        <a:rPr lang="cs-CZ" sz="800" dirty="0" err="1">
                          <a:effectLst/>
                        </a:rPr>
                        <a:t>Kolofónu</a:t>
                      </a:r>
                      <a:r>
                        <a:rPr lang="cs-CZ" sz="800" dirty="0">
                          <a:effectLst/>
                        </a:rPr>
                        <a:t> mezi dorostenci, jediný periodoníkés mezi dorostenci</a:t>
                      </a:r>
                      <a:endParaRPr lang="cs-CZ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956" marR="26956" marT="0" marB="0"/>
                </a:tc>
              </a:tr>
              <a:tr h="1452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152 př. Kr./ 157. OH</a:t>
                      </a:r>
                      <a:endParaRPr lang="cs-CZ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956" marR="2695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Epithersés z Iónie</a:t>
                      </a:r>
                      <a:endParaRPr lang="cs-CZ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956" marR="26956" marT="0" marB="0"/>
                </a:tc>
              </a:tr>
              <a:tr h="1452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72 př. Kr./ 177. OH</a:t>
                      </a:r>
                      <a:endParaRPr lang="cs-CZ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956" marR="2695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Atyanadés z Mysie v Malé Asii, během cesty z Olympie domů umírá v boji s piráty</a:t>
                      </a:r>
                      <a:endParaRPr lang="cs-CZ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956" marR="26956" marT="0" marB="0"/>
                </a:tc>
              </a:tr>
              <a:tr h="1452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25 po Kr./ 201. OH</a:t>
                      </a:r>
                      <a:endParaRPr lang="cs-CZ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956" marR="2695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Démokratés z Magnésie (3x)</a:t>
                      </a:r>
                      <a:endParaRPr lang="cs-CZ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956" marR="26956" marT="0" marB="0"/>
                </a:tc>
              </a:tr>
              <a:tr h="1452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49 po Kr./ 207. OH</a:t>
                      </a:r>
                      <a:endParaRPr lang="cs-CZ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956" marR="2695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Melamkomas z Kárie</a:t>
                      </a:r>
                      <a:endParaRPr lang="cs-CZ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956" marR="26956" marT="0" marB="0"/>
                </a:tc>
              </a:tr>
              <a:tr h="1452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57 po Kr./ 209. OH</a:t>
                      </a:r>
                      <a:endParaRPr lang="cs-CZ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956" marR="2695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 dirty="0">
                          <a:effectLst/>
                        </a:rPr>
                        <a:t>Aulos z ? (π</a:t>
                      </a:r>
                      <a:r>
                        <a:rPr lang="cs-CZ" sz="800" dirty="0" err="1">
                          <a:effectLst/>
                        </a:rPr>
                        <a:t>υγμή</a:t>
                      </a:r>
                      <a:r>
                        <a:rPr lang="cs-CZ" sz="800" dirty="0">
                          <a:effectLst/>
                        </a:rPr>
                        <a:t>)</a:t>
                      </a:r>
                      <a:endParaRPr lang="cs-CZ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956" marR="26956" marT="0" marB="0"/>
                </a:tc>
              </a:tr>
              <a:tr h="1452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61 po Kr./ 210. OH</a:t>
                      </a:r>
                      <a:endParaRPr lang="cs-CZ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956" marR="2695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Androleos z ? (πυγμή)</a:t>
                      </a:r>
                      <a:endParaRPr lang="cs-CZ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956" marR="26956" marT="0" marB="0"/>
                </a:tc>
              </a:tr>
              <a:tr h="1452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89 po Kr./ 217. OH</a:t>
                      </a:r>
                      <a:endParaRPr lang="cs-CZ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956" marR="2695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Sarapión z Alexandrie </a:t>
                      </a:r>
                      <a:endParaRPr lang="cs-CZ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956" marR="26956" marT="0" marB="0"/>
                </a:tc>
              </a:tr>
              <a:tr h="17479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93 po Kr./ 218. OH</a:t>
                      </a:r>
                      <a:endParaRPr lang="cs-CZ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956" marR="2695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 dirty="0" err="1">
                          <a:solidFill>
                            <a:srgbClr val="C00000"/>
                          </a:solidFill>
                          <a:effectLst/>
                        </a:rPr>
                        <a:t>Hérákleidés</a:t>
                      </a:r>
                      <a:r>
                        <a:rPr lang="cs-CZ" sz="800" dirty="0">
                          <a:solidFill>
                            <a:srgbClr val="C00000"/>
                          </a:solidFill>
                          <a:effectLst/>
                        </a:rPr>
                        <a:t> </a:t>
                      </a:r>
                      <a:r>
                        <a:rPr lang="cs-CZ" sz="800" dirty="0">
                          <a:effectLst/>
                        </a:rPr>
                        <a:t>z Alexandrie (vítěz </a:t>
                      </a:r>
                      <a:r>
                        <a:rPr lang="cs-CZ" sz="800" dirty="0" err="1">
                          <a:effectLst/>
                        </a:rPr>
                        <a:t>ἀκονῖτί</a:t>
                      </a:r>
                      <a:r>
                        <a:rPr lang="cs-CZ" sz="800" dirty="0">
                          <a:effectLst/>
                        </a:rPr>
                        <a:t>, poté zbit rozzuřeným sokem </a:t>
                      </a:r>
                      <a:r>
                        <a:rPr lang="cs-CZ" sz="800" dirty="0" err="1">
                          <a:effectLst/>
                        </a:rPr>
                        <a:t>Apollóniem</a:t>
                      </a:r>
                      <a:r>
                        <a:rPr lang="cs-CZ" sz="800" dirty="0">
                          <a:effectLst/>
                        </a:rPr>
                        <a:t> </a:t>
                      </a:r>
                      <a:r>
                        <a:rPr lang="cs-CZ" sz="800" dirty="0" err="1">
                          <a:effectLst/>
                        </a:rPr>
                        <a:t>Rhantém</a:t>
                      </a:r>
                      <a:r>
                        <a:rPr lang="cs-CZ" sz="800" dirty="0">
                          <a:effectLst/>
                        </a:rPr>
                        <a:t> z </a:t>
                      </a:r>
                      <a:r>
                        <a:rPr lang="cs-CZ" sz="800" dirty="0" smtClean="0">
                          <a:effectLst/>
                        </a:rPr>
                        <a:t>Alexandrie)</a:t>
                      </a:r>
                      <a:endParaRPr lang="cs-CZ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956" marR="26956" marT="0" marB="0"/>
                </a:tc>
              </a:tr>
              <a:tr h="1452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67335" algn="l"/>
                        </a:tabLst>
                      </a:pPr>
                      <a:r>
                        <a:rPr lang="cs-CZ" sz="800">
                          <a:effectLst/>
                        </a:rPr>
                        <a:t>125 po Kr./ 226. OH</a:t>
                      </a:r>
                      <a:endParaRPr lang="cs-CZ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956" marR="2695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Didás z Arsinoitina v Egyptě (vítěz i přes jeho pokutování za dohodu o výsledku s jeho krajanem Sarapammónem) </a:t>
                      </a:r>
                      <a:endParaRPr lang="cs-CZ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956" marR="26956" marT="0" marB="0"/>
                </a:tc>
              </a:tr>
              <a:tr h="1452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141 po Kr./ 230. OH</a:t>
                      </a:r>
                      <a:endParaRPr lang="cs-CZ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956" marR="2695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 dirty="0" err="1">
                          <a:effectLst/>
                        </a:rPr>
                        <a:t>Tyllios</a:t>
                      </a:r>
                      <a:r>
                        <a:rPr lang="cs-CZ" sz="800" dirty="0">
                          <a:effectLst/>
                        </a:rPr>
                        <a:t> z </a:t>
                      </a:r>
                      <a:r>
                        <a:rPr lang="cs-CZ" sz="800" dirty="0" err="1">
                          <a:effectLst/>
                        </a:rPr>
                        <a:t>Bithýnie</a:t>
                      </a:r>
                      <a:r>
                        <a:rPr lang="cs-CZ" sz="800" dirty="0">
                          <a:effectLst/>
                        </a:rPr>
                        <a:t> (3x) </a:t>
                      </a:r>
                      <a:endParaRPr lang="cs-CZ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956" marR="26956" marT="0" marB="0"/>
                </a:tc>
              </a:tr>
              <a:tr h="1452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149 po Kr./ 232. OH</a:t>
                      </a:r>
                      <a:endParaRPr lang="cs-CZ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956" marR="2695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 dirty="0" err="1">
                          <a:effectLst/>
                        </a:rPr>
                        <a:t>Sokratés</a:t>
                      </a:r>
                      <a:r>
                        <a:rPr lang="cs-CZ" sz="800" dirty="0">
                          <a:effectLst/>
                        </a:rPr>
                        <a:t> z ? (neprávem mu bylo odebráno vítězství v πα</a:t>
                      </a:r>
                      <a:r>
                        <a:rPr lang="cs-CZ" sz="800" dirty="0" err="1">
                          <a:effectLst/>
                        </a:rPr>
                        <a:t>γκράτιον</a:t>
                      </a:r>
                      <a:r>
                        <a:rPr lang="cs-CZ" sz="800" dirty="0">
                          <a:effectLst/>
                        </a:rPr>
                        <a:t>, a tím i titul „osmý po Héraklovi“)</a:t>
                      </a:r>
                      <a:endParaRPr lang="cs-CZ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956" marR="26956" marT="0" marB="0"/>
                </a:tc>
              </a:tr>
              <a:tr h="1452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369 po Kr./ 287. OH</a:t>
                      </a:r>
                      <a:endParaRPr lang="cs-CZ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956" marR="2695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 dirty="0" err="1">
                          <a:effectLst/>
                        </a:rPr>
                        <a:t>Barasdatés</a:t>
                      </a:r>
                      <a:r>
                        <a:rPr lang="cs-CZ" sz="800" dirty="0">
                          <a:effectLst/>
                        </a:rPr>
                        <a:t> či </a:t>
                      </a:r>
                      <a:r>
                        <a:rPr lang="cs-CZ" sz="800" dirty="0" err="1" smtClean="0">
                          <a:solidFill>
                            <a:srgbClr val="C00000"/>
                          </a:solidFill>
                          <a:effectLst/>
                        </a:rPr>
                        <a:t>Varastadés</a:t>
                      </a:r>
                      <a:r>
                        <a:rPr lang="cs-CZ" sz="800" dirty="0" smtClean="0">
                          <a:effectLst/>
                        </a:rPr>
                        <a:t> </a:t>
                      </a:r>
                      <a:r>
                        <a:rPr lang="cs-CZ" sz="800" dirty="0">
                          <a:effectLst/>
                        </a:rPr>
                        <a:t>z </a:t>
                      </a:r>
                      <a:r>
                        <a:rPr lang="cs-CZ" sz="800" dirty="0" err="1">
                          <a:effectLst/>
                        </a:rPr>
                        <a:t>Artaxaly</a:t>
                      </a:r>
                      <a:r>
                        <a:rPr lang="cs-CZ" sz="800" dirty="0">
                          <a:effectLst/>
                        </a:rPr>
                        <a:t> v Arménii (poslední známý olympijský vítěz) </a:t>
                      </a:r>
                      <a:endParaRPr lang="cs-CZ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956" marR="26956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02328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 dirty="0" smtClean="0"/>
              <a:t>I</a:t>
            </a:r>
            <a:r>
              <a:rPr lang="en-US" altLang="cs-CZ" b="1" dirty="0" err="1" smtClean="0"/>
              <a:t>sthm</a:t>
            </a:r>
            <a:r>
              <a:rPr lang="cs-CZ" altLang="cs-CZ" b="1" dirty="0" smtClean="0"/>
              <a:t>os</a:t>
            </a:r>
            <a:endParaRPr lang="en-US" altLang="cs-CZ" b="1" dirty="0"/>
          </a:p>
        </p:txBody>
      </p:sp>
      <p:pic>
        <p:nvPicPr>
          <p:cNvPr id="304131" name="Picture 3" descr="isthm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831975"/>
            <a:ext cx="7696200" cy="5026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2297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4955" y="0"/>
            <a:ext cx="9144000" cy="404664"/>
          </a:xfrm>
        </p:spPr>
        <p:txBody>
          <a:bodyPr>
            <a:normAutofit fontScale="90000"/>
          </a:bodyPr>
          <a:lstStyle/>
          <a:p>
            <a:r>
              <a:rPr lang="cs-CZ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  <a:cs typeface="Times New Roman" panose="02020603050405020304" pitchFamily="18" charset="0"/>
              </a:rPr>
              <a:t>prameny</a:t>
            </a:r>
            <a:endParaRPr lang="cs-CZ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anose="020406040505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476672"/>
            <a:ext cx="9144000" cy="6381328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cs-CZ" sz="1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Apollonios</a:t>
            </a:r>
            <a:r>
              <a:rPr lang="cs-CZ" sz="1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Rhodský, </a:t>
            </a:r>
            <a:r>
              <a:rPr lang="cs-CZ" sz="1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Argonautika</a:t>
            </a:r>
            <a:r>
              <a:rPr lang="cs-CZ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cs-CZ" sz="1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Překl</a:t>
            </a:r>
            <a:r>
              <a:rPr lang="cs-CZ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J. Jaroš (1924). Praha: Nákladem České akademie věd a umění. </a:t>
            </a:r>
          </a:p>
          <a:p>
            <a:pPr marL="0" indent="0" algn="just">
              <a:buNone/>
            </a:pPr>
            <a:r>
              <a:rPr lang="cs-CZ" sz="1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Apollonius</a:t>
            </a:r>
            <a:r>
              <a:rPr lang="cs-CZ" sz="1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Rhodius</a:t>
            </a:r>
            <a:r>
              <a:rPr lang="cs-CZ" sz="1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15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Argonautica</a:t>
            </a:r>
            <a:r>
              <a:rPr lang="cs-CZ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cs-CZ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Ed. &amp; Trans. R. C. </a:t>
            </a:r>
            <a:r>
              <a:rPr lang="cs-CZ" sz="1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Seaton</a:t>
            </a:r>
            <a:r>
              <a:rPr lang="cs-CZ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cs-CZ" sz="1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Loeb</a:t>
            </a:r>
            <a:r>
              <a:rPr lang="cs-CZ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Classical</a:t>
            </a:r>
            <a:r>
              <a:rPr lang="cs-CZ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Library</a:t>
            </a:r>
            <a:r>
              <a:rPr lang="cs-CZ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Vol. 001 (1912). </a:t>
            </a:r>
            <a:r>
              <a:rPr lang="de-DE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London</a:t>
            </a:r>
            <a:r>
              <a:rPr lang="cs-CZ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de-DE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William Heinemann Ltd</a:t>
            </a:r>
            <a:r>
              <a:rPr lang="cs-CZ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indent="0" algn="just">
              <a:buNone/>
            </a:pPr>
            <a:r>
              <a:rPr lang="cs-CZ" sz="1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Artemidóros</a:t>
            </a:r>
            <a:r>
              <a:rPr lang="cs-CZ" sz="1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z </a:t>
            </a:r>
            <a:r>
              <a:rPr lang="cs-CZ" sz="1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Efesu</a:t>
            </a:r>
            <a:r>
              <a:rPr lang="cs-CZ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15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Snář</a:t>
            </a:r>
            <a:r>
              <a:rPr lang="cs-CZ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cs-CZ" sz="1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Překl</a:t>
            </a:r>
            <a:r>
              <a:rPr lang="cs-CZ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R. Hošek (1974). Praha: Svoboda. </a:t>
            </a:r>
          </a:p>
          <a:p>
            <a:pPr marL="0" indent="0" algn="just">
              <a:buNone/>
            </a:pPr>
            <a:r>
              <a:rPr lang="cs-CZ" sz="1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cs-CZ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cs-CZ" sz="1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Plini</a:t>
            </a:r>
            <a:r>
              <a:rPr lang="cs-CZ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Secundi</a:t>
            </a:r>
            <a:r>
              <a:rPr lang="cs-CZ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1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Naturalis</a:t>
            </a:r>
            <a:r>
              <a:rPr lang="cs-CZ" sz="1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Historiae</a:t>
            </a:r>
            <a:r>
              <a:rPr lang="cs-CZ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Ed. K. </a:t>
            </a:r>
            <a:r>
              <a:rPr lang="cs-CZ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Mayhoff</a:t>
            </a:r>
            <a:r>
              <a:rPr lang="cs-CZ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cs-CZ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1896).</a:t>
            </a:r>
            <a:r>
              <a:rPr lang="cs-CZ" sz="15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Libri</a:t>
            </a:r>
            <a:r>
              <a:rPr lang="cs-CZ" sz="1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XXXVII, Vol. </a:t>
            </a:r>
            <a:r>
              <a:rPr lang="cs-CZ" sz="15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V. </a:t>
            </a:r>
            <a:r>
              <a:rPr lang="cs-CZ" sz="1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Libri</a:t>
            </a:r>
            <a:r>
              <a:rPr lang="cs-CZ" sz="1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XXXI-XXXVII</a:t>
            </a:r>
            <a:r>
              <a:rPr lang="cs-CZ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cs-CZ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Lipsiae</a:t>
            </a:r>
            <a:r>
              <a:rPr lang="cs-CZ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B. G. </a:t>
            </a:r>
            <a:r>
              <a:rPr lang="cs-CZ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Teubner</a:t>
            </a:r>
            <a:r>
              <a:rPr lang="cs-CZ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cs-CZ" sz="15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cs-CZ" sz="1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Homer</a:t>
            </a:r>
            <a:r>
              <a:rPr lang="cs-CZ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1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Homers</a:t>
            </a:r>
            <a:r>
              <a:rPr lang="cs-CZ" sz="1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Ilias, </a:t>
            </a:r>
            <a:r>
              <a:rPr lang="cs-CZ" sz="1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zweiter</a:t>
            </a:r>
            <a:r>
              <a:rPr lang="cs-CZ" sz="1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Teil</a:t>
            </a:r>
            <a:r>
              <a:rPr lang="cs-CZ" sz="1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cs-CZ" sz="1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Gesang</a:t>
            </a:r>
            <a:r>
              <a:rPr lang="cs-CZ" sz="1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XI–XXIV</a:t>
            </a:r>
            <a:r>
              <a:rPr lang="cs-CZ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Ed. E. </a:t>
            </a:r>
            <a:r>
              <a:rPr lang="cs-CZ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Naumann</a:t>
            </a:r>
            <a:r>
              <a:rPr lang="cs-CZ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(1898). </a:t>
            </a:r>
            <a:r>
              <a:rPr lang="cs-CZ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Bielefeld</a:t>
            </a:r>
            <a:r>
              <a:rPr lang="cs-CZ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und</a:t>
            </a:r>
            <a:r>
              <a:rPr lang="cs-CZ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Leipzig</a:t>
            </a:r>
            <a:r>
              <a:rPr lang="cs-CZ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cs-CZ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Velhagen</a:t>
            </a:r>
            <a:r>
              <a:rPr lang="cs-CZ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&amp; </a:t>
            </a:r>
            <a:r>
              <a:rPr lang="cs-CZ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Klasing</a:t>
            </a:r>
            <a:r>
              <a:rPr lang="cs-CZ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cs-CZ" sz="15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cs-CZ" sz="1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Homer</a:t>
            </a:r>
            <a:r>
              <a:rPr lang="cs-CZ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15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Odyssea</a:t>
            </a:r>
            <a:r>
              <a:rPr lang="cs-CZ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Ed. K. </a:t>
            </a:r>
            <a:r>
              <a:rPr lang="cs-CZ" sz="1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Hentze</a:t>
            </a:r>
            <a:r>
              <a:rPr lang="cs-CZ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&amp; W. </a:t>
            </a:r>
            <a:r>
              <a:rPr lang="cs-CZ" sz="1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Dindorf</a:t>
            </a:r>
            <a:r>
              <a:rPr lang="cs-CZ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(1918). </a:t>
            </a:r>
            <a:r>
              <a:rPr lang="cs-CZ" sz="1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Lipsiae</a:t>
            </a:r>
            <a:r>
              <a:rPr lang="cs-CZ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cs-CZ" sz="1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Teubner</a:t>
            </a:r>
            <a:r>
              <a:rPr lang="cs-CZ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indent="0" algn="just">
              <a:buNone/>
            </a:pPr>
            <a:r>
              <a:rPr lang="cs-CZ" sz="1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Homér</a:t>
            </a:r>
            <a:r>
              <a:rPr lang="cs-CZ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1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Ílias</a:t>
            </a:r>
            <a:r>
              <a:rPr lang="cs-CZ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cs-CZ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Překl</a:t>
            </a:r>
            <a:r>
              <a:rPr lang="cs-CZ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R. Mertlík (1980). Praha: Odeon. </a:t>
            </a:r>
            <a:endParaRPr lang="cs-CZ" sz="15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cs-CZ" sz="1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Homér</a:t>
            </a:r>
            <a:r>
              <a:rPr lang="cs-CZ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15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Odysseia. </a:t>
            </a:r>
            <a:r>
              <a:rPr lang="cs-CZ" sz="1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Překl</a:t>
            </a:r>
            <a:r>
              <a:rPr lang="cs-CZ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V. Šrámek &amp; F. </a:t>
            </a:r>
            <a:r>
              <a:rPr lang="cs-CZ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Stiebitz</a:t>
            </a:r>
            <a:r>
              <a:rPr lang="cs-CZ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(1984). Praha: Odeon. </a:t>
            </a:r>
          </a:p>
          <a:p>
            <a:pPr marL="0" indent="0" algn="just">
              <a:buNone/>
            </a:pPr>
            <a:r>
              <a:rPr lang="cs-CZ" sz="15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Obrázky z řeckého života</a:t>
            </a:r>
            <a:r>
              <a:rPr lang="cs-CZ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cs-CZ" sz="1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Překl</a:t>
            </a:r>
            <a:r>
              <a:rPr lang="cs-CZ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R. Hošek, </a:t>
            </a:r>
            <a:r>
              <a:rPr lang="cs-CZ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R. </a:t>
            </a:r>
            <a:r>
              <a:rPr lang="cs-CZ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Mertlík</a:t>
            </a:r>
            <a:r>
              <a:rPr lang="cs-CZ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&amp; </a:t>
            </a:r>
            <a:r>
              <a:rPr lang="cs-CZ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F. </a:t>
            </a:r>
            <a:r>
              <a:rPr lang="cs-CZ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Stiebitz</a:t>
            </a:r>
            <a:r>
              <a:rPr lang="cs-CZ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(1983). Praha: Svoboda. </a:t>
            </a:r>
          </a:p>
          <a:p>
            <a:pPr marL="0" indent="0" algn="just">
              <a:buNone/>
            </a:pPr>
            <a:r>
              <a:rPr lang="cs-CZ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Pausaniás</a:t>
            </a:r>
            <a:r>
              <a:rPr lang="cs-CZ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1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Cesta po Řecku I</a:t>
            </a:r>
            <a:r>
              <a:rPr lang="cs-CZ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cs-CZ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Překl</a:t>
            </a:r>
            <a:r>
              <a:rPr lang="cs-CZ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H. Businská (1973). Praha: </a:t>
            </a:r>
            <a:r>
              <a:rPr lang="cs-CZ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Svoboda. </a:t>
            </a:r>
          </a:p>
          <a:p>
            <a:pPr marL="0" indent="0" algn="just">
              <a:buNone/>
            </a:pPr>
            <a:r>
              <a:rPr lang="cs-CZ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Pausaniás</a:t>
            </a:r>
            <a:r>
              <a:rPr lang="cs-CZ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1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Cesta po Řecku </a:t>
            </a:r>
            <a:r>
              <a:rPr lang="cs-CZ" sz="15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cs-CZ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cs-CZ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Překl</a:t>
            </a:r>
            <a:r>
              <a:rPr lang="cs-CZ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H. Businská (</a:t>
            </a:r>
            <a:r>
              <a:rPr lang="cs-CZ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1974). </a:t>
            </a:r>
            <a:r>
              <a:rPr lang="cs-CZ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Praha: Svoboda</a:t>
            </a:r>
            <a:r>
              <a:rPr lang="cs-CZ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indent="0" algn="just">
              <a:buNone/>
            </a:pPr>
            <a:r>
              <a:rPr lang="cs-CZ" sz="1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Philostratus</a:t>
            </a:r>
            <a:r>
              <a:rPr lang="cs-CZ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15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Heroicus</a:t>
            </a:r>
            <a:r>
              <a:rPr lang="cs-CZ" sz="15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cs-CZ" sz="15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Gymnasticus</a:t>
            </a:r>
            <a:r>
              <a:rPr lang="cs-CZ" sz="15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cs-CZ" sz="15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Discourses</a:t>
            </a:r>
            <a:r>
              <a:rPr lang="cs-CZ" sz="15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 and 2</a:t>
            </a:r>
            <a:r>
              <a:rPr lang="cs-CZ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cs-CZ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Ed. &amp; Trans. J. </a:t>
            </a:r>
            <a:r>
              <a:rPr lang="cs-CZ" sz="1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Rusten</a:t>
            </a:r>
            <a:r>
              <a:rPr lang="cs-CZ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&amp; J. König. </a:t>
            </a:r>
            <a:r>
              <a:rPr lang="cs-CZ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Loeb</a:t>
            </a:r>
            <a:r>
              <a:rPr lang="cs-CZ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Classical</a:t>
            </a:r>
            <a:r>
              <a:rPr lang="cs-CZ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Library</a:t>
            </a:r>
            <a:r>
              <a:rPr lang="cs-CZ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Vol. </a:t>
            </a:r>
            <a:r>
              <a:rPr lang="cs-CZ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521 (2014</a:t>
            </a:r>
            <a:r>
              <a:rPr lang="cs-CZ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London</a:t>
            </a:r>
            <a:r>
              <a:rPr lang="cs-CZ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Harvard University </a:t>
            </a:r>
            <a:r>
              <a:rPr lang="cs-CZ" sz="1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Press</a:t>
            </a:r>
            <a:r>
              <a:rPr lang="cs-CZ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indent="0" algn="just">
              <a:buNone/>
            </a:pPr>
            <a:r>
              <a:rPr lang="cs-CZ" sz="1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Platón</a:t>
            </a:r>
            <a:r>
              <a:rPr lang="cs-CZ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1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Zákony</a:t>
            </a:r>
            <a:r>
              <a:rPr lang="cs-CZ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cs-CZ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Překl</a:t>
            </a:r>
            <a:r>
              <a:rPr lang="cs-CZ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F. Novotný (1997). Praha: </a:t>
            </a:r>
            <a:r>
              <a:rPr lang="cs-CZ" sz="1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Oikoymenh</a:t>
            </a:r>
            <a:r>
              <a:rPr lang="cs-CZ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cs-CZ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cs-CZ" sz="1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Plútarchos, </a:t>
            </a:r>
            <a:r>
              <a:rPr lang="cs-CZ" sz="15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Životopisy </a:t>
            </a:r>
            <a:r>
              <a:rPr lang="cs-CZ" sz="1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slavných Řeků a Římanů I</a:t>
            </a:r>
            <a:r>
              <a:rPr lang="cs-CZ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cs-CZ" sz="1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Překl</a:t>
            </a:r>
            <a:r>
              <a:rPr lang="cs-CZ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V. Bahník, A. Hartmann, R. Mertlík, E. Svobodová &amp; F. </a:t>
            </a:r>
            <a:r>
              <a:rPr lang="cs-CZ" sz="1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Stiebitz</a:t>
            </a:r>
            <a:r>
              <a:rPr lang="cs-CZ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(2006</a:t>
            </a:r>
            <a:r>
              <a:rPr lang="cs-CZ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r>
              <a:rPr lang="cs-CZ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Praha</a:t>
            </a:r>
            <a:r>
              <a:rPr lang="cs-CZ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cs-CZ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Arista</a:t>
            </a:r>
            <a:r>
              <a:rPr lang="cs-CZ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Baset, </a:t>
            </a:r>
            <a:r>
              <a:rPr lang="cs-CZ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Maitrea</a:t>
            </a:r>
            <a:r>
              <a:rPr lang="cs-CZ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cs-CZ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cs-CZ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Publius Vergilius </a:t>
            </a:r>
            <a:r>
              <a:rPr lang="cs-CZ" sz="1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Maro</a:t>
            </a:r>
            <a:r>
              <a:rPr lang="cs-CZ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cs-CZ" sz="1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Aeneis, </a:t>
            </a:r>
            <a:r>
              <a:rPr lang="cs-CZ" sz="1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Buccolica</a:t>
            </a:r>
            <a:r>
              <a:rPr lang="cs-CZ" sz="1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1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Georgica</a:t>
            </a:r>
            <a:r>
              <a:rPr lang="cs-CZ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Ed. J. B. </a:t>
            </a:r>
            <a:r>
              <a:rPr lang="cs-CZ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Greenough</a:t>
            </a:r>
            <a:r>
              <a:rPr lang="cs-CZ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(1900). Boston: </a:t>
            </a:r>
            <a:r>
              <a:rPr lang="cs-CZ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Ginn</a:t>
            </a:r>
            <a:r>
              <a:rPr lang="cs-CZ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&amp; Co. </a:t>
            </a:r>
            <a:endParaRPr lang="cs-CZ" sz="15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cs-CZ" sz="1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Publius Vergilius </a:t>
            </a:r>
            <a:r>
              <a:rPr lang="cs-CZ" sz="1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Maro</a:t>
            </a:r>
            <a:r>
              <a:rPr lang="cs-CZ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1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Aeneis</a:t>
            </a:r>
            <a:r>
              <a:rPr lang="cs-CZ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cs-CZ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Překl</a:t>
            </a:r>
            <a:r>
              <a:rPr lang="cs-CZ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O. </a:t>
            </a:r>
            <a:r>
              <a:rPr lang="cs-CZ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Vaňorný</a:t>
            </a:r>
            <a:r>
              <a:rPr lang="cs-CZ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(1970). Praha: </a:t>
            </a:r>
            <a:r>
              <a:rPr lang="cs-CZ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Svoboda. </a:t>
            </a:r>
          </a:p>
          <a:p>
            <a:pPr marL="0" indent="0" algn="just">
              <a:buNone/>
            </a:pPr>
            <a:r>
              <a:rPr lang="cs-CZ" sz="15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Řecká lyrika</a:t>
            </a:r>
            <a:r>
              <a:rPr lang="cs-CZ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cs-CZ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F. </a:t>
            </a:r>
            <a:r>
              <a:rPr lang="cs-CZ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Stiebitz</a:t>
            </a:r>
            <a:r>
              <a:rPr lang="cs-CZ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(1954). Praha: Státní nakladatelství krásné literatury, hudby a umění. </a:t>
            </a:r>
          </a:p>
          <a:p>
            <a:pPr marL="0" indent="0" algn="just">
              <a:buNone/>
            </a:pPr>
            <a:r>
              <a:rPr lang="cs-CZ" sz="1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Xenofón</a:t>
            </a:r>
            <a:r>
              <a:rPr lang="cs-CZ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1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Vzpomínky na </a:t>
            </a:r>
            <a:r>
              <a:rPr lang="cs-CZ" sz="1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Sókrata</a:t>
            </a:r>
            <a:r>
              <a:rPr lang="cs-CZ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cs-CZ" sz="1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Hostina. Sokratova obhajoba. O hospodaření. Hierón neboli Kniha o tyranidě. Agésiláos</a:t>
            </a:r>
            <a:r>
              <a:rPr lang="cs-CZ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cs-CZ" sz="1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Překl</a:t>
            </a:r>
            <a:r>
              <a:rPr lang="cs-CZ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V. Bahník (1972). Praha: Svoboda</a:t>
            </a:r>
            <a:r>
              <a:rPr lang="cs-CZ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cs-CZ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4340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11266"/>
            <a:ext cx="9144000" cy="537414"/>
          </a:xfrm>
        </p:spPr>
        <p:txBody>
          <a:bodyPr>
            <a:normAutofit fontScale="90000"/>
          </a:bodyPr>
          <a:lstStyle/>
          <a:p>
            <a:r>
              <a:rPr lang="cs-CZ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  <a:cs typeface="Times New Roman" panose="02020603050405020304" pitchFamily="18" charset="0"/>
              </a:rPr>
              <a:t>sekundární literatura</a:t>
            </a:r>
            <a:endParaRPr lang="cs-CZ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anose="020406040505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548680"/>
            <a:ext cx="9144000" cy="6309320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cs-CZ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BOARDMAN</a:t>
            </a:r>
            <a:r>
              <a:rPr lang="cs-CZ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J.</a:t>
            </a:r>
            <a:r>
              <a:rPr lang="cs-CZ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(1975). </a:t>
            </a:r>
            <a:r>
              <a:rPr lang="cs-CZ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Řecké umění</a:t>
            </a:r>
            <a:r>
              <a:rPr lang="cs-CZ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Praha: Odeon. 252 s. </a:t>
            </a:r>
          </a:p>
          <a:p>
            <a:pPr marL="0" indent="0" algn="just">
              <a:buNone/>
            </a:pPr>
            <a:r>
              <a:rPr lang="cs-CZ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BOARDMAN, J.</a:t>
            </a:r>
            <a:r>
              <a:rPr lang="cs-CZ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(1998). </a:t>
            </a:r>
            <a:r>
              <a:rPr lang="cs-CZ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Early </a:t>
            </a:r>
            <a:r>
              <a:rPr lang="cs-CZ" sz="1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Greek</a:t>
            </a:r>
            <a:r>
              <a:rPr lang="cs-CZ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Vase</a:t>
            </a:r>
            <a:r>
              <a:rPr lang="cs-CZ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Painting</a:t>
            </a:r>
            <a:r>
              <a:rPr lang="cs-CZ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11th – 16th </a:t>
            </a:r>
            <a:r>
              <a:rPr lang="cs-CZ" sz="1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centuries</a:t>
            </a:r>
            <a:r>
              <a:rPr lang="cs-CZ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BC</a:t>
            </a:r>
            <a:r>
              <a:rPr lang="cs-CZ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London: </a:t>
            </a:r>
            <a:r>
              <a:rPr lang="cs-CZ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Thames</a:t>
            </a:r>
            <a:r>
              <a:rPr lang="cs-CZ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Hudson. 287 p. </a:t>
            </a:r>
          </a:p>
          <a:p>
            <a:pPr marL="0" indent="0" algn="just">
              <a:buNone/>
            </a:pPr>
            <a:r>
              <a:rPr lang="cs-CZ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BOUZEK, J.</a:t>
            </a:r>
            <a:r>
              <a:rPr lang="cs-CZ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(1979). </a:t>
            </a:r>
            <a:r>
              <a:rPr lang="cs-CZ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Objevy ve Středomoří</a:t>
            </a:r>
            <a:r>
              <a:rPr lang="cs-CZ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Praha: Odeon. 224 s. </a:t>
            </a:r>
          </a:p>
          <a:p>
            <a:pPr marL="0" indent="0" algn="just">
              <a:buNone/>
            </a:pPr>
            <a:r>
              <a:rPr lang="cs-CZ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DECKER, W.</a:t>
            </a:r>
            <a:r>
              <a:rPr lang="cs-CZ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(1995). </a:t>
            </a:r>
            <a:r>
              <a:rPr lang="cs-CZ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Sport in der </a:t>
            </a:r>
            <a:r>
              <a:rPr lang="cs-CZ" sz="1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griechischen</a:t>
            </a:r>
            <a:r>
              <a:rPr lang="cs-CZ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Antike</a:t>
            </a:r>
            <a:r>
              <a:rPr lang="cs-CZ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cs-CZ" sz="1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Vom</a:t>
            </a:r>
            <a:r>
              <a:rPr lang="cs-CZ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minoischen</a:t>
            </a:r>
            <a:r>
              <a:rPr lang="cs-CZ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Wettkampf</a:t>
            </a:r>
            <a:r>
              <a:rPr lang="cs-CZ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bis </a:t>
            </a:r>
            <a:r>
              <a:rPr lang="cs-CZ" sz="1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zu</a:t>
            </a:r>
            <a:r>
              <a:rPr lang="cs-CZ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den </a:t>
            </a:r>
            <a:r>
              <a:rPr lang="cs-CZ" sz="1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Olympischen</a:t>
            </a:r>
            <a:r>
              <a:rPr lang="cs-CZ" sz="1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cs-CZ" sz="1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Spielen</a:t>
            </a:r>
            <a:r>
              <a:rPr lang="cs-CZ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cs-CZ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München</a:t>
            </a:r>
            <a:r>
              <a:rPr lang="cs-CZ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C. H. Beck. 255 p. </a:t>
            </a:r>
          </a:p>
          <a:p>
            <a:pPr marL="0" indent="0" algn="just">
              <a:buNone/>
            </a:pPr>
            <a:r>
              <a:rPr lang="cs-CZ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DETIENNE, M.</a:t>
            </a:r>
            <a:r>
              <a:rPr lang="cs-CZ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(2000). </a:t>
            </a:r>
            <a:r>
              <a:rPr lang="cs-CZ" sz="1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Mistři pravdy </a:t>
            </a:r>
            <a:r>
              <a:rPr lang="cs-CZ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 archaickém Řecku</a:t>
            </a:r>
            <a:r>
              <a:rPr lang="cs-CZ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Praha: </a:t>
            </a:r>
            <a:r>
              <a:rPr lang="cs-CZ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Oikoymenh</a:t>
            </a:r>
            <a:r>
              <a:rPr lang="cs-CZ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196 s. </a:t>
            </a:r>
          </a:p>
          <a:p>
            <a:pPr marL="0" indent="0" algn="just">
              <a:buNone/>
            </a:pPr>
            <a:r>
              <a:rPr lang="cs-CZ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DREES</a:t>
            </a:r>
            <a:r>
              <a:rPr lang="cs-CZ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L.</a:t>
            </a:r>
            <a:r>
              <a:rPr lang="cs-CZ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(1968). </a:t>
            </a:r>
            <a:r>
              <a:rPr lang="cs-CZ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Olympia: </a:t>
            </a:r>
            <a:r>
              <a:rPr lang="cs-CZ" sz="1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Gods</a:t>
            </a:r>
            <a:r>
              <a:rPr lang="cs-CZ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1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Artists</a:t>
            </a:r>
            <a:r>
              <a:rPr lang="cs-CZ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cs-CZ" sz="1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Athletes</a:t>
            </a:r>
            <a:r>
              <a:rPr lang="cs-CZ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London: Pall </a:t>
            </a:r>
            <a:r>
              <a:rPr lang="cs-CZ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Mall</a:t>
            </a:r>
            <a:r>
              <a:rPr lang="cs-CZ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Press</a:t>
            </a:r>
            <a:r>
              <a:rPr lang="cs-CZ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194 p. </a:t>
            </a:r>
          </a:p>
          <a:p>
            <a:pPr marL="0" indent="0" algn="just">
              <a:buNone/>
            </a:pPr>
            <a:r>
              <a:rPr lang="cs-CZ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FREL</a:t>
            </a:r>
            <a:r>
              <a:rPr lang="cs-CZ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J.</a:t>
            </a:r>
            <a:r>
              <a:rPr lang="cs-CZ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(1951).</a:t>
            </a:r>
            <a:r>
              <a:rPr lang="cs-CZ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Počátky řeckého sochařství</a:t>
            </a:r>
            <a:r>
              <a:rPr lang="cs-CZ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Praha: Orbis. 181 s. </a:t>
            </a:r>
          </a:p>
          <a:p>
            <a:pPr marL="0" indent="0" algn="just">
              <a:buNone/>
            </a:pPr>
            <a:r>
              <a:rPr lang="cs-CZ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FREL, J.</a:t>
            </a:r>
            <a:r>
              <a:rPr lang="cs-CZ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(1952).</a:t>
            </a:r>
            <a:r>
              <a:rPr lang="cs-CZ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Klasické řecké sochařství</a:t>
            </a:r>
            <a:r>
              <a:rPr lang="cs-CZ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Praha: Orbis. 220 s. </a:t>
            </a:r>
            <a:endParaRPr lang="cs-CZ" sz="1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cs-CZ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FREL, J.</a:t>
            </a:r>
            <a:r>
              <a:rPr lang="cs-CZ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(1956). </a:t>
            </a:r>
            <a:r>
              <a:rPr lang="cs-CZ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Řecké vázy</a:t>
            </a:r>
            <a:r>
              <a:rPr lang="cs-CZ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Praha: Státní nakladatelství krásné literatury, hudby a umění. 120 s.  </a:t>
            </a:r>
          </a:p>
          <a:p>
            <a:pPr marL="0" indent="0" algn="just">
              <a:buNone/>
            </a:pPr>
            <a:r>
              <a:rPr lang="cs-CZ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GOLDEN</a:t>
            </a:r>
            <a:r>
              <a:rPr lang="cs-CZ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M.</a:t>
            </a:r>
            <a:r>
              <a:rPr lang="cs-CZ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(2005). </a:t>
            </a:r>
            <a:r>
              <a:rPr lang="cs-CZ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Sport in </a:t>
            </a:r>
            <a:r>
              <a:rPr lang="cs-CZ" sz="1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cs-CZ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Ancient</a:t>
            </a:r>
            <a:r>
              <a:rPr lang="cs-CZ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World</a:t>
            </a:r>
            <a:r>
              <a:rPr lang="cs-CZ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from</a:t>
            </a:r>
            <a:r>
              <a:rPr lang="cs-CZ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to Z</a:t>
            </a:r>
            <a:r>
              <a:rPr lang="cs-CZ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London: </a:t>
            </a:r>
            <a:r>
              <a:rPr lang="cs-CZ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Taylor</a:t>
            </a:r>
            <a:r>
              <a:rPr lang="cs-CZ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&amp; Francis e-</a:t>
            </a:r>
            <a:r>
              <a:rPr lang="cs-CZ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Library</a:t>
            </a:r>
            <a:r>
              <a:rPr lang="cs-CZ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185 p. </a:t>
            </a:r>
          </a:p>
          <a:p>
            <a:pPr marL="0" indent="0" algn="just">
              <a:buNone/>
            </a:pPr>
            <a:r>
              <a:rPr lang="cs-CZ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GREXA</a:t>
            </a:r>
            <a:r>
              <a:rPr lang="cs-CZ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J. &amp; STRACHOVÁ, M.</a:t>
            </a:r>
            <a:r>
              <a:rPr lang="cs-CZ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(2011</a:t>
            </a:r>
            <a:r>
              <a:rPr lang="cs-CZ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r>
              <a:rPr lang="cs-CZ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Dějiny sportu: Přehled světových a českých dějin tělesné výchovy a </a:t>
            </a:r>
            <a:r>
              <a:rPr lang="cs-CZ" sz="1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sportu</a:t>
            </a:r>
            <a:r>
              <a:rPr lang="cs-CZ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Brno: Masarykova univ. </a:t>
            </a:r>
            <a:r>
              <a:rPr lang="cs-CZ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236 s. </a:t>
            </a:r>
          </a:p>
          <a:p>
            <a:pPr marL="0" indent="0" algn="just">
              <a:buNone/>
            </a:pPr>
            <a:r>
              <a:rPr lang="cs-CZ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HARRIS, H. A.</a:t>
            </a:r>
            <a:r>
              <a:rPr lang="cs-CZ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(1972). </a:t>
            </a:r>
            <a:r>
              <a:rPr lang="cs-CZ" sz="1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Sport in </a:t>
            </a:r>
            <a:r>
              <a:rPr lang="cs-CZ" sz="1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Greece</a:t>
            </a:r>
            <a:r>
              <a:rPr lang="cs-CZ" sz="1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and Rome</a:t>
            </a:r>
            <a:r>
              <a:rPr lang="cs-CZ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London: </a:t>
            </a:r>
            <a:r>
              <a:rPr lang="cs-CZ" sz="1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Thames</a:t>
            </a:r>
            <a:r>
              <a:rPr lang="cs-CZ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and Hudson. 288 p. </a:t>
            </a:r>
            <a:endParaRPr lang="cs-CZ" sz="1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cs-CZ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HYDE</a:t>
            </a:r>
            <a:r>
              <a:rPr lang="cs-CZ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W. </a:t>
            </a:r>
            <a:r>
              <a:rPr lang="cs-CZ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W. </a:t>
            </a:r>
            <a:r>
              <a:rPr lang="cs-CZ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(1921). </a:t>
            </a:r>
            <a:r>
              <a:rPr lang="cs-CZ" sz="1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Olympic</a:t>
            </a:r>
            <a:r>
              <a:rPr lang="cs-CZ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Victor </a:t>
            </a:r>
            <a:r>
              <a:rPr lang="cs-CZ" sz="1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Monuments</a:t>
            </a:r>
            <a:r>
              <a:rPr lang="cs-CZ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cs-CZ" sz="1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Greek</a:t>
            </a:r>
            <a:r>
              <a:rPr lang="cs-CZ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Athletic</a:t>
            </a:r>
            <a:r>
              <a:rPr lang="cs-CZ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Art</a:t>
            </a:r>
            <a:r>
              <a:rPr lang="cs-CZ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Washington: Carnegie </a:t>
            </a:r>
            <a:r>
              <a:rPr lang="cs-CZ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Institution</a:t>
            </a:r>
            <a:r>
              <a:rPr lang="cs-CZ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XIX + 406 p</a:t>
            </a:r>
            <a:r>
              <a:rPr lang="cs-CZ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cs-CZ" sz="1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cs-CZ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CHRISTESEN</a:t>
            </a:r>
            <a:r>
              <a:rPr lang="cs-CZ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P.</a:t>
            </a:r>
            <a:r>
              <a:rPr lang="cs-CZ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(2012). </a:t>
            </a:r>
            <a:r>
              <a:rPr lang="cs-CZ" sz="1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Olympic</a:t>
            </a:r>
            <a:r>
              <a:rPr lang="cs-CZ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Victor </a:t>
            </a:r>
            <a:r>
              <a:rPr lang="cs-CZ" sz="1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Lists</a:t>
            </a:r>
            <a:r>
              <a:rPr lang="cs-CZ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cs-CZ" sz="1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Ancient</a:t>
            </a:r>
            <a:r>
              <a:rPr lang="cs-CZ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Greek</a:t>
            </a:r>
            <a:r>
              <a:rPr lang="cs-CZ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History</a:t>
            </a:r>
            <a:r>
              <a:rPr lang="cs-CZ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Cambridge: Cambridge University </a:t>
            </a:r>
            <a:r>
              <a:rPr lang="cs-CZ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Press</a:t>
            </a:r>
            <a:r>
              <a:rPr lang="cs-CZ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582 p. </a:t>
            </a:r>
          </a:p>
          <a:p>
            <a:pPr marL="0" indent="0" algn="just">
              <a:buNone/>
            </a:pPr>
            <a:r>
              <a:rPr lang="cs-CZ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CHRISTESEN, P. &amp; MARTIROSOVA-TORLONE, Z.</a:t>
            </a:r>
            <a:r>
              <a:rPr lang="cs-CZ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(2013). </a:t>
            </a:r>
            <a:r>
              <a:rPr lang="cs-CZ" sz="1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cs-CZ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Olympic</a:t>
            </a:r>
            <a:r>
              <a:rPr lang="cs-CZ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Victor List </a:t>
            </a:r>
            <a:r>
              <a:rPr lang="cs-CZ" sz="1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cs-CZ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Eusebius</a:t>
            </a:r>
            <a:r>
              <a:rPr lang="cs-CZ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Background, Text, and </a:t>
            </a:r>
            <a:r>
              <a:rPr lang="cs-CZ" sz="1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Translation</a:t>
            </a:r>
            <a:r>
              <a:rPr lang="cs-CZ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NY: </a:t>
            </a:r>
            <a:r>
              <a:rPr lang="cs-CZ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Fordham</a:t>
            </a:r>
            <a:r>
              <a:rPr lang="cs-CZ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University </a:t>
            </a:r>
            <a:endParaRPr lang="cs-CZ" sz="1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cs-CZ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JIRÁSEK</a:t>
            </a:r>
            <a:r>
              <a:rPr lang="cs-CZ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I.</a:t>
            </a:r>
            <a:r>
              <a:rPr lang="cs-CZ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(2005). </a:t>
            </a:r>
            <a:r>
              <a:rPr lang="cs-CZ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Filosofická </a:t>
            </a:r>
            <a:r>
              <a:rPr lang="cs-CZ" sz="1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kinantropologie</a:t>
            </a:r>
            <a:r>
              <a:rPr lang="cs-CZ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setkání filosofie, těla a pohybu</a:t>
            </a:r>
            <a:r>
              <a:rPr lang="cs-CZ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Olomouc: Univerzita Palackého v Olomouci. 356 s. </a:t>
            </a:r>
          </a:p>
          <a:p>
            <a:pPr marL="0" indent="0" algn="just">
              <a:buNone/>
            </a:pPr>
            <a:r>
              <a:rPr lang="cs-CZ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KÖSSL, J.; KROUTIL, F. et </a:t>
            </a:r>
            <a:r>
              <a:rPr lang="cs-CZ" sz="1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alii</a:t>
            </a:r>
            <a:r>
              <a:rPr lang="cs-CZ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(1982). </a:t>
            </a:r>
            <a:r>
              <a:rPr lang="cs-CZ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Malá encyklopedie olympijských her</a:t>
            </a:r>
            <a:r>
              <a:rPr lang="cs-CZ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Praha: Olympia. 616 s. </a:t>
            </a:r>
          </a:p>
          <a:p>
            <a:pPr marL="0" indent="0" algn="just">
              <a:buNone/>
            </a:pPr>
            <a:r>
              <a:rPr lang="cs-CZ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KOUŘIL, J. </a:t>
            </a:r>
            <a:r>
              <a:rPr lang="cs-CZ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cs-CZ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2015). </a:t>
            </a:r>
            <a:r>
              <a:rPr lang="cs-CZ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Antická tělesná cvičení a systémy výchovy jako inspirativní ideje výchovy k rytířství</a:t>
            </a:r>
            <a:r>
              <a:rPr lang="cs-CZ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(Rigorózní práce). Olomouc: </a:t>
            </a:r>
            <a:r>
              <a:rPr lang="cs-CZ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FTK UP. </a:t>
            </a:r>
            <a:r>
              <a:rPr lang="cs-CZ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289 s. </a:t>
            </a:r>
            <a:endParaRPr lang="cs-CZ" sz="1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cs-CZ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KOUŘIL, J.</a:t>
            </a:r>
            <a:r>
              <a:rPr lang="cs-CZ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(2016). </a:t>
            </a:r>
            <a:r>
              <a:rPr lang="cs-CZ" sz="1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Athlétai</a:t>
            </a:r>
            <a:r>
              <a:rPr lang="cs-CZ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„</a:t>
            </a:r>
            <a:r>
              <a:rPr lang="cs-CZ" sz="1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spotovní</a:t>
            </a:r>
            <a:r>
              <a:rPr lang="cs-CZ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 tituly antického světa</a:t>
            </a:r>
            <a:r>
              <a:rPr lang="cs-CZ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In: </a:t>
            </a:r>
            <a:r>
              <a:rPr lang="cs-CZ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Tělesná kultura</a:t>
            </a:r>
            <a:r>
              <a:rPr lang="cs-CZ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Olomouc: Fakulta tělesné kultury. 17 s. (in </a:t>
            </a:r>
            <a:r>
              <a:rPr lang="cs-CZ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press</a:t>
            </a:r>
            <a:r>
              <a:rPr lang="cs-CZ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</a:p>
          <a:p>
            <a:pPr marL="0" indent="0" algn="just">
              <a:buNone/>
            </a:pPr>
            <a:r>
              <a:rPr lang="cs-CZ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KYLE, D. G. </a:t>
            </a:r>
            <a:r>
              <a:rPr lang="cs-CZ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(2007). </a:t>
            </a:r>
            <a:r>
              <a:rPr lang="cs-CZ" sz="1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Sport and </a:t>
            </a:r>
            <a:r>
              <a:rPr lang="cs-CZ" sz="1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Spectacle</a:t>
            </a:r>
            <a:r>
              <a:rPr lang="cs-CZ" sz="1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cs-CZ" sz="1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cs-CZ" sz="1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Ancient</a:t>
            </a:r>
            <a:r>
              <a:rPr lang="cs-CZ" sz="1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World</a:t>
            </a:r>
            <a:r>
              <a:rPr lang="cs-CZ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cs-CZ" sz="1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Malden</a:t>
            </a:r>
            <a:r>
              <a:rPr lang="cs-CZ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cs-CZ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Blackwell</a:t>
            </a:r>
            <a:r>
              <a:rPr lang="cs-CZ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Publishing</a:t>
            </a:r>
            <a:r>
              <a:rPr lang="cs-CZ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404 p. </a:t>
            </a:r>
            <a:endParaRPr lang="cs-CZ" sz="1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cs-CZ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LIBERATI</a:t>
            </a:r>
            <a:r>
              <a:rPr lang="cs-CZ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A. M. &amp; BOURBON, F.</a:t>
            </a:r>
            <a:r>
              <a:rPr lang="cs-CZ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(2008). </a:t>
            </a:r>
            <a:r>
              <a:rPr lang="cs-CZ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Starověký Řím</a:t>
            </a:r>
            <a:r>
              <a:rPr lang="cs-CZ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Praha: </a:t>
            </a:r>
            <a:r>
              <a:rPr lang="cs-CZ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Rebo</a:t>
            </a:r>
            <a:r>
              <a:rPr lang="cs-CZ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Productions</a:t>
            </a:r>
            <a:r>
              <a:rPr lang="cs-CZ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CZ. 288 s. </a:t>
            </a:r>
          </a:p>
          <a:p>
            <a:pPr marL="0" indent="0" algn="just">
              <a:buNone/>
            </a:pPr>
            <a:r>
              <a:rPr lang="cs-CZ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MATĚJČEK, A.</a:t>
            </a:r>
            <a:r>
              <a:rPr lang="cs-CZ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(1942). </a:t>
            </a:r>
            <a:r>
              <a:rPr lang="cs-CZ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Dějiny umění v obrysech</a:t>
            </a:r>
            <a:r>
              <a:rPr lang="cs-CZ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Praha: </a:t>
            </a:r>
            <a:r>
              <a:rPr lang="cs-CZ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Melantrich</a:t>
            </a:r>
            <a:r>
              <a:rPr lang="cs-CZ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532 s. </a:t>
            </a:r>
            <a:endParaRPr lang="cs-CZ" sz="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cs-CZ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MILLER, S. G. </a:t>
            </a:r>
            <a:r>
              <a:rPr lang="cs-CZ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cs-CZ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2004a). </a:t>
            </a:r>
            <a:r>
              <a:rPr lang="cs-CZ" sz="1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Ancient</a:t>
            </a:r>
            <a:r>
              <a:rPr lang="cs-CZ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Greek</a:t>
            </a:r>
            <a:r>
              <a:rPr lang="cs-CZ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Athletics</a:t>
            </a:r>
            <a:r>
              <a:rPr lang="cs-CZ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New </a:t>
            </a:r>
            <a:r>
              <a:rPr lang="cs-CZ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Haven</a:t>
            </a:r>
            <a:r>
              <a:rPr lang="cs-CZ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London: </a:t>
            </a:r>
            <a:r>
              <a:rPr lang="cs-CZ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Yale</a:t>
            </a:r>
            <a:r>
              <a:rPr lang="cs-CZ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University. 288 p. </a:t>
            </a:r>
            <a:endParaRPr lang="cs-CZ" sz="1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cs-CZ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MILLER, S. G. </a:t>
            </a:r>
            <a:r>
              <a:rPr lang="cs-CZ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cs-CZ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2004b). </a:t>
            </a:r>
            <a:r>
              <a:rPr lang="cs-CZ" sz="1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Arete</a:t>
            </a:r>
            <a:r>
              <a:rPr lang="cs-CZ" sz="1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cs-CZ" sz="1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Greek</a:t>
            </a:r>
            <a:r>
              <a:rPr lang="cs-CZ" sz="1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sports</a:t>
            </a:r>
            <a:r>
              <a:rPr lang="cs-CZ" sz="1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from</a:t>
            </a:r>
            <a:r>
              <a:rPr lang="cs-CZ" sz="1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ancient</a:t>
            </a:r>
            <a:r>
              <a:rPr lang="cs-CZ" sz="1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sources</a:t>
            </a:r>
            <a:r>
              <a:rPr lang="cs-CZ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London</a:t>
            </a:r>
            <a:r>
              <a:rPr lang="cs-CZ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cs-CZ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University </a:t>
            </a:r>
            <a:r>
              <a:rPr lang="cs-CZ" sz="1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cs-CZ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California</a:t>
            </a:r>
            <a:r>
              <a:rPr lang="cs-CZ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Press</a:t>
            </a:r>
            <a:r>
              <a:rPr lang="cs-CZ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Ltd. 236 p. </a:t>
            </a:r>
            <a:endParaRPr lang="cs-CZ" sz="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cs-CZ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OLIVOVÁ, V. </a:t>
            </a:r>
            <a:r>
              <a:rPr lang="cs-CZ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(1979). </a:t>
            </a:r>
            <a:r>
              <a:rPr lang="cs-CZ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Lidé a hry: Historická geneze sportu</a:t>
            </a:r>
            <a:r>
              <a:rPr lang="cs-CZ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Praha: Olympia. 608 s. </a:t>
            </a:r>
          </a:p>
          <a:p>
            <a:pPr marL="0" indent="0" algn="just">
              <a:buNone/>
            </a:pPr>
            <a:r>
              <a:rPr lang="cs-CZ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OLIVOVÁ, V. </a:t>
            </a:r>
            <a:r>
              <a:rPr lang="cs-CZ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(1988). </a:t>
            </a:r>
            <a:r>
              <a:rPr lang="cs-CZ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Sport a hry ve starověkém světě</a:t>
            </a:r>
            <a:r>
              <a:rPr lang="cs-CZ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Praha: </a:t>
            </a:r>
            <a:r>
              <a:rPr lang="cs-CZ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Artia</a:t>
            </a:r>
            <a:r>
              <a:rPr lang="cs-CZ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208 s. </a:t>
            </a:r>
          </a:p>
          <a:p>
            <a:pPr marL="0" indent="0" algn="just">
              <a:buNone/>
            </a:pPr>
            <a:r>
              <a:rPr lang="cs-CZ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OLIVOVÁ, V. </a:t>
            </a:r>
            <a:r>
              <a:rPr lang="cs-CZ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(1989). </a:t>
            </a:r>
            <a:r>
              <a:rPr lang="cs-CZ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Odvěké kouzlo sportu</a:t>
            </a:r>
            <a:r>
              <a:rPr lang="cs-CZ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Praha: Olympia. 288 s. </a:t>
            </a:r>
            <a:endParaRPr lang="cs-CZ" sz="1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cs-CZ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POLIAKOFF, M. B.</a:t>
            </a:r>
            <a:r>
              <a:rPr lang="cs-CZ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(1987). </a:t>
            </a:r>
            <a:r>
              <a:rPr lang="cs-CZ" sz="1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Combat</a:t>
            </a:r>
            <a:r>
              <a:rPr lang="cs-CZ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Sports</a:t>
            </a:r>
            <a:r>
              <a:rPr lang="cs-CZ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cs-CZ" sz="1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cs-CZ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Ancient</a:t>
            </a:r>
            <a:r>
              <a:rPr lang="cs-CZ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World</a:t>
            </a:r>
            <a:r>
              <a:rPr lang="cs-CZ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cs-CZ" sz="1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Competition</a:t>
            </a:r>
            <a:r>
              <a:rPr lang="cs-CZ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1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Violence</a:t>
            </a:r>
            <a:r>
              <a:rPr lang="cs-CZ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and </a:t>
            </a:r>
            <a:r>
              <a:rPr lang="cs-CZ" sz="1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Culture</a:t>
            </a:r>
            <a:r>
              <a:rPr lang="cs-CZ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New </a:t>
            </a:r>
            <a:r>
              <a:rPr lang="cs-CZ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Haven</a:t>
            </a:r>
            <a:r>
              <a:rPr lang="cs-CZ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&amp;</a:t>
            </a:r>
            <a:r>
              <a:rPr lang="cs-CZ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London: </a:t>
            </a:r>
            <a:r>
              <a:rPr lang="cs-CZ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Yale</a:t>
            </a:r>
            <a:r>
              <a:rPr lang="cs-CZ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Uni</a:t>
            </a:r>
            <a:r>
              <a:rPr lang="cs-CZ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cs-CZ" sz="1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Press</a:t>
            </a:r>
            <a:r>
              <a:rPr lang="cs-CZ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202 p. </a:t>
            </a:r>
          </a:p>
          <a:p>
            <a:pPr marL="0" indent="0" algn="just">
              <a:buNone/>
            </a:pPr>
            <a:r>
              <a:rPr lang="cs-CZ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POTTER</a:t>
            </a:r>
            <a:r>
              <a:rPr lang="cs-CZ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D. </a:t>
            </a:r>
            <a:r>
              <a:rPr lang="cs-CZ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(2012). </a:t>
            </a:r>
            <a:r>
              <a:rPr lang="cs-CZ" sz="1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cs-CZ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Victor´s</a:t>
            </a:r>
            <a:r>
              <a:rPr lang="cs-CZ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Crown</a:t>
            </a:r>
            <a:r>
              <a:rPr lang="cs-CZ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cs-CZ" sz="1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How</a:t>
            </a:r>
            <a:r>
              <a:rPr lang="cs-CZ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cs-CZ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Birth</a:t>
            </a:r>
            <a:r>
              <a:rPr lang="cs-CZ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cs-CZ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cs-CZ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Olympics</a:t>
            </a:r>
            <a:r>
              <a:rPr lang="cs-CZ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cs-CZ" sz="1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cs-CZ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Rise</a:t>
            </a:r>
            <a:r>
              <a:rPr lang="cs-CZ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cs-CZ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cs-CZ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Roman </a:t>
            </a:r>
            <a:r>
              <a:rPr lang="cs-CZ" sz="1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Games</a:t>
            </a:r>
            <a:r>
              <a:rPr lang="cs-CZ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Changed</a:t>
            </a:r>
            <a:r>
              <a:rPr lang="cs-CZ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Sport</a:t>
            </a:r>
            <a:r>
              <a:rPr lang="cs-CZ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London</a:t>
            </a:r>
            <a:r>
              <a:rPr lang="cs-CZ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cs-CZ" sz="1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Quercus</a:t>
            </a:r>
            <a:r>
              <a:rPr lang="cs-CZ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cs-CZ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416 p. </a:t>
            </a:r>
          </a:p>
          <a:p>
            <a:pPr marL="0" indent="0" algn="just">
              <a:buNone/>
            </a:pPr>
            <a:r>
              <a:rPr lang="cs-CZ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SÁBL</a:t>
            </a:r>
            <a:r>
              <a:rPr lang="cs-CZ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V. </a:t>
            </a:r>
            <a:r>
              <a:rPr lang="cs-CZ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(1960). </a:t>
            </a:r>
            <a:r>
              <a:rPr lang="cs-CZ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Od Olympie k Římu 1960: Z dějin olympijských her</a:t>
            </a:r>
            <a:r>
              <a:rPr lang="cs-CZ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Praha: Sportovní a turistické nakladatelství. 352 s. </a:t>
            </a:r>
          </a:p>
          <a:p>
            <a:pPr marL="0" indent="0" algn="just">
              <a:buNone/>
            </a:pPr>
            <a:r>
              <a:rPr lang="cs-CZ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SÁBL, V.</a:t>
            </a:r>
            <a:r>
              <a:rPr lang="cs-CZ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(1968) </a:t>
            </a:r>
            <a:r>
              <a:rPr lang="cs-CZ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Hrdinové antických olympiád: Olympijské příběhy a pověsti</a:t>
            </a:r>
            <a:r>
              <a:rPr lang="cs-CZ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Praha: Olympia. 448 s. </a:t>
            </a:r>
            <a:endParaRPr lang="cs-CZ" sz="1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cs-CZ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TYRŠ, M.</a:t>
            </a:r>
            <a:r>
              <a:rPr lang="cs-CZ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(1968). </a:t>
            </a:r>
            <a:r>
              <a:rPr lang="cs-CZ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Hod olympický</a:t>
            </a:r>
            <a:r>
              <a:rPr lang="cs-CZ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Praha: Olympia. 64 s. </a:t>
            </a:r>
            <a:endParaRPr lang="cs-CZ" sz="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cs-CZ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WALTERSE</a:t>
            </a:r>
            <a:r>
              <a:rPr lang="cs-CZ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H. B. </a:t>
            </a:r>
            <a:r>
              <a:rPr lang="cs-CZ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(1909).</a:t>
            </a:r>
            <a:r>
              <a:rPr lang="cs-CZ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Řecké umění</a:t>
            </a:r>
            <a:r>
              <a:rPr lang="cs-CZ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Praha: Jan </a:t>
            </a:r>
            <a:r>
              <a:rPr lang="cs-CZ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Laichter</a:t>
            </a:r>
            <a:r>
              <a:rPr lang="cs-CZ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460 s. </a:t>
            </a:r>
            <a:endParaRPr lang="cs-CZ" sz="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cs-CZ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ZAMAROVSKÝ, V.</a:t>
            </a:r>
            <a:r>
              <a:rPr lang="cs-CZ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(2003). </a:t>
            </a:r>
            <a:r>
              <a:rPr lang="cs-CZ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Vzkříšení Olympie</a:t>
            </a:r>
            <a:r>
              <a:rPr lang="cs-CZ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Praha: </a:t>
            </a:r>
            <a:r>
              <a:rPr lang="cs-CZ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Euromedia</a:t>
            </a:r>
            <a:r>
              <a:rPr lang="cs-CZ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Group – Knižní klub – Erika. 260 s. </a:t>
            </a:r>
            <a:endParaRPr lang="cs-CZ" sz="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6637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24474"/>
            <a:ext cx="9144000" cy="1143000"/>
          </a:xfrm>
        </p:spPr>
        <p:txBody>
          <a:bodyPr/>
          <a:lstStyle/>
          <a:p>
            <a:r>
              <a:rPr lang="cs-CZ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  <a:cs typeface="Times New Roman" panose="02020603050405020304" pitchFamily="18" charset="0"/>
              </a:rPr>
              <a:t>slovníky</a:t>
            </a:r>
            <a:endParaRPr lang="cs-CZ" dirty="0">
              <a:latin typeface="Century" panose="020406040505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196752"/>
            <a:ext cx="9144000" cy="4929411"/>
          </a:xfrm>
        </p:spPr>
        <p:txBody>
          <a:bodyPr/>
          <a:lstStyle/>
          <a:p>
            <a:pPr algn="just"/>
            <a:r>
              <a:rPr lang="cs-CZ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FÜRST, K. &amp; MEISSNER, J.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(1926). </a:t>
            </a:r>
            <a:r>
              <a:rPr lang="cs-CZ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Slovník latinsko-český, slovník česko-latinský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Praha: Kvasnička a Hampl. 736 s. </a:t>
            </a:r>
          </a:p>
          <a:p>
            <a:pPr algn="just"/>
            <a:r>
              <a:rPr lang="cs-CZ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LEPAŘ, F.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(2008). </a:t>
            </a:r>
            <a:r>
              <a:rPr lang="cs-CZ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Nehomérovský</a:t>
            </a:r>
            <a:r>
              <a:rPr lang="cs-CZ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slovník </a:t>
            </a:r>
            <a:r>
              <a:rPr lang="cs-CZ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řeckočeský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Praha: Petr Rezek. 1185 s. </a:t>
            </a:r>
          </a:p>
          <a:p>
            <a:pPr algn="just"/>
            <a:r>
              <a:rPr lang="cs-CZ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PRACH, V.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(1998). </a:t>
            </a:r>
            <a:r>
              <a:rPr lang="cs-CZ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Řecko-český slovník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Praha: Vyšehrad. 588 + 136 s. </a:t>
            </a:r>
          </a:p>
          <a:p>
            <a:pPr algn="just"/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0497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Jiří\Desktop\Nová složka\100_30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halkSketch/>
                    </a14:imgEffect>
                    <a14:imgEffect>
                      <a14:colorTemperature colorTemp="53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4271" y="25410"/>
            <a:ext cx="9144000" cy="883310"/>
          </a:xfrm>
        </p:spPr>
        <p:txBody>
          <a:bodyPr/>
          <a:lstStyle/>
          <a:p>
            <a:r>
              <a:rPr lang="cs-CZ" b="1" i="1" dirty="0">
                <a:solidFill>
                  <a:schemeClr val="bg1"/>
                </a:solidFill>
              </a:rPr>
              <a:t>π</a:t>
            </a:r>
            <a:r>
              <a:rPr lang="cs-CZ" b="1" i="1" dirty="0" err="1">
                <a:solidFill>
                  <a:schemeClr val="bg1"/>
                </a:solidFill>
              </a:rPr>
              <a:t>άλη</a:t>
            </a:r>
            <a:endParaRPr lang="cs-CZ" b="1" i="1" dirty="0">
              <a:solidFill>
                <a:schemeClr val="bg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980728"/>
            <a:ext cx="9144000" cy="5877272"/>
          </a:xfrm>
        </p:spPr>
        <p:txBody>
          <a:bodyPr>
            <a:normAutofit lnSpcReduction="10000"/>
          </a:bodyPr>
          <a:lstStyle/>
          <a:p>
            <a:r>
              <a:rPr lang="cs-CZ" b="1" dirty="0" smtClean="0">
                <a:solidFill>
                  <a:schemeClr val="bg1"/>
                </a:solidFill>
              </a:rPr>
              <a:t>Prométheus či Palaistra</a:t>
            </a:r>
          </a:p>
          <a:p>
            <a:r>
              <a:rPr lang="cs-CZ" b="1" dirty="0" smtClean="0">
                <a:solidFill>
                  <a:schemeClr val="bg1"/>
                </a:solidFill>
              </a:rPr>
              <a:t>3x(5x) povalení na zem (</a:t>
            </a:r>
            <a:r>
              <a:rPr lang="cs-CZ" b="1" i="1" dirty="0" err="1" smtClean="0">
                <a:solidFill>
                  <a:schemeClr val="bg1"/>
                </a:solidFill>
              </a:rPr>
              <a:t>katabletiké</a:t>
            </a:r>
            <a:r>
              <a:rPr lang="cs-CZ" b="1" dirty="0" smtClean="0">
                <a:solidFill>
                  <a:schemeClr val="bg1"/>
                </a:solidFill>
              </a:rPr>
              <a:t>)</a:t>
            </a:r>
          </a:p>
          <a:p>
            <a:r>
              <a:rPr lang="cs-CZ" b="1" dirty="0">
                <a:solidFill>
                  <a:schemeClr val="bg1"/>
                </a:solidFill>
              </a:rPr>
              <a:t>ne údery, kousání, škrábání, opuštění místa </a:t>
            </a:r>
            <a:r>
              <a:rPr lang="cs-CZ" b="1" i="1" dirty="0" smtClean="0">
                <a:solidFill>
                  <a:schemeClr val="bg1"/>
                </a:solidFill>
              </a:rPr>
              <a:t>agónu</a:t>
            </a:r>
            <a:endParaRPr lang="cs-CZ" b="1" dirty="0">
              <a:solidFill>
                <a:schemeClr val="bg1"/>
              </a:solidFill>
            </a:endParaRPr>
          </a:p>
          <a:p>
            <a:r>
              <a:rPr lang="cs-CZ" b="1" dirty="0" smtClean="0">
                <a:solidFill>
                  <a:schemeClr val="bg1"/>
                </a:solidFill>
              </a:rPr>
              <a:t>ne kola, hmotnostní kategorie </a:t>
            </a:r>
            <a:endParaRPr lang="cs-CZ" b="1" dirty="0">
              <a:solidFill>
                <a:schemeClr val="bg1"/>
              </a:solidFill>
            </a:endParaRPr>
          </a:p>
          <a:p>
            <a:r>
              <a:rPr lang="cs-CZ" b="1" i="1" dirty="0" err="1">
                <a:solidFill>
                  <a:schemeClr val="bg1"/>
                </a:solidFill>
              </a:rPr>
              <a:t>perisóma</a:t>
            </a:r>
            <a:r>
              <a:rPr lang="cs-CZ" b="1" i="1" dirty="0">
                <a:solidFill>
                  <a:schemeClr val="bg1"/>
                </a:solidFill>
              </a:rPr>
              <a:t> </a:t>
            </a:r>
          </a:p>
          <a:p>
            <a:r>
              <a:rPr lang="cs-CZ" b="1" dirty="0" smtClean="0">
                <a:solidFill>
                  <a:schemeClr val="bg1"/>
                </a:solidFill>
              </a:rPr>
              <a:t>chvaty</a:t>
            </a:r>
            <a:r>
              <a:rPr lang="cs-CZ" b="1" dirty="0">
                <a:solidFill>
                  <a:schemeClr val="bg1"/>
                </a:solidFill>
              </a:rPr>
              <a:t>, 40 (</a:t>
            </a:r>
            <a:r>
              <a:rPr lang="cs-CZ" b="1" i="1" dirty="0" err="1">
                <a:solidFill>
                  <a:schemeClr val="bg1"/>
                </a:solidFill>
              </a:rPr>
              <a:t>anchein</a:t>
            </a:r>
            <a:r>
              <a:rPr lang="cs-CZ" b="1" dirty="0">
                <a:solidFill>
                  <a:schemeClr val="bg1"/>
                </a:solidFill>
              </a:rPr>
              <a:t>, </a:t>
            </a:r>
            <a:r>
              <a:rPr lang="cs-CZ" b="1" i="1" dirty="0" err="1">
                <a:solidFill>
                  <a:schemeClr val="bg1"/>
                </a:solidFill>
              </a:rPr>
              <a:t>dratein</a:t>
            </a:r>
            <a:r>
              <a:rPr lang="cs-CZ" b="1" dirty="0">
                <a:solidFill>
                  <a:schemeClr val="bg1"/>
                </a:solidFill>
              </a:rPr>
              <a:t>, </a:t>
            </a:r>
            <a:r>
              <a:rPr lang="cs-CZ" b="1" i="1" dirty="0" err="1">
                <a:solidFill>
                  <a:schemeClr val="bg1"/>
                </a:solidFill>
              </a:rPr>
              <a:t>mesolabe</a:t>
            </a:r>
            <a:r>
              <a:rPr lang="cs-CZ" b="1" dirty="0">
                <a:solidFill>
                  <a:schemeClr val="bg1"/>
                </a:solidFill>
              </a:rPr>
              <a:t>, </a:t>
            </a:r>
            <a:r>
              <a:rPr lang="cs-CZ" b="1" i="1" dirty="0" err="1" smtClean="0">
                <a:solidFill>
                  <a:schemeClr val="bg1"/>
                </a:solidFill>
              </a:rPr>
              <a:t>perisfingzein</a:t>
            </a:r>
            <a:r>
              <a:rPr lang="cs-CZ" b="1" i="1" dirty="0" smtClean="0">
                <a:solidFill>
                  <a:schemeClr val="bg1"/>
                </a:solidFill>
              </a:rPr>
              <a:t>, </a:t>
            </a:r>
            <a:r>
              <a:rPr lang="cs-CZ" b="1" i="1" dirty="0" err="1" smtClean="0">
                <a:solidFill>
                  <a:schemeClr val="bg1"/>
                </a:solidFill>
              </a:rPr>
              <a:t>hyposkelizein</a:t>
            </a:r>
            <a:r>
              <a:rPr lang="cs-CZ" b="1" i="1" dirty="0" smtClean="0">
                <a:solidFill>
                  <a:schemeClr val="bg1"/>
                </a:solidFill>
              </a:rPr>
              <a:t>, </a:t>
            </a:r>
            <a:r>
              <a:rPr lang="cs-CZ" b="1" i="1" dirty="0" err="1" smtClean="0">
                <a:solidFill>
                  <a:schemeClr val="bg1"/>
                </a:solidFill>
              </a:rPr>
              <a:t>trachelismós</a:t>
            </a:r>
            <a:r>
              <a:rPr lang="cs-CZ" b="1" dirty="0" smtClean="0">
                <a:solidFill>
                  <a:schemeClr val="bg1"/>
                </a:solidFill>
              </a:rPr>
              <a:t> </a:t>
            </a:r>
            <a:r>
              <a:rPr lang="cs-CZ" b="1" dirty="0">
                <a:solidFill>
                  <a:schemeClr val="bg1"/>
                </a:solidFill>
              </a:rPr>
              <a:t>…) </a:t>
            </a:r>
          </a:p>
          <a:p>
            <a:r>
              <a:rPr lang="cs-CZ" b="1" dirty="0">
                <a:solidFill>
                  <a:schemeClr val="bg1"/>
                </a:solidFill>
              </a:rPr>
              <a:t>s</a:t>
            </a:r>
            <a:r>
              <a:rPr lang="cs-CZ" b="1" dirty="0" smtClean="0">
                <a:solidFill>
                  <a:schemeClr val="bg1"/>
                </a:solidFill>
              </a:rPr>
              <a:t>tyly:</a:t>
            </a:r>
          </a:p>
          <a:p>
            <a:pPr lvl="1"/>
            <a:r>
              <a:rPr lang="cs-CZ" b="1" i="1" dirty="0" err="1" smtClean="0">
                <a:solidFill>
                  <a:schemeClr val="bg1"/>
                </a:solidFill>
              </a:rPr>
              <a:t>orthopalé</a:t>
            </a:r>
            <a:r>
              <a:rPr lang="cs-CZ" b="1" i="1" dirty="0" smtClean="0">
                <a:solidFill>
                  <a:schemeClr val="bg1"/>
                </a:solidFill>
              </a:rPr>
              <a:t>, </a:t>
            </a:r>
            <a:r>
              <a:rPr lang="cs-CZ" b="1" i="1" dirty="0" err="1" smtClean="0">
                <a:solidFill>
                  <a:schemeClr val="bg1"/>
                </a:solidFill>
              </a:rPr>
              <a:t>stadaipalé</a:t>
            </a:r>
            <a:r>
              <a:rPr lang="cs-CZ" b="1" dirty="0" smtClean="0">
                <a:solidFill>
                  <a:schemeClr val="bg1"/>
                </a:solidFill>
              </a:rPr>
              <a:t> (vzpřímený styl) – 3x</a:t>
            </a:r>
            <a:endParaRPr lang="cs-CZ" b="1" dirty="0">
              <a:solidFill>
                <a:schemeClr val="bg1"/>
              </a:solidFill>
            </a:endParaRPr>
          </a:p>
          <a:p>
            <a:pPr lvl="1"/>
            <a:r>
              <a:rPr lang="cs-CZ" b="1" i="1" dirty="0" err="1" smtClean="0">
                <a:solidFill>
                  <a:schemeClr val="bg1"/>
                </a:solidFill>
              </a:rPr>
              <a:t>katopalé</a:t>
            </a:r>
            <a:r>
              <a:rPr lang="cs-CZ" b="1" i="1" dirty="0" smtClean="0">
                <a:solidFill>
                  <a:schemeClr val="bg1"/>
                </a:solidFill>
              </a:rPr>
              <a:t>, </a:t>
            </a:r>
            <a:r>
              <a:rPr lang="cs-CZ" b="1" i="1" dirty="0" err="1" smtClean="0">
                <a:solidFill>
                  <a:schemeClr val="bg1"/>
                </a:solidFill>
              </a:rPr>
              <a:t>kylisis</a:t>
            </a:r>
            <a:r>
              <a:rPr lang="cs-CZ" b="1" i="1" dirty="0" smtClean="0">
                <a:solidFill>
                  <a:schemeClr val="bg1"/>
                </a:solidFill>
              </a:rPr>
              <a:t>, </a:t>
            </a:r>
            <a:r>
              <a:rPr lang="cs-CZ" b="1" i="1" dirty="0" err="1" smtClean="0">
                <a:solidFill>
                  <a:schemeClr val="bg1"/>
                </a:solidFill>
              </a:rPr>
              <a:t>halindésis</a:t>
            </a:r>
            <a:r>
              <a:rPr lang="cs-CZ" b="1" dirty="0" smtClean="0">
                <a:solidFill>
                  <a:schemeClr val="bg1"/>
                </a:solidFill>
              </a:rPr>
              <a:t> (válivý styl) </a:t>
            </a:r>
          </a:p>
          <a:p>
            <a:r>
              <a:rPr lang="cs-CZ" b="1" dirty="0" smtClean="0">
                <a:solidFill>
                  <a:schemeClr val="bg1"/>
                </a:solidFill>
              </a:rPr>
              <a:t>Sparta</a:t>
            </a:r>
          </a:p>
        </p:txBody>
      </p:sp>
    </p:spTree>
    <p:extLst>
      <p:ext uri="{BB962C8B-B14F-4D97-AF65-F5344CB8AC3E}">
        <p14:creationId xmlns:p14="http://schemas.microsoft.com/office/powerpoint/2010/main" val="3854384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Jiří\Desktop\Nová složka\100_30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halkSketch/>
                    </a14:imgEffect>
                    <a14:imgEffect>
                      <a14:colorTemperature colorTemp="53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21158"/>
            <a:ext cx="9144000" cy="5064026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cs-CZ" b="1" i="1" dirty="0" smtClean="0">
                <a:solidFill>
                  <a:schemeClr val="bg1"/>
                </a:solidFill>
              </a:rPr>
              <a:t>„</a:t>
            </a:r>
            <a:r>
              <a:rPr lang="cs-CZ" b="1" i="1" dirty="0">
                <a:solidFill>
                  <a:schemeClr val="bg1"/>
                </a:solidFill>
              </a:rPr>
              <a:t>Nejmenší vážnosti se těšil ‚sicilský styl‘, neboť Sicilané si zvykli nahrazovat sílu úskoky a obratnost triky. ‚Bojovat </a:t>
            </a:r>
            <a:r>
              <a:rPr lang="cs-CZ" b="1" i="1" dirty="0" err="1">
                <a:solidFill>
                  <a:schemeClr val="bg1"/>
                </a:solidFill>
              </a:rPr>
              <a:t>argejsky</a:t>
            </a:r>
            <a:r>
              <a:rPr lang="cs-CZ" b="1" i="1" dirty="0">
                <a:solidFill>
                  <a:schemeClr val="bg1"/>
                </a:solidFill>
              </a:rPr>
              <a:t>, nikoli </a:t>
            </a:r>
            <a:r>
              <a:rPr lang="cs-CZ" b="1" i="1" dirty="0" err="1">
                <a:solidFill>
                  <a:schemeClr val="bg1"/>
                </a:solidFill>
              </a:rPr>
              <a:t>libyjsky</a:t>
            </a:r>
            <a:r>
              <a:rPr lang="cs-CZ" b="1" i="1" dirty="0">
                <a:solidFill>
                  <a:schemeClr val="bg1"/>
                </a:solidFill>
              </a:rPr>
              <a:t>,‘ se stalo příslovím pro mužnost </a:t>
            </a:r>
            <a:r>
              <a:rPr lang="cs-CZ" b="1" i="1" dirty="0" err="1">
                <a:solidFill>
                  <a:schemeClr val="bg1"/>
                </a:solidFill>
              </a:rPr>
              <a:t>Argejců</a:t>
            </a:r>
            <a:r>
              <a:rPr lang="cs-CZ" b="1" i="1" dirty="0">
                <a:solidFill>
                  <a:schemeClr val="bg1"/>
                </a:solidFill>
              </a:rPr>
              <a:t>. Právem byli hrdi na svůj způsob boje Sparťané: ‚Jiní ať používají lsti,‘ stojí na náhrobním pomníku jednoho z jejich zápasníků, ‚já vítězím silou, jak se sluší na syna </a:t>
            </a:r>
            <a:r>
              <a:rPr lang="cs-CZ" b="1" i="1" dirty="0" err="1">
                <a:solidFill>
                  <a:schemeClr val="bg1"/>
                </a:solidFill>
              </a:rPr>
              <a:t>Lakedaimonu</a:t>
            </a:r>
            <a:r>
              <a:rPr lang="cs-CZ" b="1" i="1" dirty="0">
                <a:solidFill>
                  <a:schemeClr val="bg1"/>
                </a:solidFill>
              </a:rPr>
              <a:t>.‘ Přitom se však hrubá síla příliš necenila, alespoň do římských dob. Svědčí o tom verš básníka </a:t>
            </a:r>
            <a:r>
              <a:rPr lang="cs-CZ" b="1" i="1" dirty="0" err="1">
                <a:solidFill>
                  <a:schemeClr val="bg1"/>
                </a:solidFill>
              </a:rPr>
              <a:t>Simónida</a:t>
            </a:r>
            <a:r>
              <a:rPr lang="cs-CZ" b="1" i="1" dirty="0">
                <a:solidFill>
                  <a:schemeClr val="bg1"/>
                </a:solidFill>
              </a:rPr>
              <a:t> z ódy na </a:t>
            </a:r>
            <a:r>
              <a:rPr lang="cs-CZ" b="1" i="1" dirty="0" err="1">
                <a:solidFill>
                  <a:schemeClr val="bg1"/>
                </a:solidFill>
              </a:rPr>
              <a:t>Aristodama</a:t>
            </a:r>
            <a:r>
              <a:rPr lang="cs-CZ" b="1" i="1" dirty="0">
                <a:solidFill>
                  <a:schemeClr val="bg1"/>
                </a:solidFill>
              </a:rPr>
              <a:t> z Élidy, který vešel rovněž do přísloví: ‚Zvítězil ne tělem mohutným, nýbrž uměním svým.‘“</a:t>
            </a:r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2275282" y="4751725"/>
            <a:ext cx="687625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400" b="1" i="1" dirty="0">
                <a:solidFill>
                  <a:schemeClr val="bg1"/>
                </a:solidFill>
              </a:rPr>
              <a:t>„Z cvičišť, kde zápasy běží, já velmi zmožený </a:t>
            </a:r>
            <a:r>
              <a:rPr lang="cs-CZ" sz="2400" b="1" i="1" dirty="0" err="1">
                <a:solidFill>
                  <a:schemeClr val="bg1"/>
                </a:solidFill>
              </a:rPr>
              <a:t>Plótis</a:t>
            </a:r>
            <a:r>
              <a:rPr lang="cs-CZ" sz="2400" b="1" i="1" dirty="0">
                <a:solidFill>
                  <a:schemeClr val="bg1"/>
                </a:solidFill>
              </a:rPr>
              <a:t> </a:t>
            </a:r>
            <a:endParaRPr lang="cs-CZ" sz="2400" b="1" dirty="0">
              <a:solidFill>
                <a:schemeClr val="bg1"/>
              </a:solidFill>
            </a:endParaRPr>
          </a:p>
          <a:p>
            <a:pPr algn="ctr"/>
            <a:r>
              <a:rPr lang="cs-CZ" sz="2400" b="1" i="1" dirty="0">
                <a:solidFill>
                  <a:schemeClr val="bg1"/>
                </a:solidFill>
              </a:rPr>
              <a:t>ležím teď v </a:t>
            </a:r>
            <a:r>
              <a:rPr lang="cs-CZ" sz="2400" b="1" i="1" dirty="0" err="1">
                <a:solidFill>
                  <a:schemeClr val="bg1"/>
                </a:solidFill>
              </a:rPr>
              <a:t>peirajské</a:t>
            </a:r>
            <a:r>
              <a:rPr lang="cs-CZ" sz="2400" b="1" i="1" dirty="0">
                <a:solidFill>
                  <a:schemeClr val="bg1"/>
                </a:solidFill>
              </a:rPr>
              <a:t> zemi, zpovzdálí mořský zní šum, </a:t>
            </a:r>
            <a:endParaRPr lang="cs-CZ" sz="2400" b="1" dirty="0">
              <a:solidFill>
                <a:schemeClr val="bg1"/>
              </a:solidFill>
            </a:endParaRPr>
          </a:p>
          <a:p>
            <a:pPr algn="ctr"/>
            <a:r>
              <a:rPr lang="cs-CZ" sz="2400" b="1" i="1" dirty="0">
                <a:solidFill>
                  <a:schemeClr val="bg1"/>
                </a:solidFill>
              </a:rPr>
              <a:t>rychle jsem doběhl v cíl života i útrap všech – </a:t>
            </a:r>
            <a:endParaRPr lang="cs-CZ" sz="2400" b="1" dirty="0">
              <a:solidFill>
                <a:schemeClr val="bg1"/>
              </a:solidFill>
            </a:endParaRPr>
          </a:p>
          <a:p>
            <a:pPr algn="ctr"/>
            <a:r>
              <a:rPr lang="cs-CZ" sz="2400" b="1" i="1" dirty="0">
                <a:solidFill>
                  <a:schemeClr val="bg1"/>
                </a:solidFill>
              </a:rPr>
              <a:t>takto totiž mně </a:t>
            </a:r>
            <a:r>
              <a:rPr lang="cs-CZ" sz="2400" b="1" i="1" dirty="0" err="1">
                <a:solidFill>
                  <a:schemeClr val="bg1"/>
                </a:solidFill>
              </a:rPr>
              <a:t>Moiry</a:t>
            </a:r>
            <a:r>
              <a:rPr lang="cs-CZ" sz="2400" b="1" i="1" dirty="0">
                <a:solidFill>
                  <a:schemeClr val="bg1"/>
                </a:solidFill>
              </a:rPr>
              <a:t> upředly života nit“</a:t>
            </a:r>
            <a:r>
              <a:rPr lang="cs-CZ" sz="2400" b="1" dirty="0">
                <a:solidFill>
                  <a:schemeClr val="bg1"/>
                </a:solidFill>
              </a:rPr>
              <a:t> </a:t>
            </a:r>
            <a:endParaRPr lang="cs-CZ" sz="2400" b="1" dirty="0" smtClean="0">
              <a:solidFill>
                <a:schemeClr val="bg1"/>
              </a:solidFill>
            </a:endParaRPr>
          </a:p>
          <a:p>
            <a:endParaRPr lang="cs-CZ" sz="1400" b="1" dirty="0">
              <a:solidFill>
                <a:schemeClr val="bg1"/>
              </a:solidFill>
            </a:endParaRPr>
          </a:p>
          <a:p>
            <a:r>
              <a:rPr lang="cs-CZ" b="1" dirty="0">
                <a:solidFill>
                  <a:schemeClr val="bg1"/>
                </a:solidFill>
              </a:rPr>
              <a:t>(</a:t>
            </a:r>
            <a:r>
              <a:rPr lang="cs-CZ" b="1" i="1" dirty="0">
                <a:solidFill>
                  <a:schemeClr val="bg1"/>
                </a:solidFill>
              </a:rPr>
              <a:t>Obrázky z řeckého života</a:t>
            </a:r>
            <a:r>
              <a:rPr lang="cs-CZ" b="1" dirty="0">
                <a:solidFill>
                  <a:schemeClr val="bg1"/>
                </a:solidFill>
              </a:rPr>
              <a:t>, 1983, 43). </a:t>
            </a:r>
          </a:p>
        </p:txBody>
      </p:sp>
    </p:spTree>
    <p:extLst>
      <p:ext uri="{BB962C8B-B14F-4D97-AF65-F5344CB8AC3E}">
        <p14:creationId xmlns:p14="http://schemas.microsoft.com/office/powerpoint/2010/main" val="2382523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-388"/>
            <a:ext cx="9137460" cy="1143000"/>
          </a:xfrm>
        </p:spPr>
        <p:txBody>
          <a:bodyPr/>
          <a:lstStyle/>
          <a:p>
            <a:r>
              <a:rPr lang="cs-CZ" b="1" dirty="0" smtClean="0"/>
              <a:t>zápěstí x hlava</a:t>
            </a:r>
            <a:endParaRPr lang="cs-CZ" b="1" dirty="0"/>
          </a:p>
        </p:txBody>
      </p:sp>
      <p:pic>
        <p:nvPicPr>
          <p:cNvPr id="4" name="Picture 5" descr="GP507B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60848"/>
            <a:ext cx="3112515" cy="4294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GP510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3626" y="1340768"/>
            <a:ext cx="5824559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6894622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GP58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44" y="18402"/>
            <a:ext cx="9115756" cy="6839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8007680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GS7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1384"/>
            <a:ext cx="4117954" cy="68343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GP508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0"/>
            <a:ext cx="4067944" cy="68343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1879222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vzpřímený styl</a:t>
            </a:r>
            <a:endParaRPr lang="cs-CZ" b="1" dirty="0"/>
          </a:p>
        </p:txBody>
      </p:sp>
      <p:pic>
        <p:nvPicPr>
          <p:cNvPr id="18434" name="Picture 2" descr="C:\!Aktuální\01 Moje výuka a texty, materiály\01 Moje přípravy, výuka a materiály\01 antický sport\01 DSS I\Dějiny starověkého sportu I\5. hodina\IMG_20160916_1331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4499"/>
            <a:ext cx="9144000" cy="51435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3240798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i="1" dirty="0" err="1" smtClean="0">
                <a:solidFill>
                  <a:schemeClr val="bg1"/>
                </a:solidFill>
              </a:rPr>
              <a:t>Katabletiké</a:t>
            </a:r>
            <a:r>
              <a:rPr lang="cs-CZ" b="1" i="1" dirty="0" smtClean="0">
                <a:solidFill>
                  <a:schemeClr val="bg1"/>
                </a:solidFill>
              </a:rPr>
              <a:t> </a:t>
            </a:r>
            <a:r>
              <a:rPr lang="cs-CZ" b="1" dirty="0" smtClean="0">
                <a:solidFill>
                  <a:schemeClr val="bg1"/>
                </a:solidFill>
              </a:rPr>
              <a:t>– co byl pád?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 smtClean="0"/>
              <a:t>dotyk země:</a:t>
            </a:r>
          </a:p>
          <a:p>
            <a:pPr lvl="1"/>
            <a:r>
              <a:rPr lang="cs-CZ" dirty="0" smtClean="0"/>
              <a:t>ramena</a:t>
            </a:r>
          </a:p>
          <a:p>
            <a:pPr lvl="1"/>
            <a:r>
              <a:rPr lang="cs-CZ" dirty="0" smtClean="0"/>
              <a:t>kolena</a:t>
            </a:r>
          </a:p>
          <a:p>
            <a:pPr lvl="1"/>
            <a:r>
              <a:rPr lang="cs-CZ" dirty="0" smtClean="0"/>
              <a:t>jakákoliv část těla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102657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cs-CZ" b="1" dirty="0" err="1" smtClean="0"/>
              <a:t>Isthmi</a:t>
            </a:r>
            <a:r>
              <a:rPr lang="cs-CZ" altLang="cs-CZ" b="1" dirty="0" smtClean="0"/>
              <a:t>e</a:t>
            </a:r>
            <a:r>
              <a:rPr lang="en-US" altLang="cs-CZ" b="1" dirty="0" smtClean="0"/>
              <a:t> </a:t>
            </a:r>
            <a:r>
              <a:rPr lang="cs-CZ" altLang="cs-CZ" b="1" dirty="0" smtClean="0"/>
              <a:t>(</a:t>
            </a:r>
            <a:r>
              <a:rPr lang="cs-CZ" altLang="cs-CZ" b="1" dirty="0" err="1" smtClean="0"/>
              <a:t>tojúhelník</a:t>
            </a:r>
            <a:r>
              <a:rPr lang="cs-CZ" altLang="cs-CZ" b="1" dirty="0" smtClean="0"/>
              <a:t>)</a:t>
            </a:r>
            <a:endParaRPr lang="en-US" altLang="cs-CZ" b="1" dirty="0"/>
          </a:p>
        </p:txBody>
      </p:sp>
      <p:pic>
        <p:nvPicPr>
          <p:cNvPr id="306179" name="Picture 3" descr="isthmia triang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556792"/>
            <a:ext cx="3240088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!Aktuální\01 Moje výuka a texty, materiály\01 Moje přípravy, výuka a materiály\01 antický sport\01 DSS I\Dějiny starověkého sportu I\5. hodina\IMG_20160917_12361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556791"/>
            <a:ext cx="2808312" cy="4992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3702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kde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 smtClean="0"/>
              <a:t>zápasnické území </a:t>
            </a:r>
            <a:r>
              <a:rPr lang="en-US" altLang="cs-CZ" dirty="0" smtClean="0"/>
              <a:t>– </a:t>
            </a:r>
            <a:r>
              <a:rPr lang="en-US" altLang="cs-CZ" i="1" dirty="0" err="1" smtClean="0"/>
              <a:t>skamma</a:t>
            </a:r>
            <a:endParaRPr lang="cs-CZ" altLang="cs-CZ" dirty="0"/>
          </a:p>
          <a:p>
            <a:pPr lvl="1"/>
            <a:r>
              <a:rPr lang="cs-CZ" altLang="cs-CZ" dirty="0"/>
              <a:t>p</a:t>
            </a:r>
            <a:r>
              <a:rPr lang="cs-CZ" altLang="cs-CZ" dirty="0" smtClean="0"/>
              <a:t>ísek</a:t>
            </a:r>
          </a:p>
          <a:p>
            <a:pPr lvl="1"/>
            <a:r>
              <a:rPr lang="cs-CZ" altLang="cs-CZ" dirty="0" smtClean="0"/>
              <a:t>mokrý i suchý</a:t>
            </a:r>
            <a:r>
              <a:rPr lang="en-US" altLang="cs-CZ" dirty="0" smtClean="0"/>
              <a:t> </a:t>
            </a:r>
            <a:r>
              <a:rPr lang="en-US" altLang="cs-CZ" dirty="0"/>
              <a:t>“ring”</a:t>
            </a:r>
          </a:p>
          <a:p>
            <a:r>
              <a:rPr lang="cs-CZ" altLang="cs-CZ" dirty="0"/>
              <a:t>c</a:t>
            </a:r>
            <a:r>
              <a:rPr lang="cs-CZ" altLang="cs-CZ" dirty="0" smtClean="0"/>
              <a:t>vičení v</a:t>
            </a:r>
            <a:r>
              <a:rPr lang="en-US" altLang="cs-CZ" dirty="0" smtClean="0"/>
              <a:t> </a:t>
            </a:r>
            <a:r>
              <a:rPr lang="en-US" altLang="cs-CZ" i="1" dirty="0" err="1" smtClean="0"/>
              <a:t>palaest</a:t>
            </a:r>
            <a:r>
              <a:rPr lang="cs-CZ" altLang="cs-CZ" i="1" dirty="0" err="1" smtClean="0"/>
              <a:t>ře</a:t>
            </a:r>
            <a:endParaRPr lang="en-US" altLang="cs-CZ" i="1" dirty="0"/>
          </a:p>
          <a:p>
            <a:r>
              <a:rPr lang="cs-CZ" altLang="cs-CZ" i="1" dirty="0" smtClean="0"/>
              <a:t>a</a:t>
            </a:r>
            <a:r>
              <a:rPr lang="en-US" altLang="cs-CZ" i="1" dirty="0" smtClean="0"/>
              <a:t>g</a:t>
            </a:r>
            <a:r>
              <a:rPr lang="cs-CZ" altLang="cs-CZ" i="1" dirty="0" smtClean="0"/>
              <a:t>ó</a:t>
            </a:r>
            <a:r>
              <a:rPr lang="en-US" altLang="cs-CZ" i="1" dirty="0" smtClean="0"/>
              <a:t>n </a:t>
            </a:r>
            <a:r>
              <a:rPr lang="cs-CZ" altLang="cs-CZ" dirty="0" smtClean="0"/>
              <a:t>na </a:t>
            </a:r>
            <a:r>
              <a:rPr lang="en-US" altLang="cs-CZ" dirty="0" err="1" smtClean="0"/>
              <a:t>stadi</a:t>
            </a:r>
            <a:r>
              <a:rPr lang="cs-CZ" altLang="cs-CZ" dirty="0" smtClean="0"/>
              <a:t>onu</a:t>
            </a:r>
            <a:endParaRPr lang="en-US" alt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59885948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Jiří\Desktop\Nová složka\100_30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halkSketch/>
                    </a14:imgEffect>
                    <a14:imgEffect>
                      <a14:colorTemperature colorTemp="53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0"/>
            <a:ext cx="8229600" cy="6858000"/>
          </a:xfrm>
        </p:spPr>
        <p:txBody>
          <a:bodyPr>
            <a:normAutofit lnSpcReduction="10000"/>
          </a:bodyPr>
          <a:lstStyle/>
          <a:p>
            <a:r>
              <a:rPr lang="cs-CZ" b="1" dirty="0" err="1" smtClean="0">
                <a:solidFill>
                  <a:schemeClr val="bg1"/>
                </a:solidFill>
              </a:rPr>
              <a:t>Eurybatos</a:t>
            </a:r>
            <a:r>
              <a:rPr lang="cs-CZ" b="1" dirty="0" smtClean="0">
                <a:solidFill>
                  <a:schemeClr val="bg1"/>
                </a:solidFill>
              </a:rPr>
              <a:t> ze Sparty (1.)</a:t>
            </a:r>
          </a:p>
          <a:p>
            <a:endParaRPr lang="cs-CZ" b="1" dirty="0" smtClean="0">
              <a:solidFill>
                <a:schemeClr val="bg1"/>
              </a:solidFill>
            </a:endParaRPr>
          </a:p>
          <a:p>
            <a:r>
              <a:rPr lang="cs-CZ" b="1" dirty="0" err="1" smtClean="0">
                <a:solidFill>
                  <a:schemeClr val="bg1"/>
                </a:solidFill>
              </a:rPr>
              <a:t>Hipposthenés</a:t>
            </a:r>
            <a:r>
              <a:rPr lang="cs-CZ" b="1" dirty="0" smtClean="0">
                <a:solidFill>
                  <a:schemeClr val="bg1"/>
                </a:solidFill>
              </a:rPr>
              <a:t> (6x)</a:t>
            </a:r>
          </a:p>
          <a:p>
            <a:endParaRPr lang="cs-CZ" b="1" dirty="0" smtClean="0">
              <a:solidFill>
                <a:schemeClr val="bg1"/>
              </a:solidFill>
            </a:endParaRPr>
          </a:p>
          <a:p>
            <a:r>
              <a:rPr lang="cs-CZ" b="1" dirty="0" err="1" smtClean="0">
                <a:solidFill>
                  <a:schemeClr val="bg1"/>
                </a:solidFill>
              </a:rPr>
              <a:t>Hetoimokleos</a:t>
            </a:r>
            <a:r>
              <a:rPr lang="cs-CZ" b="1" dirty="0" smtClean="0">
                <a:solidFill>
                  <a:schemeClr val="bg1"/>
                </a:solidFill>
              </a:rPr>
              <a:t> (5x)</a:t>
            </a:r>
          </a:p>
          <a:p>
            <a:endParaRPr lang="cs-CZ" b="1" dirty="0" smtClean="0">
              <a:solidFill>
                <a:schemeClr val="bg1"/>
              </a:solidFill>
            </a:endParaRPr>
          </a:p>
          <a:p>
            <a:r>
              <a:rPr lang="cs-CZ" b="1" dirty="0" smtClean="0">
                <a:solidFill>
                  <a:schemeClr val="bg1"/>
                </a:solidFill>
              </a:rPr>
              <a:t>Milón z </a:t>
            </a:r>
            <a:r>
              <a:rPr lang="cs-CZ" b="1" dirty="0" err="1" smtClean="0">
                <a:solidFill>
                  <a:schemeClr val="bg1"/>
                </a:solidFill>
              </a:rPr>
              <a:t>Krotónu</a:t>
            </a:r>
            <a:r>
              <a:rPr lang="cs-CZ" b="1" dirty="0" smtClean="0">
                <a:solidFill>
                  <a:schemeClr val="bg1"/>
                </a:solidFill>
              </a:rPr>
              <a:t> (7x + finále - </a:t>
            </a:r>
            <a:r>
              <a:rPr lang="cs-CZ" b="1" dirty="0" err="1" smtClean="0">
                <a:solidFill>
                  <a:schemeClr val="bg1"/>
                </a:solidFill>
              </a:rPr>
              <a:t>Tímasitheos</a:t>
            </a:r>
            <a:r>
              <a:rPr lang="cs-CZ" b="1" dirty="0" smtClean="0">
                <a:solidFill>
                  <a:schemeClr val="bg1"/>
                </a:solidFill>
              </a:rPr>
              <a:t>)</a:t>
            </a:r>
          </a:p>
          <a:p>
            <a:pPr lvl="1"/>
            <a:r>
              <a:rPr lang="cs-CZ" b="1" dirty="0" err="1" smtClean="0">
                <a:solidFill>
                  <a:schemeClr val="bg1"/>
                </a:solidFill>
              </a:rPr>
              <a:t>Pýthagorás</a:t>
            </a:r>
            <a:r>
              <a:rPr lang="cs-CZ" b="1" dirty="0" smtClean="0">
                <a:solidFill>
                  <a:schemeClr val="bg1"/>
                </a:solidFill>
              </a:rPr>
              <a:t>, příhody, stravovací návyky, bitva, smrt</a:t>
            </a:r>
          </a:p>
          <a:p>
            <a:pPr lvl="1"/>
            <a:endParaRPr lang="cs-CZ" b="1" dirty="0" smtClean="0">
              <a:solidFill>
                <a:schemeClr val="bg1"/>
              </a:solidFill>
            </a:endParaRPr>
          </a:p>
          <a:p>
            <a:r>
              <a:rPr lang="cs-CZ" b="1" dirty="0" err="1" smtClean="0">
                <a:solidFill>
                  <a:schemeClr val="bg1"/>
                </a:solidFill>
              </a:rPr>
              <a:t>Chairón</a:t>
            </a:r>
            <a:r>
              <a:rPr lang="cs-CZ" b="1" dirty="0" smtClean="0">
                <a:solidFill>
                  <a:schemeClr val="bg1"/>
                </a:solidFill>
              </a:rPr>
              <a:t> z </a:t>
            </a:r>
            <a:r>
              <a:rPr lang="cs-CZ" b="1" dirty="0" err="1" smtClean="0">
                <a:solidFill>
                  <a:schemeClr val="bg1"/>
                </a:solidFill>
              </a:rPr>
              <a:t>Pellény</a:t>
            </a:r>
            <a:r>
              <a:rPr lang="cs-CZ" b="1" dirty="0" smtClean="0">
                <a:solidFill>
                  <a:schemeClr val="bg1"/>
                </a:solidFill>
              </a:rPr>
              <a:t> (4x)</a:t>
            </a:r>
          </a:p>
          <a:p>
            <a:endParaRPr lang="cs-CZ" b="1" dirty="0" smtClean="0">
              <a:solidFill>
                <a:schemeClr val="bg1"/>
              </a:solidFill>
            </a:endParaRPr>
          </a:p>
          <a:p>
            <a:r>
              <a:rPr lang="cs-CZ" b="1" dirty="0" smtClean="0">
                <a:solidFill>
                  <a:schemeClr val="bg1"/>
                </a:solidFill>
              </a:rPr>
              <a:t>Platón</a:t>
            </a:r>
          </a:p>
          <a:p>
            <a:endParaRPr lang="cs-CZ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9006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:\Users\Jiří\Desktop\Nová složka\100_30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halkSketch/>
                    </a14:imgEffect>
                    <a14:imgEffect>
                      <a14:colorTemperature colorTemp="53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0" descr="C:\Users\Jiří\Desktop\Antický sport\rigo - obr\j\frel-řvCLV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13097"/>
            <a:ext cx="3471632" cy="34254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1" descr="C:\Users\Jiří\Desktop\Antický sport\rigo - obr\j\zamarovsky15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3" y="4578751"/>
            <a:ext cx="3528392" cy="21803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Jiří\Desktop\PALE-large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331" y="3573016"/>
            <a:ext cx="8219680" cy="32849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Jiří\Desktop\Antický sport\rigo - obr\j\osborne128g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525" y="113097"/>
            <a:ext cx="4752527" cy="34051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1336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Jiří\Desktop\referee-watches-greek-wrestlers-in-ancient-olympic-gam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92" y="908720"/>
            <a:ext cx="9115877" cy="53175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2716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38944" y="-1424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b="1" dirty="0" smtClean="0"/>
              <a:t>obdoba: moderní mongolský zápas</a:t>
            </a:r>
            <a:endParaRPr lang="cs-CZ" b="1" dirty="0"/>
          </a:p>
        </p:txBody>
      </p:sp>
      <p:pic>
        <p:nvPicPr>
          <p:cNvPr id="4" name="Picture 6" descr="tr_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58133"/>
            <a:ext cx="8604448" cy="5755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1628906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cs-CZ" b="1" dirty="0" smtClean="0"/>
              <a:t>turecký olejový zápas</a:t>
            </a:r>
            <a:endParaRPr lang="cs-CZ" b="1" dirty="0"/>
          </a:p>
        </p:txBody>
      </p:sp>
      <p:pic>
        <p:nvPicPr>
          <p:cNvPr id="4" name="Picture 4" descr="oil_wrestli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24744"/>
            <a:ext cx="8383020" cy="56166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9780187"/>
      </p:ext>
    </p:extLst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Jiří\Desktop\Nová složka\100_30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halkSketch/>
                    </a14:imgEffect>
                    <a14:imgEffect>
                      <a14:colorTemperature colorTemp="53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386" y="1580"/>
            <a:ext cx="9134614" cy="1143000"/>
          </a:xfrm>
        </p:spPr>
        <p:txBody>
          <a:bodyPr/>
          <a:lstStyle/>
          <a:p>
            <a:r>
              <a:rPr lang="cs-CZ" b="1" i="1" dirty="0">
                <a:solidFill>
                  <a:schemeClr val="bg1"/>
                </a:solidFill>
              </a:rPr>
              <a:t>p</a:t>
            </a:r>
            <a:r>
              <a:rPr lang="cs-CZ" b="1" i="1" dirty="0" smtClean="0">
                <a:solidFill>
                  <a:schemeClr val="bg1"/>
                </a:solidFill>
              </a:rPr>
              <a:t>ankration </a:t>
            </a:r>
            <a:r>
              <a:rPr lang="cs-CZ" b="1" dirty="0" smtClean="0">
                <a:solidFill>
                  <a:schemeClr val="bg1"/>
                </a:solidFill>
              </a:rPr>
              <a:t>(</a:t>
            </a:r>
            <a:r>
              <a:rPr lang="cs-CZ" b="1" i="1" dirty="0" smtClean="0">
                <a:solidFill>
                  <a:schemeClr val="bg1"/>
                </a:solidFill>
              </a:rPr>
              <a:t>πα</a:t>
            </a:r>
            <a:r>
              <a:rPr lang="cs-CZ" b="1" i="1" dirty="0" err="1" smtClean="0">
                <a:solidFill>
                  <a:schemeClr val="bg1"/>
                </a:solidFill>
              </a:rPr>
              <a:t>γκράτιον</a:t>
            </a:r>
            <a:r>
              <a:rPr lang="cs-CZ" b="1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124744"/>
            <a:ext cx="9144000" cy="5733256"/>
          </a:xfrm>
        </p:spPr>
        <p:txBody>
          <a:bodyPr>
            <a:normAutofit fontScale="62500" lnSpcReduction="20000"/>
          </a:bodyPr>
          <a:lstStyle/>
          <a:p>
            <a:r>
              <a:rPr lang="cs-CZ" sz="3400" b="1" dirty="0" err="1" smtClean="0">
                <a:solidFill>
                  <a:schemeClr val="bg1"/>
                </a:solidFill>
              </a:rPr>
              <a:t>Héraklés</a:t>
            </a:r>
            <a:r>
              <a:rPr lang="cs-CZ" sz="3400" b="1" dirty="0" smtClean="0">
                <a:solidFill>
                  <a:schemeClr val="bg1"/>
                </a:solidFill>
              </a:rPr>
              <a:t> x Théseus</a:t>
            </a:r>
          </a:p>
          <a:p>
            <a:r>
              <a:rPr lang="cs-CZ" sz="3400" b="1" dirty="0" err="1" smtClean="0">
                <a:solidFill>
                  <a:schemeClr val="bg1"/>
                </a:solidFill>
              </a:rPr>
              <a:t>Leukarós</a:t>
            </a:r>
            <a:r>
              <a:rPr lang="cs-CZ" sz="3400" b="1" dirty="0" smtClean="0">
                <a:solidFill>
                  <a:schemeClr val="bg1"/>
                </a:solidFill>
              </a:rPr>
              <a:t> z </a:t>
            </a:r>
            <a:r>
              <a:rPr lang="cs-CZ" sz="3400" b="1" dirty="0" err="1" smtClean="0">
                <a:solidFill>
                  <a:schemeClr val="bg1"/>
                </a:solidFill>
              </a:rPr>
              <a:t>Akarmánie</a:t>
            </a:r>
            <a:endParaRPr lang="cs-CZ" sz="3400" b="1" dirty="0" smtClean="0">
              <a:solidFill>
                <a:schemeClr val="bg1"/>
              </a:solidFill>
            </a:endParaRPr>
          </a:p>
          <a:p>
            <a:r>
              <a:rPr lang="cs-CZ" sz="3400" b="1" i="1" dirty="0" err="1" smtClean="0">
                <a:solidFill>
                  <a:schemeClr val="bg1"/>
                </a:solidFill>
              </a:rPr>
              <a:t>pankrastés</a:t>
            </a:r>
            <a:r>
              <a:rPr lang="cs-CZ" sz="3400" b="1" dirty="0" smtClean="0">
                <a:solidFill>
                  <a:schemeClr val="bg1"/>
                </a:solidFill>
              </a:rPr>
              <a:t> – </a:t>
            </a:r>
            <a:r>
              <a:rPr lang="cs-CZ" sz="3400" b="1" dirty="0" err="1" smtClean="0">
                <a:solidFill>
                  <a:schemeClr val="bg1"/>
                </a:solidFill>
              </a:rPr>
              <a:t>všesilácký</a:t>
            </a:r>
            <a:r>
              <a:rPr lang="cs-CZ" sz="3400" b="1" dirty="0" smtClean="0">
                <a:solidFill>
                  <a:schemeClr val="bg1"/>
                </a:solidFill>
              </a:rPr>
              <a:t> zápasník</a:t>
            </a:r>
          </a:p>
          <a:p>
            <a:r>
              <a:rPr lang="cs-CZ" sz="3400" b="1" dirty="0" smtClean="0">
                <a:solidFill>
                  <a:schemeClr val="bg1"/>
                </a:solidFill>
              </a:rPr>
              <a:t>surovost, smrt</a:t>
            </a:r>
          </a:p>
          <a:p>
            <a:r>
              <a:rPr lang="cs-CZ" sz="3400" b="1" i="1" dirty="0" err="1" smtClean="0">
                <a:solidFill>
                  <a:schemeClr val="bg1"/>
                </a:solidFill>
              </a:rPr>
              <a:t>hiará</a:t>
            </a:r>
            <a:endParaRPr lang="cs-CZ" sz="3400" b="1" i="1" dirty="0" smtClean="0">
              <a:solidFill>
                <a:schemeClr val="bg1"/>
              </a:solidFill>
            </a:endParaRPr>
          </a:p>
          <a:p>
            <a:r>
              <a:rPr lang="cs-CZ" sz="3400" b="1" dirty="0" smtClean="0">
                <a:solidFill>
                  <a:schemeClr val="bg1"/>
                </a:solidFill>
              </a:rPr>
              <a:t>formy:</a:t>
            </a:r>
          </a:p>
          <a:p>
            <a:pPr lvl="1"/>
            <a:r>
              <a:rPr lang="cs-CZ" b="1" i="1" dirty="0" err="1" smtClean="0">
                <a:solidFill>
                  <a:schemeClr val="bg1"/>
                </a:solidFill>
              </a:rPr>
              <a:t>orthostaden</a:t>
            </a:r>
            <a:r>
              <a:rPr lang="cs-CZ" b="1" dirty="0">
                <a:solidFill>
                  <a:schemeClr val="bg1"/>
                </a:solidFill>
              </a:rPr>
              <a:t>, či </a:t>
            </a:r>
            <a:r>
              <a:rPr lang="cs-CZ" b="1" i="1" dirty="0">
                <a:solidFill>
                  <a:schemeClr val="bg1"/>
                </a:solidFill>
              </a:rPr>
              <a:t>ano</a:t>
            </a:r>
            <a:r>
              <a:rPr lang="cs-CZ" b="1" dirty="0">
                <a:solidFill>
                  <a:schemeClr val="bg1"/>
                </a:solidFill>
              </a:rPr>
              <a:t> – </a:t>
            </a:r>
            <a:r>
              <a:rPr lang="cs-CZ" b="1" dirty="0" smtClean="0">
                <a:solidFill>
                  <a:schemeClr val="bg1"/>
                </a:solidFill>
              </a:rPr>
              <a:t>vzpřímená forma</a:t>
            </a:r>
          </a:p>
          <a:p>
            <a:pPr lvl="1"/>
            <a:r>
              <a:rPr lang="cs-CZ" b="1" i="1" dirty="0" err="1" smtClean="0">
                <a:solidFill>
                  <a:schemeClr val="bg1"/>
                </a:solidFill>
              </a:rPr>
              <a:t>kató</a:t>
            </a:r>
            <a:r>
              <a:rPr lang="cs-CZ" b="1" dirty="0" smtClean="0">
                <a:solidFill>
                  <a:schemeClr val="bg1"/>
                </a:solidFill>
              </a:rPr>
              <a:t> </a:t>
            </a:r>
            <a:r>
              <a:rPr lang="cs-CZ" b="1" dirty="0">
                <a:solidFill>
                  <a:schemeClr val="bg1"/>
                </a:solidFill>
              </a:rPr>
              <a:t>– přízemní </a:t>
            </a:r>
            <a:r>
              <a:rPr lang="cs-CZ" b="1" dirty="0" smtClean="0">
                <a:solidFill>
                  <a:schemeClr val="bg1"/>
                </a:solidFill>
              </a:rPr>
              <a:t>forma. </a:t>
            </a:r>
          </a:p>
          <a:p>
            <a:pPr marL="457200" lvl="1" indent="0">
              <a:buNone/>
            </a:pPr>
            <a:endParaRPr lang="cs-CZ" b="1" dirty="0" smtClean="0">
              <a:solidFill>
                <a:schemeClr val="bg1"/>
              </a:solidFill>
            </a:endParaRPr>
          </a:p>
          <a:p>
            <a:r>
              <a:rPr lang="cs-CZ" b="1" dirty="0" smtClean="0">
                <a:solidFill>
                  <a:schemeClr val="bg1"/>
                </a:solidFill>
              </a:rPr>
              <a:t>dovoleno </a:t>
            </a:r>
            <a:r>
              <a:rPr lang="cs-CZ" b="1" dirty="0">
                <a:solidFill>
                  <a:schemeClr val="bg1"/>
                </a:solidFill>
              </a:rPr>
              <a:t>vše, kromě dloubání očí, úderů na pohlavní orgány, kousání a </a:t>
            </a:r>
            <a:r>
              <a:rPr lang="cs-CZ" b="1" dirty="0" smtClean="0">
                <a:solidFill>
                  <a:schemeClr val="bg1"/>
                </a:solidFill>
              </a:rPr>
              <a:t>škrábání x Olivová</a:t>
            </a:r>
            <a:endParaRPr lang="cs-CZ" b="1" dirty="0">
              <a:solidFill>
                <a:schemeClr val="bg1"/>
              </a:solidFill>
            </a:endParaRPr>
          </a:p>
          <a:p>
            <a:r>
              <a:rPr lang="cs-CZ" b="1" dirty="0" smtClean="0">
                <a:solidFill>
                  <a:schemeClr val="bg1"/>
                </a:solidFill>
              </a:rPr>
              <a:t>soupeř </a:t>
            </a:r>
            <a:r>
              <a:rPr lang="cs-CZ" b="1" dirty="0">
                <a:solidFill>
                  <a:schemeClr val="bg1"/>
                </a:solidFill>
              </a:rPr>
              <a:t>mohl být </a:t>
            </a:r>
            <a:r>
              <a:rPr lang="cs-CZ" b="1" dirty="0" smtClean="0">
                <a:solidFill>
                  <a:schemeClr val="bg1"/>
                </a:solidFill>
              </a:rPr>
              <a:t>přemožen boxováním, kopáním, údery </a:t>
            </a:r>
            <a:r>
              <a:rPr lang="cs-CZ" b="1" dirty="0">
                <a:solidFill>
                  <a:schemeClr val="bg1"/>
                </a:solidFill>
              </a:rPr>
              <a:t>kolenem, loktem, </a:t>
            </a:r>
            <a:r>
              <a:rPr lang="cs-CZ" b="1" dirty="0" smtClean="0">
                <a:solidFill>
                  <a:schemeClr val="bg1"/>
                </a:solidFill>
              </a:rPr>
              <a:t>škrcením, kroucením </a:t>
            </a:r>
            <a:r>
              <a:rPr lang="cs-CZ" b="1" dirty="0">
                <a:solidFill>
                  <a:schemeClr val="bg1"/>
                </a:solidFill>
              </a:rPr>
              <a:t>rukou, </a:t>
            </a:r>
            <a:r>
              <a:rPr lang="cs-CZ" b="1" dirty="0" smtClean="0">
                <a:solidFill>
                  <a:schemeClr val="bg1"/>
                </a:solidFill>
              </a:rPr>
              <a:t>šlapáním </a:t>
            </a:r>
            <a:r>
              <a:rPr lang="cs-CZ" b="1" dirty="0">
                <a:solidFill>
                  <a:schemeClr val="bg1"/>
                </a:solidFill>
              </a:rPr>
              <a:t>a </a:t>
            </a:r>
            <a:r>
              <a:rPr lang="cs-CZ" b="1" dirty="0" smtClean="0">
                <a:solidFill>
                  <a:schemeClr val="bg1"/>
                </a:solidFill>
              </a:rPr>
              <a:t>skákáním </a:t>
            </a:r>
            <a:r>
              <a:rPr lang="cs-CZ" b="1" dirty="0">
                <a:solidFill>
                  <a:schemeClr val="bg1"/>
                </a:solidFill>
              </a:rPr>
              <a:t>na ležícího soka, chvaty </a:t>
            </a:r>
            <a:r>
              <a:rPr lang="cs-CZ" b="1" dirty="0" smtClean="0">
                <a:solidFill>
                  <a:schemeClr val="bg1"/>
                </a:solidFill>
              </a:rPr>
              <a:t>… </a:t>
            </a:r>
          </a:p>
          <a:p>
            <a:r>
              <a:rPr lang="cs-CZ" b="1" dirty="0" smtClean="0">
                <a:solidFill>
                  <a:schemeClr val="bg1"/>
                </a:solidFill>
              </a:rPr>
              <a:t>mezi </a:t>
            </a:r>
            <a:r>
              <a:rPr lang="cs-CZ" b="1" dirty="0">
                <a:solidFill>
                  <a:schemeClr val="bg1"/>
                </a:solidFill>
              </a:rPr>
              <a:t>útoky a obrany </a:t>
            </a:r>
            <a:r>
              <a:rPr lang="cs-CZ" b="1" dirty="0" smtClean="0">
                <a:solidFill>
                  <a:schemeClr val="bg1"/>
                </a:solidFill>
              </a:rPr>
              <a:t>patřil:</a:t>
            </a:r>
            <a:endParaRPr lang="cs-CZ" b="1" dirty="0">
              <a:solidFill>
                <a:schemeClr val="bg1"/>
              </a:solidFill>
            </a:endParaRPr>
          </a:p>
          <a:p>
            <a:pPr lvl="1"/>
            <a:r>
              <a:rPr lang="cs-CZ" b="1" i="1" dirty="0" err="1" smtClean="0">
                <a:solidFill>
                  <a:schemeClr val="bg1"/>
                </a:solidFill>
              </a:rPr>
              <a:t>apopnigmos</a:t>
            </a:r>
            <a:r>
              <a:rPr lang="cs-CZ" b="1" dirty="0" smtClean="0">
                <a:solidFill>
                  <a:schemeClr val="bg1"/>
                </a:solidFill>
              </a:rPr>
              <a:t>, </a:t>
            </a:r>
            <a:r>
              <a:rPr lang="cs-CZ" b="1" i="1" dirty="0" err="1" smtClean="0">
                <a:solidFill>
                  <a:schemeClr val="bg1"/>
                </a:solidFill>
              </a:rPr>
              <a:t>gastrizein</a:t>
            </a:r>
            <a:r>
              <a:rPr lang="cs-CZ" b="1" i="1" dirty="0" smtClean="0">
                <a:solidFill>
                  <a:schemeClr val="bg1"/>
                </a:solidFill>
              </a:rPr>
              <a:t>,</a:t>
            </a:r>
            <a:r>
              <a:rPr lang="cs-CZ" b="1" dirty="0" smtClean="0">
                <a:solidFill>
                  <a:schemeClr val="bg1"/>
                </a:solidFill>
              </a:rPr>
              <a:t> </a:t>
            </a:r>
            <a:r>
              <a:rPr lang="cs-CZ" b="1" i="1" dirty="0" err="1" smtClean="0">
                <a:solidFill>
                  <a:schemeClr val="bg1"/>
                </a:solidFill>
              </a:rPr>
              <a:t>hyptiasmos</a:t>
            </a:r>
            <a:r>
              <a:rPr lang="cs-CZ" b="1" dirty="0" smtClean="0">
                <a:solidFill>
                  <a:schemeClr val="bg1"/>
                </a:solidFill>
              </a:rPr>
              <a:t>, </a:t>
            </a:r>
            <a:r>
              <a:rPr lang="cs-CZ" b="1" i="1" dirty="0" err="1">
                <a:solidFill>
                  <a:schemeClr val="bg1"/>
                </a:solidFill>
              </a:rPr>
              <a:t>klimaktizein</a:t>
            </a:r>
            <a:r>
              <a:rPr lang="cs-CZ" b="1" dirty="0">
                <a:solidFill>
                  <a:schemeClr val="bg1"/>
                </a:solidFill>
              </a:rPr>
              <a:t> </a:t>
            </a:r>
            <a:endParaRPr lang="cs-CZ" b="1" dirty="0" smtClean="0">
              <a:solidFill>
                <a:schemeClr val="bg1"/>
              </a:solidFill>
            </a:endParaRPr>
          </a:p>
          <a:p>
            <a:endParaRPr lang="cs-CZ" b="1" i="1" dirty="0" smtClean="0">
              <a:solidFill>
                <a:schemeClr val="bg1"/>
              </a:solidFill>
            </a:endParaRPr>
          </a:p>
          <a:p>
            <a:r>
              <a:rPr lang="cs-CZ" sz="3400" b="1" i="1" dirty="0" smtClean="0">
                <a:solidFill>
                  <a:schemeClr val="bg1"/>
                </a:solidFill>
              </a:rPr>
              <a:t>„spojení síly lva a lstivosti lišky“</a:t>
            </a:r>
            <a:endParaRPr lang="cs-CZ" sz="34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3047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Jiří\Desktop\Nová složka\100_30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halkSketch/>
                    </a14:imgEffect>
                    <a14:imgEffect>
                      <a14:colorTemperature colorTemp="53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4710" y="692696"/>
            <a:ext cx="9119289" cy="5616624"/>
          </a:xfrm>
        </p:spPr>
        <p:txBody>
          <a:bodyPr/>
          <a:lstStyle/>
          <a:p>
            <a:pPr marL="0" indent="0">
              <a:buNone/>
            </a:pPr>
            <a:endParaRPr lang="cs-CZ" sz="1200" b="1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cs-CZ" b="1" dirty="0" err="1" smtClean="0">
                <a:solidFill>
                  <a:schemeClr val="bg1"/>
                </a:solidFill>
              </a:rPr>
              <a:t>Lygdamis</a:t>
            </a:r>
            <a:r>
              <a:rPr lang="cs-CZ" b="1" dirty="0" smtClean="0">
                <a:solidFill>
                  <a:schemeClr val="bg1"/>
                </a:solidFill>
              </a:rPr>
              <a:t> ze </a:t>
            </a:r>
            <a:r>
              <a:rPr lang="cs-CZ" b="1" dirty="0" err="1" smtClean="0">
                <a:solidFill>
                  <a:schemeClr val="bg1"/>
                </a:solidFill>
              </a:rPr>
              <a:t>Syrakús</a:t>
            </a:r>
            <a:r>
              <a:rPr lang="cs-CZ" b="1" dirty="0" smtClean="0">
                <a:solidFill>
                  <a:schemeClr val="bg1"/>
                </a:solidFill>
              </a:rPr>
              <a:t> (boje s Etrusky)</a:t>
            </a:r>
          </a:p>
          <a:p>
            <a:pPr marL="0" indent="0">
              <a:buNone/>
            </a:pPr>
            <a:endParaRPr lang="cs-CZ" b="1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cs-CZ" b="1" dirty="0" smtClean="0">
                <a:solidFill>
                  <a:schemeClr val="bg1"/>
                </a:solidFill>
              </a:rPr>
              <a:t>Arrhachión z </a:t>
            </a:r>
            <a:r>
              <a:rPr lang="cs-CZ" b="1" dirty="0" err="1" smtClean="0">
                <a:solidFill>
                  <a:schemeClr val="bg1"/>
                </a:solidFill>
              </a:rPr>
              <a:t>Figalie</a:t>
            </a:r>
            <a:r>
              <a:rPr lang="cs-CZ" b="1" dirty="0" smtClean="0">
                <a:solidFill>
                  <a:schemeClr val="bg1"/>
                </a:solidFill>
              </a:rPr>
              <a:t> (3x, </a:t>
            </a:r>
            <a:r>
              <a:rPr lang="cs-CZ" b="1" dirty="0" err="1" smtClean="0">
                <a:solidFill>
                  <a:schemeClr val="bg1"/>
                </a:solidFill>
              </a:rPr>
              <a:t>Fryxiás</a:t>
            </a:r>
            <a:r>
              <a:rPr lang="cs-CZ" b="1" dirty="0" smtClean="0">
                <a:solidFill>
                  <a:schemeClr val="bg1"/>
                </a:solidFill>
              </a:rPr>
              <a:t>)</a:t>
            </a:r>
          </a:p>
          <a:p>
            <a:pPr marL="0" indent="0">
              <a:buNone/>
            </a:pPr>
            <a:endParaRPr lang="cs-CZ" b="1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cs-CZ" b="1" dirty="0" err="1">
                <a:solidFill>
                  <a:schemeClr val="bg1"/>
                </a:solidFill>
              </a:rPr>
              <a:t>Sóstratos</a:t>
            </a:r>
            <a:r>
              <a:rPr lang="cs-CZ" b="1" dirty="0">
                <a:solidFill>
                  <a:schemeClr val="bg1"/>
                </a:solidFill>
              </a:rPr>
              <a:t> ze </a:t>
            </a:r>
            <a:r>
              <a:rPr lang="cs-CZ" b="1" dirty="0" err="1">
                <a:solidFill>
                  <a:schemeClr val="bg1"/>
                </a:solidFill>
              </a:rPr>
              <a:t>Sikyónu</a:t>
            </a:r>
            <a:r>
              <a:rPr lang="cs-CZ" b="1" dirty="0">
                <a:solidFill>
                  <a:schemeClr val="bg1"/>
                </a:solidFill>
              </a:rPr>
              <a:t>, „</a:t>
            </a:r>
            <a:r>
              <a:rPr lang="cs-CZ" b="1" dirty="0" err="1">
                <a:solidFill>
                  <a:schemeClr val="bg1"/>
                </a:solidFill>
              </a:rPr>
              <a:t>Akrochesités</a:t>
            </a:r>
            <a:r>
              <a:rPr lang="cs-CZ" b="1" dirty="0">
                <a:solidFill>
                  <a:schemeClr val="bg1"/>
                </a:solidFill>
              </a:rPr>
              <a:t>“, čili Lamač prstů“ </a:t>
            </a:r>
            <a:r>
              <a:rPr lang="cs-CZ" b="1" dirty="0" smtClean="0">
                <a:solidFill>
                  <a:schemeClr val="bg1"/>
                </a:solidFill>
              </a:rPr>
              <a:t>(3x)</a:t>
            </a:r>
          </a:p>
          <a:p>
            <a:pPr marL="0" indent="0">
              <a:buNone/>
            </a:pPr>
            <a:endParaRPr lang="cs-CZ" b="1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cs-CZ" b="1" dirty="0" err="1" smtClean="0">
                <a:solidFill>
                  <a:schemeClr val="bg1"/>
                </a:solidFill>
              </a:rPr>
              <a:t>Stratón</a:t>
            </a:r>
            <a:r>
              <a:rPr lang="cs-CZ" b="1" dirty="0" smtClean="0">
                <a:solidFill>
                  <a:schemeClr val="bg1"/>
                </a:solidFill>
              </a:rPr>
              <a:t> z Alexandrie (+ palé, 2x)</a:t>
            </a:r>
            <a:endParaRPr lang="cs-CZ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3682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C:\Users\Jiří\Desktop\Nová složka\100_30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halkSketch/>
                    </a14:imgEffect>
                    <a14:imgEffect>
                      <a14:colorTemperature colorTemp="53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:\Users\aaa\Desktop\arrh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8851" y="4175621"/>
            <a:ext cx="2857440" cy="26706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aaa\Desktop\arrhachi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011" y="4694340"/>
            <a:ext cx="6355861" cy="21151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aaa\Desktop\arrhach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8839" y="87549"/>
            <a:ext cx="4301504" cy="4088072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6148" name="Picture 4" descr="C:\!Aktuální\Antický sport a má výuka dějin starověkého sportu\Antický sport\rigo - obr\j\olivova,sah116a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011" y="908720"/>
            <a:ext cx="4825579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3946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Jiří\Desktop\Nová složka\100_30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halkSketch/>
                    </a14:imgEffect>
                    <a14:imgEffect>
                      <a14:colorTemperature colorTemp="53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!Aktuální\Antický sport a má výuka dějin starověkého sportu\Antický sport\rigo - obr\j\zamarovsky15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2662" y="4475777"/>
            <a:ext cx="4824536" cy="2329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!Aktuální\Antický sport a má výuka dějin starověkého sportu\Antický sport\rigo - obr\j\olivova,sah105b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32657"/>
            <a:ext cx="3917928" cy="3809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C:\!Aktuální\Antický sport a má výuka dějin starověkého sportu\Antický sport\rigo - obr\j\olivova,sah142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26" y="197658"/>
            <a:ext cx="4121150" cy="2367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C:\!Aktuální\Antický sport a má výuka dějin starověkého sportu\Antický sport\rigo - obr\j\olivova,sah150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06" y="2924944"/>
            <a:ext cx="3600400" cy="3634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8166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cs-CZ" b="1" dirty="0" err="1" smtClean="0"/>
              <a:t>Isthmi</a:t>
            </a:r>
            <a:r>
              <a:rPr lang="cs-CZ" altLang="cs-CZ" b="1" dirty="0" smtClean="0"/>
              <a:t>e</a:t>
            </a:r>
            <a:r>
              <a:rPr lang="en-US" altLang="cs-CZ" b="1" dirty="0" smtClean="0"/>
              <a:t> </a:t>
            </a:r>
            <a:r>
              <a:rPr lang="cs-CZ" altLang="cs-CZ" b="1" dirty="0" smtClean="0"/>
              <a:t>(jáma)</a:t>
            </a:r>
            <a:endParaRPr lang="en-US" altLang="cs-CZ" b="1" dirty="0"/>
          </a:p>
        </p:txBody>
      </p:sp>
      <p:pic>
        <p:nvPicPr>
          <p:cNvPr id="308227" name="Picture 3" descr="isthmia pi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50" y="1981200"/>
            <a:ext cx="8832850" cy="5246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9481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Jiří\Desktop\Nová složka\100_30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halkSketch/>
                    </a14:imgEffect>
                    <a14:imgEffect>
                      <a14:colorTemperature colorTemp="53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aaa\Desktop\arrha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181" y="2060848"/>
            <a:ext cx="4321102" cy="45811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7" descr="C:\!Aktuální\Antický sport a má výuka dějin starověkého sportu\Antický sport\rigo - obr\j\olivova,sah19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0522" y="476672"/>
            <a:ext cx="4853478" cy="4650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5817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Jiří\Desktop\Nová složka\100_30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halkSketch/>
                    </a14:imgEffect>
                    <a14:imgEffect>
                      <a14:colorTemperature colorTemp="53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Jiří\Desktop\6002907_f26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073"/>
            <a:ext cx="6942066" cy="68352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1995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P58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6248400" cy="50069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1009" y="1557103"/>
            <a:ext cx="3505200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6169302"/>
      </p:ext>
    </p:extLst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Jiří\Desktop\Nová složka\100_30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halkSketch/>
                    </a14:imgEffect>
                    <a14:imgEffect>
                      <a14:colorTemperature colorTemp="53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098" name="Picture 2" descr="C:\Users\Jiří\Desktop\pict_md_dnBdYHFnYWU1PTwyOithYXZjY2VxKDliemNoNGZvb2lORw1TRl9FRV5ITQQfFRoJQ0dLQQkBAA4OF01YSA==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879" y="91186"/>
            <a:ext cx="9165879" cy="6650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8172400" y="292507"/>
            <a:ext cx="7964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</a:t>
            </a:r>
            <a:endParaRPr lang="cs-CZ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95672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cs-CZ" b="1" dirty="0" err="1" smtClean="0"/>
              <a:t>Isthmi</a:t>
            </a:r>
            <a:r>
              <a:rPr lang="cs-CZ" altLang="cs-CZ" b="1" dirty="0" smtClean="0"/>
              <a:t>e</a:t>
            </a:r>
            <a:r>
              <a:rPr lang="en-US" altLang="cs-CZ" b="1" dirty="0" smtClean="0"/>
              <a:t> </a:t>
            </a:r>
            <a:r>
              <a:rPr lang="cs-CZ" altLang="cs-CZ" b="1" dirty="0" smtClean="0"/>
              <a:t>(brána)</a:t>
            </a:r>
            <a:endParaRPr lang="en-US" altLang="cs-CZ" b="1" dirty="0"/>
          </a:p>
        </p:txBody>
      </p:sp>
      <p:pic>
        <p:nvPicPr>
          <p:cNvPr id="312323" name="Picture 3" descr="Untitled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852613"/>
            <a:ext cx="7710488" cy="5005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4370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Jiří\Desktop\Nová složka\100_30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saturation sat="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bdélník 9"/>
          <p:cNvSpPr/>
          <p:nvPr/>
        </p:nvSpPr>
        <p:spPr>
          <a:xfrm>
            <a:off x="-17331" y="188640"/>
            <a:ext cx="869378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6000" b="1" dirty="0" smtClean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běžecký </a:t>
            </a:r>
            <a:r>
              <a:rPr lang="cs-CZ" sz="6000" b="1" i="1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agón</a:t>
            </a:r>
            <a:endParaRPr lang="cs-CZ" sz="6000" i="1" dirty="0">
              <a:solidFill>
                <a:schemeClr val="bg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-34099" y="1204303"/>
            <a:ext cx="9144000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200" b="1" i="1" dirty="0" smtClean="0">
                <a:solidFill>
                  <a:schemeClr val="bg1"/>
                </a:solidFill>
              </a:rPr>
              <a:t>Dromos, </a:t>
            </a:r>
            <a:r>
              <a:rPr lang="cs-CZ" sz="3200" b="1" i="1" dirty="0" err="1" smtClean="0">
                <a:solidFill>
                  <a:schemeClr val="bg1"/>
                </a:solidFill>
              </a:rPr>
              <a:t>στάδιοδρόμος</a:t>
            </a:r>
            <a:r>
              <a:rPr lang="cs-CZ" sz="3200" b="1" dirty="0" smtClean="0">
                <a:solidFill>
                  <a:schemeClr val="bg1"/>
                </a:solidFill>
              </a:rPr>
              <a:t>, </a:t>
            </a:r>
            <a:r>
              <a:rPr lang="cs-CZ" sz="3200" b="1" i="1" dirty="0" err="1">
                <a:solidFill>
                  <a:schemeClr val="bg1"/>
                </a:solidFill>
              </a:rPr>
              <a:t>δρόμος</a:t>
            </a:r>
            <a:r>
              <a:rPr lang="cs-CZ" sz="3200" b="1" dirty="0" smtClean="0">
                <a:solidFill>
                  <a:schemeClr val="bg1"/>
                </a:solidFill>
              </a:rPr>
              <a:t>, </a:t>
            </a:r>
            <a:r>
              <a:rPr lang="cs-CZ" sz="3200" b="1" i="1" dirty="0" err="1" smtClean="0">
                <a:solidFill>
                  <a:schemeClr val="bg1"/>
                </a:solidFill>
              </a:rPr>
              <a:t>στάδιον</a:t>
            </a:r>
            <a:r>
              <a:rPr lang="cs-CZ" sz="3200" b="1" i="1" dirty="0" smtClean="0">
                <a:solidFill>
                  <a:schemeClr val="bg1"/>
                </a:solidFill>
              </a:rPr>
              <a:t> </a:t>
            </a:r>
            <a:r>
              <a:rPr lang="cs-CZ" sz="3200" b="1" dirty="0" smtClean="0">
                <a:solidFill>
                  <a:schemeClr val="bg1"/>
                </a:solidFill>
              </a:rPr>
              <a:t>(192</a:t>
            </a:r>
            <a:r>
              <a:rPr lang="cs-CZ" sz="3200" dirty="0">
                <a:solidFill>
                  <a:schemeClr val="bg1">
                    <a:lumMod val="95000"/>
                  </a:schemeClr>
                </a:solidFill>
              </a:rPr>
              <a:t>)</a:t>
            </a:r>
          </a:p>
          <a:p>
            <a:r>
              <a:rPr lang="cs-CZ" sz="3200" b="1" i="1" dirty="0" smtClean="0">
                <a:solidFill>
                  <a:schemeClr val="bg1"/>
                </a:solidFill>
              </a:rPr>
              <a:t>Diaulos, </a:t>
            </a:r>
            <a:r>
              <a:rPr lang="el-GR" sz="3200" b="1" i="1" dirty="0" smtClean="0">
                <a:solidFill>
                  <a:schemeClr val="bg1"/>
                </a:solidFill>
              </a:rPr>
              <a:t>δίαυλος</a:t>
            </a:r>
            <a:r>
              <a:rPr lang="cs-CZ" sz="3200" b="1" i="1" dirty="0" smtClean="0">
                <a:solidFill>
                  <a:schemeClr val="bg1"/>
                </a:solidFill>
              </a:rPr>
              <a:t> </a:t>
            </a:r>
            <a:r>
              <a:rPr lang="cs-CZ" sz="3200" b="1" dirty="0" smtClean="0">
                <a:solidFill>
                  <a:schemeClr val="bg1"/>
                </a:solidFill>
              </a:rPr>
              <a:t>(384</a:t>
            </a:r>
            <a:r>
              <a:rPr lang="cs-CZ" sz="3200" dirty="0" smtClean="0">
                <a:solidFill>
                  <a:schemeClr val="bg1">
                    <a:lumMod val="95000"/>
                  </a:schemeClr>
                </a:solidFill>
              </a:rPr>
              <a:t>)</a:t>
            </a:r>
          </a:p>
          <a:p>
            <a:r>
              <a:rPr lang="cs-CZ" sz="3200" dirty="0">
                <a:solidFill>
                  <a:schemeClr val="bg1">
                    <a:lumMod val="95000"/>
                  </a:schemeClr>
                </a:solidFill>
              </a:rPr>
              <a:t>	</a:t>
            </a:r>
            <a:r>
              <a:rPr lang="cs-CZ" sz="2800" dirty="0" smtClean="0">
                <a:solidFill>
                  <a:schemeClr val="bg1">
                    <a:lumMod val="95000"/>
                  </a:schemeClr>
                </a:solidFill>
              </a:rPr>
              <a:t>- dlouhé kroky s </a:t>
            </a:r>
            <a:r>
              <a:rPr lang="cs-CZ" sz="2800" dirty="0" err="1" smtClean="0">
                <a:solidFill>
                  <a:schemeClr val="bg1">
                    <a:lumMod val="95000"/>
                  </a:schemeClr>
                </a:solidFill>
              </a:rPr>
              <a:t>pitylizó</a:t>
            </a:r>
            <a:r>
              <a:rPr lang="cs-CZ" sz="2800" dirty="0" smtClean="0">
                <a:solidFill>
                  <a:schemeClr val="bg1">
                    <a:lumMod val="95000"/>
                  </a:schemeClr>
                </a:solidFill>
              </a:rPr>
              <a:t>, </a:t>
            </a:r>
            <a:r>
              <a:rPr lang="cs-CZ" sz="2800" dirty="0" err="1" smtClean="0">
                <a:solidFill>
                  <a:schemeClr val="bg1">
                    <a:lumMod val="95000"/>
                  </a:schemeClr>
                </a:solidFill>
              </a:rPr>
              <a:t>pedanos</a:t>
            </a:r>
            <a:r>
              <a:rPr lang="cs-CZ" sz="2800" dirty="0" smtClean="0">
                <a:solidFill>
                  <a:schemeClr val="bg1">
                    <a:lumMod val="95000"/>
                  </a:schemeClr>
                </a:solidFill>
              </a:rPr>
              <a:t>, paže, dlaně, </a:t>
            </a:r>
            <a:r>
              <a:rPr lang="cs-CZ" sz="2800" dirty="0" err="1" smtClean="0">
                <a:solidFill>
                  <a:schemeClr val="bg1">
                    <a:lumMod val="95000"/>
                  </a:schemeClr>
                </a:solidFill>
              </a:rPr>
              <a:t>předkl</a:t>
            </a:r>
            <a:r>
              <a:rPr lang="cs-CZ" sz="2800" dirty="0" smtClean="0">
                <a:solidFill>
                  <a:schemeClr val="bg1">
                    <a:lumMod val="95000"/>
                  </a:schemeClr>
                </a:solidFill>
              </a:rPr>
              <a:t>.</a:t>
            </a:r>
          </a:p>
          <a:p>
            <a:r>
              <a:rPr lang="cs-CZ" sz="2800" dirty="0">
                <a:solidFill>
                  <a:schemeClr val="bg1">
                    <a:lumMod val="95000"/>
                  </a:schemeClr>
                </a:solidFill>
              </a:rPr>
              <a:t>	</a:t>
            </a:r>
            <a:r>
              <a:rPr lang="cs-CZ" sz="2800" dirty="0" smtClean="0">
                <a:solidFill>
                  <a:schemeClr val="bg1">
                    <a:lumMod val="95000"/>
                  </a:schemeClr>
                </a:solidFill>
              </a:rPr>
              <a:t>- rozběhy</a:t>
            </a:r>
            <a:endParaRPr lang="cs-CZ" sz="2800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cs-CZ" sz="3200" b="1" i="1" dirty="0" smtClean="0">
                <a:solidFill>
                  <a:schemeClr val="bg1">
                    <a:lumMod val="95000"/>
                  </a:schemeClr>
                </a:solidFill>
              </a:rPr>
              <a:t>Hippios</a:t>
            </a:r>
            <a:r>
              <a:rPr lang="cs-CZ" sz="32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cs-CZ" sz="3200" dirty="0">
                <a:solidFill>
                  <a:schemeClr val="bg1">
                    <a:lumMod val="95000"/>
                  </a:schemeClr>
                </a:solidFill>
              </a:rPr>
              <a:t>(769</a:t>
            </a:r>
            <a:r>
              <a:rPr lang="cs-CZ" sz="3200" dirty="0" smtClean="0">
                <a:solidFill>
                  <a:schemeClr val="bg1">
                    <a:lumMod val="95000"/>
                  </a:schemeClr>
                </a:solidFill>
              </a:rPr>
              <a:t>)</a:t>
            </a:r>
            <a:r>
              <a:rPr lang="cs-CZ" sz="3200" dirty="0">
                <a:solidFill>
                  <a:schemeClr val="bg1">
                    <a:lumMod val="95000"/>
                  </a:schemeClr>
                </a:solidFill>
              </a:rPr>
              <a:t> – </a:t>
            </a:r>
            <a:r>
              <a:rPr lang="cs-CZ" sz="3200" dirty="0" err="1">
                <a:solidFill>
                  <a:schemeClr val="bg1">
                    <a:lumMod val="95000"/>
                  </a:schemeClr>
                </a:solidFill>
              </a:rPr>
              <a:t>pan+pýth</a:t>
            </a:r>
            <a:r>
              <a:rPr lang="cs-CZ" sz="3200" dirty="0">
                <a:solidFill>
                  <a:schemeClr val="bg1">
                    <a:lumMod val="95000"/>
                  </a:schemeClr>
                </a:solidFill>
              </a:rPr>
              <a:t>.+</a:t>
            </a:r>
            <a:r>
              <a:rPr lang="cs-CZ" sz="3200" dirty="0" err="1">
                <a:solidFill>
                  <a:schemeClr val="bg1">
                    <a:lumMod val="95000"/>
                  </a:schemeClr>
                </a:solidFill>
              </a:rPr>
              <a:t>nemej</a:t>
            </a:r>
            <a:r>
              <a:rPr lang="cs-CZ" sz="3200" dirty="0">
                <a:solidFill>
                  <a:schemeClr val="bg1">
                    <a:lumMod val="95000"/>
                  </a:schemeClr>
                </a:solidFill>
              </a:rPr>
              <a:t>.+</a:t>
            </a:r>
            <a:r>
              <a:rPr lang="cs-CZ" sz="3200" dirty="0" err="1">
                <a:solidFill>
                  <a:schemeClr val="bg1">
                    <a:lumMod val="95000"/>
                  </a:schemeClr>
                </a:solidFill>
              </a:rPr>
              <a:t>isthm</a:t>
            </a:r>
            <a:r>
              <a:rPr lang="cs-CZ" sz="3200" dirty="0">
                <a:solidFill>
                  <a:schemeClr val="bg1">
                    <a:lumMod val="95000"/>
                  </a:schemeClr>
                </a:solidFill>
              </a:rPr>
              <a:t>.</a:t>
            </a:r>
          </a:p>
          <a:p>
            <a:r>
              <a:rPr lang="cs-CZ" sz="3200" b="1" i="1" dirty="0" smtClean="0">
                <a:solidFill>
                  <a:schemeClr val="bg1"/>
                </a:solidFill>
              </a:rPr>
              <a:t>Hoplítodromos, ὁπ</a:t>
            </a:r>
            <a:r>
              <a:rPr lang="cs-CZ" sz="3200" b="1" i="1" dirty="0" err="1" smtClean="0">
                <a:solidFill>
                  <a:schemeClr val="bg1"/>
                </a:solidFill>
              </a:rPr>
              <a:t>λείτης</a:t>
            </a:r>
            <a:r>
              <a:rPr lang="cs-CZ" sz="3200" b="1" i="1" dirty="0" smtClean="0">
                <a:solidFill>
                  <a:schemeClr val="bg1"/>
                </a:solidFill>
              </a:rPr>
              <a:t> </a:t>
            </a:r>
            <a:r>
              <a:rPr lang="cs-CZ" sz="3200" b="1" dirty="0" smtClean="0">
                <a:solidFill>
                  <a:schemeClr val="bg1"/>
                </a:solidFill>
              </a:rPr>
              <a:t>(384, 769, 2662</a:t>
            </a:r>
            <a:r>
              <a:rPr lang="cs-CZ" sz="3200" dirty="0" smtClean="0">
                <a:solidFill>
                  <a:schemeClr val="bg1">
                    <a:lumMod val="95000"/>
                  </a:schemeClr>
                </a:solidFill>
              </a:rPr>
              <a:t>) </a:t>
            </a:r>
            <a:r>
              <a:rPr lang="cs-CZ" sz="2800" dirty="0" smtClean="0">
                <a:solidFill>
                  <a:schemeClr val="bg1">
                    <a:lumMod val="95000"/>
                  </a:schemeClr>
                </a:solidFill>
              </a:rPr>
              <a:t>- štít+, Diův chr., bez rozběhů</a:t>
            </a:r>
          </a:p>
          <a:p>
            <a:r>
              <a:rPr lang="cs-CZ" sz="3200" b="1" i="1" dirty="0" smtClean="0">
                <a:solidFill>
                  <a:schemeClr val="bg1"/>
                </a:solidFill>
              </a:rPr>
              <a:t>Dolichos, </a:t>
            </a:r>
            <a:r>
              <a:rPr lang="el-GR" sz="3200" b="1" i="1" dirty="0" smtClean="0">
                <a:solidFill>
                  <a:schemeClr val="bg1"/>
                </a:solidFill>
              </a:rPr>
              <a:t>δ</a:t>
            </a:r>
            <a:r>
              <a:rPr lang="cs-CZ" sz="3200" b="1" i="1" dirty="0" err="1" smtClean="0">
                <a:solidFill>
                  <a:schemeClr val="bg1"/>
                </a:solidFill>
              </a:rPr>
              <a:t>όλιχοδρόμος</a:t>
            </a:r>
            <a:r>
              <a:rPr lang="cs-CZ" sz="3200" b="1" i="1" dirty="0" smtClean="0">
                <a:solidFill>
                  <a:schemeClr val="bg1"/>
                </a:solidFill>
              </a:rPr>
              <a:t>,</a:t>
            </a:r>
            <a:r>
              <a:rPr lang="cs-CZ" sz="3200" b="1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cs-CZ" sz="3200" b="1" i="1" dirty="0" err="1" smtClean="0">
                <a:solidFill>
                  <a:schemeClr val="bg1"/>
                </a:solidFill>
              </a:rPr>
              <a:t>δόλιχος</a:t>
            </a:r>
            <a:r>
              <a:rPr lang="cs-CZ" sz="3200" i="1" dirty="0" smtClean="0">
                <a:solidFill>
                  <a:schemeClr val="bg1"/>
                </a:solidFill>
              </a:rPr>
              <a:t> </a:t>
            </a:r>
            <a:r>
              <a:rPr lang="cs-CZ" sz="3200" dirty="0" smtClean="0">
                <a:solidFill>
                  <a:schemeClr val="bg1">
                    <a:lumMod val="95000"/>
                  </a:schemeClr>
                </a:solidFill>
              </a:rPr>
              <a:t>(1356-4615) </a:t>
            </a:r>
            <a:endParaRPr lang="cs-CZ" sz="3200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cs-CZ" sz="3200" b="1" i="1" dirty="0" err="1" smtClean="0">
                <a:solidFill>
                  <a:schemeClr val="bg1">
                    <a:lumMod val="95000"/>
                  </a:schemeClr>
                </a:solidFill>
              </a:rPr>
              <a:t>Lampadédromia</a:t>
            </a:r>
            <a:r>
              <a:rPr lang="cs-CZ" sz="32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cs-CZ" sz="3200" dirty="0">
                <a:solidFill>
                  <a:schemeClr val="bg1">
                    <a:lumMod val="95000"/>
                  </a:schemeClr>
                </a:solidFill>
              </a:rPr>
              <a:t>(</a:t>
            </a:r>
            <a:r>
              <a:rPr lang="cs-CZ" sz="3200" i="1" dirty="0" err="1">
                <a:solidFill>
                  <a:schemeClr val="bg1">
                    <a:lumMod val="95000"/>
                  </a:schemeClr>
                </a:solidFill>
              </a:rPr>
              <a:t>lampás</a:t>
            </a:r>
            <a:r>
              <a:rPr lang="cs-CZ" sz="3200" dirty="0">
                <a:solidFill>
                  <a:schemeClr val="bg1">
                    <a:lumMod val="95000"/>
                  </a:schemeClr>
                </a:solidFill>
              </a:rPr>
              <a:t>, </a:t>
            </a:r>
            <a:r>
              <a:rPr lang="cs-CZ" sz="3200" dirty="0" smtClean="0">
                <a:solidFill>
                  <a:schemeClr val="bg1">
                    <a:lumMod val="95000"/>
                  </a:schemeClr>
                </a:solidFill>
              </a:rPr>
              <a:t>800, 1500, 2500; 10-48 čl.), </a:t>
            </a:r>
            <a:r>
              <a:rPr lang="cs-CZ" sz="2800" dirty="0" smtClean="0">
                <a:solidFill>
                  <a:schemeClr val="bg1">
                    <a:lumMod val="95000"/>
                  </a:schemeClr>
                </a:solidFill>
              </a:rPr>
              <a:t>Prométheus, Pan u Marathónu</a:t>
            </a:r>
            <a:endParaRPr lang="cs-CZ" sz="2800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cs-CZ" sz="3200" b="1" dirty="0" smtClean="0">
                <a:solidFill>
                  <a:schemeClr val="bg1">
                    <a:lumMod val="95000"/>
                  </a:schemeClr>
                </a:solidFill>
              </a:rPr>
              <a:t>Překážkové běhy</a:t>
            </a:r>
            <a:r>
              <a:rPr lang="cs-CZ" sz="3200" dirty="0" smtClean="0">
                <a:solidFill>
                  <a:schemeClr val="bg1">
                    <a:lumMod val="95000"/>
                  </a:schemeClr>
                </a:solidFill>
              </a:rPr>
              <a:t>, schody ….	</a:t>
            </a:r>
            <a:r>
              <a:rPr lang="cs-CZ" sz="3200" dirty="0">
                <a:solidFill>
                  <a:schemeClr val="bg1">
                    <a:lumMod val="95000"/>
                  </a:schemeClr>
                </a:solidFill>
              </a:rPr>
              <a:t>	</a:t>
            </a:r>
            <a:r>
              <a:rPr lang="cs-CZ" sz="3200" dirty="0" smtClean="0">
                <a:solidFill>
                  <a:schemeClr val="bg1">
                    <a:lumMod val="95000"/>
                  </a:schemeClr>
                </a:solidFill>
              </a:rPr>
              <a:t>  </a:t>
            </a:r>
            <a:r>
              <a:rPr lang="cs-CZ" sz="3600" b="1" i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τρι</a:t>
            </a:r>
            <a:r>
              <a:rPr lang="cs-CZ" sz="36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αστής</a:t>
            </a:r>
            <a:r>
              <a:rPr lang="cs-CZ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cs-CZ" sz="32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01623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!Aktuální\01 Moje výuka a texty, materiály\01 Moje přípravy, výuka a materiály\01 antický sport\01 DSS I\Dějiny starověkého sportu I\5. hodina\IMG_20160917_12353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31674"/>
            <a:ext cx="2404864" cy="4275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!Aktuální\01 Moje výuka a texty, materiály\01 Moje přípravy, výuka a materiály\01 antický sport\01 DSS I\Dějiny starověkého sportu I\5. hodina\IMG_20160917_12365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1" y="3287"/>
            <a:ext cx="5984078" cy="3366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!Aktuální\01 Moje výuka a texty, materiály\01 Moje přípravy, výuka a materiály\01 antický sport\01 DSS I\Dějiny starověkého sportu I\5. hodina\IMG_20160917_12385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491955"/>
            <a:ext cx="5984078" cy="3366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64669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 dirty="0" smtClean="0"/>
              <a:t>Start (3 slova)</a:t>
            </a:r>
            <a:endParaRPr lang="en-US" altLang="cs-CZ" b="1" dirty="0"/>
          </a:p>
        </p:txBody>
      </p:sp>
      <p:pic>
        <p:nvPicPr>
          <p:cNvPr id="314371" name="Picture 3" descr="Untitled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767968"/>
            <a:ext cx="7702550" cy="506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7083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419" name="Picture 3" descr="Untitled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2655"/>
            <a:ext cx="9144000" cy="60317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5691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:\!Aktuální\Antický sport a má výuka dějin starověkého sportu\Antický sport\rigo - obr\j\zamarovsky14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4087101"/>
            <a:ext cx="5281290" cy="277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8467" name="Picture 3" descr="Untitled1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50537" y="0"/>
            <a:ext cx="9161163" cy="46085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70679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!Aktuální\01 Moje výuka a texty, materiály\01 Moje přípravy, výuka a materiály\01 antický sport\01 DSS I\Dějiny starověkého sportu I\5. hodina\IMG_20160917_12303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836712"/>
            <a:ext cx="2915816" cy="5183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!Aktuální\01 Moje výuka a texty, materiály\01 Moje přípravy, výuka a materiály\01 antický sport\01 DSS I\Dějiny starověkého sportu I\5. hodina\IMG_20160917_12304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836712"/>
            <a:ext cx="2915816" cy="5183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!Aktuální\01 Moje výuka a texty, materiály\01 Moje přípravy, výuka a materiály\01 antický sport\01 DSS I\Dějiny starověkého sportu I\5. hodina\IMG_20160917_12382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38" y="836712"/>
            <a:ext cx="2915816" cy="5183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Objek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57794969"/>
              </p:ext>
            </p:extLst>
          </p:nvPr>
        </p:nvGraphicFramePr>
        <p:xfrm>
          <a:off x="3131840" y="6142173"/>
          <a:ext cx="2915816" cy="7158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2" name="Objekt prostředí balíčkovače" showAsIcon="1" r:id="rId6" imgW="1180800" imgH="364680" progId="Package">
                  <p:embed/>
                </p:oleObj>
              </mc:Choice>
              <mc:Fallback>
                <p:oleObj name="Objekt prostředí balíčkovače" showAsIcon="1" r:id="rId6" imgW="1180800" imgH="3646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131840" y="6142173"/>
                        <a:ext cx="2915816" cy="71582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032713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330" name="Picture 2" descr="hysplexcordspanathenai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3025"/>
            <a:ext cx="8352169" cy="6838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7332" name="Rectangle 4"/>
          <p:cNvSpPr>
            <a:spLocks noChangeArrowheads="1"/>
          </p:cNvSpPr>
          <p:nvPr/>
        </p:nvSpPr>
        <p:spPr bwMode="auto">
          <a:xfrm>
            <a:off x="1828800" y="2895600"/>
            <a:ext cx="1381125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cs-CZ">
                <a:latin typeface="Arial" charset="0"/>
              </a:rPr>
              <a:t>&gt;</a:t>
            </a:r>
          </a:p>
          <a:p>
            <a:endParaRPr lang="en-US" altLang="cs-CZ">
              <a:latin typeface="Arial" charset="0"/>
            </a:endParaRPr>
          </a:p>
          <a:p>
            <a:endParaRPr lang="en-US" altLang="cs-CZ">
              <a:latin typeface="Arial" charset="0"/>
            </a:endParaRPr>
          </a:p>
          <a:p>
            <a:r>
              <a:rPr lang="en-US" altLang="cs-CZ">
                <a:latin typeface="Arial" charset="0"/>
              </a:rPr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4008092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354" name="Picture 3" descr="1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55729"/>
            <a:ext cx="4251176" cy="68022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8357" name="Rectangle 5"/>
          <p:cNvSpPr>
            <a:spLocks noChangeArrowheads="1"/>
          </p:cNvSpPr>
          <p:nvPr/>
        </p:nvSpPr>
        <p:spPr bwMode="auto">
          <a:xfrm>
            <a:off x="5334000" y="4892675"/>
            <a:ext cx="9588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cs-CZ">
                <a:latin typeface="Arial" charset="0"/>
              </a:rPr>
              <a:t>&lt;</a:t>
            </a:r>
          </a:p>
        </p:txBody>
      </p:sp>
    </p:spTree>
    <p:extLst>
      <p:ext uri="{BB962C8B-B14F-4D97-AF65-F5344CB8AC3E}">
        <p14:creationId xmlns:p14="http://schemas.microsoft.com/office/powerpoint/2010/main" val="3098446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cs-CZ" b="1" dirty="0"/>
              <a:t>Nemea </a:t>
            </a:r>
            <a:r>
              <a:rPr lang="cs-CZ" altLang="cs-CZ" b="1" dirty="0" smtClean="0"/>
              <a:t>(</a:t>
            </a:r>
            <a:r>
              <a:rPr lang="en-US" altLang="cs-CZ" b="1" dirty="0" smtClean="0"/>
              <a:t>Miller</a:t>
            </a:r>
            <a:r>
              <a:rPr lang="cs-CZ" altLang="cs-CZ" b="1" dirty="0" smtClean="0"/>
              <a:t>)</a:t>
            </a:r>
            <a:endParaRPr lang="en-US" altLang="cs-CZ" b="1" dirty="0"/>
          </a:p>
        </p:txBody>
      </p:sp>
      <p:pic>
        <p:nvPicPr>
          <p:cNvPr id="391172" name="Picture 4" descr="800px-Stadion_of_Neme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340768"/>
            <a:ext cx="7924800" cy="5268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1820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378" name="Picture 2" descr="hysplexreconstruc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-27091"/>
            <a:ext cx="5218988" cy="68850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2019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450" name="Picture 2" descr="hysplexinoperationneme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510" y="35161"/>
            <a:ext cx="9163510" cy="66703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8501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dromos, stadion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cs-CZ" dirty="0">
                <a:latin typeface="Times New Roman" pitchFamily="124" charset="0"/>
              </a:rPr>
              <a:t>776-724 </a:t>
            </a:r>
            <a:r>
              <a:rPr lang="en-US" altLang="cs-CZ" dirty="0" smtClean="0">
                <a:latin typeface="Times New Roman" pitchFamily="124" charset="0"/>
              </a:rPr>
              <a:t>B.C</a:t>
            </a:r>
            <a:r>
              <a:rPr lang="cs-CZ" altLang="cs-CZ" dirty="0" smtClean="0">
                <a:latin typeface="Times New Roman" pitchFamily="124" charset="0"/>
              </a:rPr>
              <a:t>.</a:t>
            </a:r>
          </a:p>
          <a:p>
            <a:r>
              <a:rPr lang="cs-CZ" dirty="0" smtClean="0">
                <a:latin typeface="Times New Roman" pitchFamily="124" charset="0"/>
              </a:rPr>
              <a:t>prestiž</a:t>
            </a:r>
          </a:p>
          <a:p>
            <a:r>
              <a:rPr lang="cs-CZ" altLang="cs-CZ" dirty="0" err="1" smtClean="0">
                <a:latin typeface="Times New Roman" pitchFamily="124" charset="0"/>
              </a:rPr>
              <a:t>např</a:t>
            </a:r>
            <a:r>
              <a:rPr lang="en-US" altLang="cs-CZ" dirty="0" smtClean="0">
                <a:latin typeface="Times New Roman" pitchFamily="124" charset="0"/>
              </a:rPr>
              <a:t>. 15</a:t>
            </a:r>
            <a:r>
              <a:rPr lang="cs-CZ" altLang="cs-CZ" dirty="0" smtClean="0">
                <a:latin typeface="Times New Roman" pitchFamily="124" charset="0"/>
              </a:rPr>
              <a:t>.</a:t>
            </a:r>
            <a:r>
              <a:rPr lang="en-US" altLang="cs-CZ" dirty="0" smtClean="0">
                <a:latin typeface="Times New Roman" pitchFamily="124" charset="0"/>
              </a:rPr>
              <a:t> Olympiad</a:t>
            </a:r>
            <a:r>
              <a:rPr lang="cs-CZ" altLang="cs-CZ" dirty="0" smtClean="0">
                <a:latin typeface="Times New Roman" pitchFamily="124" charset="0"/>
              </a:rPr>
              <a:t>a</a:t>
            </a:r>
            <a:r>
              <a:rPr lang="en-US" altLang="cs-CZ" dirty="0" smtClean="0">
                <a:latin typeface="Times New Roman" pitchFamily="124" charset="0"/>
              </a:rPr>
              <a:t> </a:t>
            </a:r>
            <a:r>
              <a:rPr lang="en-US" altLang="cs-CZ" dirty="0">
                <a:latin typeface="Times New Roman" pitchFamily="124" charset="0"/>
              </a:rPr>
              <a:t>(720 B.C.) = </a:t>
            </a:r>
            <a:r>
              <a:rPr lang="cs-CZ" altLang="cs-CZ" dirty="0" err="1" smtClean="0">
                <a:latin typeface="Times New Roman" pitchFamily="124" charset="0"/>
              </a:rPr>
              <a:t>jm</a:t>
            </a:r>
            <a:r>
              <a:rPr lang="cs-CZ" altLang="cs-CZ" dirty="0" smtClean="0">
                <a:latin typeface="Times New Roman" pitchFamily="124" charset="0"/>
              </a:rPr>
              <a:t>. </a:t>
            </a:r>
            <a:r>
              <a:rPr lang="en-US" altLang="cs-CZ" dirty="0" err="1" smtClean="0">
                <a:latin typeface="Times New Roman" pitchFamily="124" charset="0"/>
              </a:rPr>
              <a:t>Orsippos</a:t>
            </a:r>
            <a:endParaRPr lang="en-US" altLang="cs-CZ" dirty="0">
              <a:latin typeface="Times New Roman" pitchFamily="124" charset="0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2911674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402" name="Picture 3" descr="1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524000"/>
            <a:ext cx="33782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0403" name="Rectangle 3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cs-CZ" altLang="cs-CZ" dirty="0" smtClean="0"/>
              <a:t>rekonstrukce</a:t>
            </a:r>
            <a:r>
              <a:rPr lang="en-US" altLang="cs-CZ" dirty="0" smtClean="0"/>
              <a:t> </a:t>
            </a:r>
            <a:r>
              <a:rPr lang="cs-CZ" altLang="cs-CZ" dirty="0" smtClean="0"/>
              <a:t>h</a:t>
            </a:r>
            <a:r>
              <a:rPr lang="en-US" altLang="cs-CZ" dirty="0" err="1" smtClean="0"/>
              <a:t>usplex</a:t>
            </a:r>
            <a:r>
              <a:rPr lang="en-US" altLang="cs-CZ" dirty="0" smtClean="0"/>
              <a:t> </a:t>
            </a:r>
            <a:r>
              <a:rPr lang="cs-CZ" altLang="cs-CZ" dirty="0" smtClean="0"/>
              <a:t>v </a:t>
            </a:r>
            <a:r>
              <a:rPr lang="en-US" altLang="cs-CZ" dirty="0" err="1" smtClean="0"/>
              <a:t>Neme</a:t>
            </a:r>
            <a:r>
              <a:rPr lang="cs-CZ" altLang="cs-CZ" dirty="0" smtClean="0"/>
              <a:t>ji</a:t>
            </a:r>
            <a:endParaRPr lang="en-US" altLang="cs-CZ" dirty="0"/>
          </a:p>
        </p:txBody>
      </p:sp>
    </p:spTree>
    <p:extLst>
      <p:ext uri="{BB962C8B-B14F-4D97-AF65-F5344CB8AC3E}">
        <p14:creationId xmlns:p14="http://schemas.microsoft.com/office/powerpoint/2010/main" val="2795080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Jiří\Desktop\Nová složka\100_30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halkSketch/>
                    </a14:imgEffect>
                    <a14:imgEffect>
                      <a14:colorTemperature colorTemp="53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C:\Users\Belisar\Desktop\image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692696"/>
            <a:ext cx="8712968" cy="57587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56913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32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71" y="0"/>
            <a:ext cx="9092301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833373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426" name="Picture 3" descr="runnersatbalbismodernneme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38" y="915987"/>
            <a:ext cx="8145462" cy="594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1427" name="TextBox 4"/>
          <p:cNvSpPr txBox="1">
            <a:spLocks noChangeArrowheads="1"/>
          </p:cNvSpPr>
          <p:nvPr/>
        </p:nvSpPr>
        <p:spPr bwMode="auto">
          <a:xfrm>
            <a:off x="304800" y="458787"/>
            <a:ext cx="830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12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12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2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2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2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2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2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2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24" charset="-128"/>
              </a:defRPr>
            </a:lvl9pPr>
          </a:lstStyle>
          <a:p>
            <a:pPr algn="ctr" eaLnBrk="1" hangingPunct="1"/>
            <a:r>
              <a:rPr lang="en-US" altLang="cs-CZ" b="1" dirty="0">
                <a:solidFill>
                  <a:srgbClr val="002060"/>
                </a:solidFill>
                <a:latin typeface="Times New Roman" pitchFamily="124" charset="0"/>
                <a:cs typeface="Times New Roman" pitchFamily="124" charset="0"/>
                <a:hlinkClick r:id="rId4"/>
              </a:rPr>
              <a:t>Ancient Basis for the Modern </a:t>
            </a:r>
            <a:r>
              <a:rPr lang="en-US" altLang="cs-CZ" b="1" dirty="0" err="1">
                <a:solidFill>
                  <a:srgbClr val="002060"/>
                </a:solidFill>
                <a:latin typeface="Times New Roman" pitchFamily="124" charset="0"/>
                <a:cs typeface="Times New Roman" pitchFamily="124" charset="0"/>
                <a:hlinkClick r:id="rId4"/>
              </a:rPr>
              <a:t>Nemean</a:t>
            </a:r>
            <a:r>
              <a:rPr lang="en-US" altLang="cs-CZ" b="1" dirty="0">
                <a:solidFill>
                  <a:srgbClr val="002060"/>
                </a:solidFill>
                <a:latin typeface="Times New Roman" pitchFamily="124" charset="0"/>
                <a:cs typeface="Times New Roman" pitchFamily="124" charset="0"/>
                <a:hlinkClick r:id="rId4"/>
              </a:rPr>
              <a:t> Games</a:t>
            </a:r>
            <a:endParaRPr lang="en-US" altLang="cs-CZ" dirty="0">
              <a:solidFill>
                <a:srgbClr val="002060"/>
              </a:solidFill>
              <a:latin typeface="Times New Roman" pitchFamily="124" charset="0"/>
              <a:cs typeface="Times New Roman" pitchFamily="124" charset="0"/>
            </a:endParaRPr>
          </a:p>
        </p:txBody>
      </p:sp>
      <p:sp>
        <p:nvSpPr>
          <p:cNvPr id="231428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392072" y="30104"/>
            <a:ext cx="8229600" cy="657283"/>
          </a:xfrm>
        </p:spPr>
        <p:txBody>
          <a:bodyPr>
            <a:normAutofit fontScale="90000"/>
          </a:bodyPr>
          <a:lstStyle/>
          <a:p>
            <a:r>
              <a:rPr lang="cs-CZ" altLang="cs-CZ" b="1" dirty="0" smtClean="0"/>
              <a:t>Provaz jako bariéra</a:t>
            </a:r>
            <a:endParaRPr lang="en-US" altLang="cs-CZ" b="1" dirty="0"/>
          </a:p>
        </p:txBody>
      </p:sp>
    </p:spTree>
    <p:extLst>
      <p:ext uri="{BB962C8B-B14F-4D97-AF65-F5344CB8AC3E}">
        <p14:creationId xmlns:p14="http://schemas.microsoft.com/office/powerpoint/2010/main" val="2325019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612" name="Picture 4" descr="olympic-starting-li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036"/>
            <a:ext cx="5168276" cy="68910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ek 5" descr="C:\Users\Belisar\Desktop\DS\100_1469.JPG"/>
          <p:cNvPicPr/>
          <p:nvPr/>
        </p:nvPicPr>
        <p:blipFill>
          <a:blip r:embed="rId4" cstate="print"/>
          <a:srcRect l="14256" t="4174" r="17581"/>
          <a:stretch>
            <a:fillRect/>
          </a:stretch>
        </p:blipFill>
        <p:spPr bwMode="auto">
          <a:xfrm>
            <a:off x="5436096" y="0"/>
            <a:ext cx="3707904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07242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startovní pozice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600200"/>
            <a:ext cx="8686800" cy="4525963"/>
          </a:xfrm>
        </p:spPr>
        <p:txBody>
          <a:bodyPr/>
          <a:lstStyle/>
          <a:p>
            <a:r>
              <a:rPr lang="cs-CZ" dirty="0" smtClean="0"/>
              <a:t>Prsty ve žlábcích </a:t>
            </a:r>
          </a:p>
          <a:p>
            <a:r>
              <a:rPr lang="cs-CZ" dirty="0" smtClean="0"/>
              <a:t>Ruce přes bariéru </a:t>
            </a:r>
            <a:endParaRPr lang="cs-CZ" dirty="0"/>
          </a:p>
        </p:txBody>
      </p:sp>
      <p:pic>
        <p:nvPicPr>
          <p:cNvPr id="4" name="Picture 7" descr="C:\Users\Jiří\Desktop\Dějiny starověkého sportu I\miller35 kopi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3419" y="1700808"/>
            <a:ext cx="5750582" cy="46085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676388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C:\Users\Jiří\Desktop\Dějiny starověkého sportu I\olivova,sah14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"/>
            <a:ext cx="3703807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Jiří\Desktop\Bez názvu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"/>
            <a:ext cx="4771411" cy="67888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649298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Untitled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8242" y="0"/>
            <a:ext cx="2865758" cy="4552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altLang="cs-CZ" b="1" dirty="0" smtClean="0"/>
              <a:t>Start?</a:t>
            </a:r>
            <a:endParaRPr lang="en-US" altLang="cs-CZ" b="1" dirty="0"/>
          </a:p>
        </p:txBody>
      </p:sp>
      <p:pic>
        <p:nvPicPr>
          <p:cNvPr id="7" name="Picture 2" descr="hoplitodromosstartingrfamphor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204"/>
            <a:ext cx="3562551" cy="5868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0755" name="Picture 3" descr="Untitled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522486"/>
            <a:ext cx="3177490" cy="5335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3812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115" name="Picture 4" descr="runnerstartingrfkrat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39"/>
            <a:ext cx="9144000" cy="68590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0925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cs-CZ" b="1" dirty="0" smtClean="0"/>
              <a:t>?</a:t>
            </a:r>
            <a:endParaRPr lang="en-US" altLang="cs-CZ" b="1" dirty="0"/>
          </a:p>
        </p:txBody>
      </p:sp>
      <p:pic>
        <p:nvPicPr>
          <p:cNvPr id="336899" name="Picture 3" descr="Untitled1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0" y="1676400"/>
            <a:ext cx="2979738" cy="4876800"/>
          </a:xfrm>
        </p:spPr>
      </p:pic>
    </p:spTree>
    <p:extLst>
      <p:ext uri="{BB962C8B-B14F-4D97-AF65-F5344CB8AC3E}">
        <p14:creationId xmlns:p14="http://schemas.microsoft.com/office/powerpoint/2010/main" val="1701264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Jiří\Desktop\Nová složka\100_30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halkSketch/>
                    </a14:imgEffect>
                    <a14:imgEffect>
                      <a14:colorTemperature colorTemp="53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98"/>
            <a:ext cx="9144000" cy="6858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ástupný symbol pro obsah 2"/>
          <p:cNvSpPr>
            <a:spLocks noGrp="1"/>
          </p:cNvSpPr>
          <p:nvPr>
            <p:ph idx="1"/>
          </p:nvPr>
        </p:nvSpPr>
        <p:spPr>
          <a:xfrm>
            <a:off x="0" y="0"/>
            <a:ext cx="8686800" cy="6126163"/>
          </a:xfrm>
        </p:spPr>
        <p:txBody>
          <a:bodyPr>
            <a:normAutofit fontScale="92500" lnSpcReduction="20000"/>
          </a:bodyPr>
          <a:lstStyle/>
          <a:p>
            <a:r>
              <a:rPr lang="cs-CZ" dirty="0" smtClean="0">
                <a:solidFill>
                  <a:schemeClr val="bg1">
                    <a:lumMod val="95000"/>
                  </a:schemeClr>
                </a:solidFill>
              </a:rPr>
              <a:t>Koroibos z Élidy (1.)</a:t>
            </a:r>
          </a:p>
          <a:p>
            <a:endParaRPr lang="cs-CZ" dirty="0" smtClean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cs-CZ" dirty="0" err="1" smtClean="0">
                <a:solidFill>
                  <a:schemeClr val="bg1">
                    <a:lumMod val="95000"/>
                  </a:schemeClr>
                </a:solidFill>
              </a:rPr>
              <a:t>Chionis</a:t>
            </a:r>
            <a:r>
              <a:rPr lang="cs-CZ" dirty="0" smtClean="0">
                <a:solidFill>
                  <a:schemeClr val="bg1">
                    <a:lumMod val="95000"/>
                  </a:schemeClr>
                </a:solidFill>
              </a:rPr>
              <a:t> ze Sparty (29.)</a:t>
            </a:r>
          </a:p>
          <a:p>
            <a:pPr marL="0" indent="0">
              <a:buNone/>
            </a:pPr>
            <a:endParaRPr lang="cs-CZ" dirty="0" smtClean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cs-CZ" dirty="0" err="1" smtClean="0">
                <a:solidFill>
                  <a:schemeClr val="bg1">
                    <a:lumMod val="95000"/>
                  </a:schemeClr>
                </a:solidFill>
              </a:rPr>
              <a:t>Fanás</a:t>
            </a:r>
            <a:r>
              <a:rPr lang="cs-CZ" dirty="0" smtClean="0">
                <a:solidFill>
                  <a:schemeClr val="bg1">
                    <a:lumMod val="95000"/>
                  </a:schemeClr>
                </a:solidFill>
              </a:rPr>
              <a:t> z </a:t>
            </a:r>
            <a:r>
              <a:rPr lang="cs-CZ" dirty="0" err="1" smtClean="0">
                <a:solidFill>
                  <a:schemeClr val="bg1">
                    <a:lumMod val="95000"/>
                  </a:schemeClr>
                </a:solidFill>
              </a:rPr>
              <a:t>Pellény</a:t>
            </a:r>
            <a:r>
              <a:rPr lang="cs-CZ" dirty="0" smtClean="0">
                <a:solidFill>
                  <a:schemeClr val="bg1">
                    <a:lumMod val="95000"/>
                  </a:schemeClr>
                </a:solidFill>
              </a:rPr>
              <a:t> (67., 1t)</a:t>
            </a:r>
          </a:p>
          <a:p>
            <a:pPr marL="0" indent="0">
              <a:buNone/>
            </a:pPr>
            <a:endParaRPr lang="cs-CZ" dirty="0" smtClean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cs-CZ" dirty="0" err="1" smtClean="0">
                <a:solidFill>
                  <a:schemeClr val="bg1">
                    <a:lumMod val="95000"/>
                  </a:schemeClr>
                </a:solidFill>
              </a:rPr>
              <a:t>Leonidás</a:t>
            </a:r>
            <a:r>
              <a:rPr lang="cs-CZ" dirty="0" smtClean="0">
                <a:solidFill>
                  <a:schemeClr val="bg1">
                    <a:lumMod val="95000"/>
                  </a:schemeClr>
                </a:solidFill>
              </a:rPr>
              <a:t> z Rhodu (154., 4t)</a:t>
            </a:r>
          </a:p>
          <a:p>
            <a:pPr marL="0" indent="0">
              <a:buNone/>
            </a:pPr>
            <a:endParaRPr lang="cs-CZ" dirty="0" smtClean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cs-CZ" dirty="0" err="1" smtClean="0">
                <a:solidFill>
                  <a:schemeClr val="bg1">
                    <a:lumMod val="95000"/>
                  </a:schemeClr>
                </a:solidFill>
              </a:rPr>
              <a:t>Hermogenés</a:t>
            </a:r>
            <a:r>
              <a:rPr lang="cs-CZ" dirty="0" smtClean="0">
                <a:solidFill>
                  <a:schemeClr val="bg1">
                    <a:lumMod val="95000"/>
                  </a:schemeClr>
                </a:solidFill>
              </a:rPr>
              <a:t> z </a:t>
            </a:r>
            <a:r>
              <a:rPr lang="cs-CZ" dirty="0" err="1" smtClean="0">
                <a:solidFill>
                  <a:schemeClr val="bg1">
                    <a:lumMod val="95000"/>
                  </a:schemeClr>
                </a:solidFill>
              </a:rPr>
              <a:t>Xanthu</a:t>
            </a:r>
            <a:r>
              <a:rPr lang="cs-CZ" dirty="0" smtClean="0">
                <a:solidFill>
                  <a:schemeClr val="bg1">
                    <a:lumMod val="95000"/>
                  </a:schemeClr>
                </a:solidFill>
              </a:rPr>
              <a:t> (215., 2t)</a:t>
            </a:r>
          </a:p>
          <a:p>
            <a:endParaRPr lang="cs-CZ" dirty="0" smtClean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cs-CZ" dirty="0" err="1" smtClean="0">
                <a:solidFill>
                  <a:schemeClr val="bg1">
                    <a:lumMod val="95000"/>
                  </a:schemeClr>
                </a:solidFill>
              </a:rPr>
              <a:t>Ladas</a:t>
            </a:r>
            <a:r>
              <a:rPr lang="cs-CZ" dirty="0" smtClean="0">
                <a:solidFill>
                  <a:schemeClr val="bg1">
                    <a:lumMod val="95000"/>
                  </a:schemeClr>
                </a:solidFill>
              </a:rPr>
              <a:t> ze Sparty</a:t>
            </a:r>
            <a:endParaRPr lang="cs-CZ" dirty="0">
              <a:solidFill>
                <a:schemeClr val="bg1">
                  <a:lumMod val="95000"/>
                </a:schemeClr>
              </a:solidFill>
            </a:endParaRPr>
          </a:p>
          <a:p>
            <a:endParaRPr lang="cs-CZ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cs-CZ" dirty="0" err="1" smtClean="0">
                <a:solidFill>
                  <a:schemeClr val="bg1">
                    <a:lumMod val="95000"/>
                  </a:schemeClr>
                </a:solidFill>
              </a:rPr>
              <a:t>Feidippidés</a:t>
            </a:r>
            <a:r>
              <a:rPr lang="cs-CZ" dirty="0" smtClean="0">
                <a:solidFill>
                  <a:schemeClr val="bg1">
                    <a:lumMod val="95000"/>
                  </a:schemeClr>
                </a:solidFill>
              </a:rPr>
              <a:t>, </a:t>
            </a:r>
            <a:r>
              <a:rPr lang="cs-CZ" dirty="0" err="1" smtClean="0">
                <a:solidFill>
                  <a:schemeClr val="bg1">
                    <a:lumMod val="95000"/>
                  </a:schemeClr>
                </a:solidFill>
              </a:rPr>
              <a:t>Filippidés</a:t>
            </a:r>
            <a:r>
              <a:rPr lang="cs-CZ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endParaRPr lang="cs-CZ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3275856" y="4038517"/>
            <a:ext cx="568863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cs-CZ" sz="2200" b="1" i="1" dirty="0">
                <a:solidFill>
                  <a:srgbClr val="FFC000"/>
                </a:solidFill>
              </a:rPr>
              <a:t>„</a:t>
            </a:r>
            <a:r>
              <a:rPr lang="cs-CZ" sz="2200" b="1" i="1" dirty="0" err="1">
                <a:solidFill>
                  <a:srgbClr val="FFC000"/>
                </a:solidFill>
              </a:rPr>
              <a:t>Ladas</a:t>
            </a:r>
            <a:r>
              <a:rPr lang="cs-CZ" sz="2200" b="1" i="1" dirty="0">
                <a:solidFill>
                  <a:srgbClr val="FFC000"/>
                </a:solidFill>
              </a:rPr>
              <a:t> tak stadión proběhl, či spíše </a:t>
            </a:r>
            <a:r>
              <a:rPr lang="cs-CZ" sz="2200" b="1" i="1" dirty="0" err="1">
                <a:solidFill>
                  <a:srgbClr val="FFC000"/>
                </a:solidFill>
              </a:rPr>
              <a:t>prolét</a:t>
            </a:r>
            <a:r>
              <a:rPr lang="cs-CZ" sz="2200" b="1" i="1" dirty="0">
                <a:solidFill>
                  <a:srgbClr val="FFC000"/>
                </a:solidFill>
              </a:rPr>
              <a:t>,</a:t>
            </a:r>
            <a:endParaRPr lang="cs-CZ" sz="2200" b="1" dirty="0">
              <a:solidFill>
                <a:srgbClr val="FFC000"/>
              </a:solidFill>
            </a:endParaRPr>
          </a:p>
          <a:p>
            <a:pPr algn="ctr">
              <a:buNone/>
            </a:pPr>
            <a:r>
              <a:rPr lang="cs-CZ" sz="2200" b="1" i="1" dirty="0">
                <a:solidFill>
                  <a:srgbClr val="FFC000"/>
                </a:solidFill>
              </a:rPr>
              <a:t>že není pro rychlost úžasnou slov;</a:t>
            </a:r>
            <a:endParaRPr lang="cs-CZ" sz="2200" b="1" dirty="0">
              <a:solidFill>
                <a:srgbClr val="FFC000"/>
              </a:solidFill>
            </a:endParaRPr>
          </a:p>
          <a:p>
            <a:pPr algn="ctr">
              <a:buNone/>
            </a:pPr>
            <a:r>
              <a:rPr lang="cs-CZ" sz="2200" b="1" i="1" dirty="0">
                <a:solidFill>
                  <a:srgbClr val="FFC000"/>
                </a:solidFill>
              </a:rPr>
              <a:t>ještě zní v uších klepnutí závory, když </a:t>
            </a:r>
            <a:r>
              <a:rPr lang="cs-CZ" sz="2200" b="1" i="1" dirty="0" err="1">
                <a:solidFill>
                  <a:srgbClr val="FFC000"/>
                </a:solidFill>
              </a:rPr>
              <a:t>Ladas</a:t>
            </a:r>
            <a:r>
              <a:rPr lang="cs-CZ" sz="2200" b="1" i="1" dirty="0">
                <a:solidFill>
                  <a:srgbClr val="FFC000"/>
                </a:solidFill>
              </a:rPr>
              <a:t> už</a:t>
            </a:r>
            <a:endParaRPr lang="cs-CZ" sz="2200" b="1" dirty="0">
              <a:solidFill>
                <a:srgbClr val="FFC000"/>
              </a:solidFill>
            </a:endParaRPr>
          </a:p>
          <a:p>
            <a:pPr algn="ctr">
              <a:buNone/>
            </a:pPr>
            <a:r>
              <a:rPr lang="cs-CZ" sz="2200" b="1" i="1" dirty="0">
                <a:solidFill>
                  <a:srgbClr val="FFC000"/>
                </a:solidFill>
              </a:rPr>
              <a:t>po věnci </a:t>
            </a:r>
            <a:r>
              <a:rPr lang="cs-CZ" sz="2200" b="1" i="1" dirty="0" err="1">
                <a:solidFill>
                  <a:srgbClr val="FFC000"/>
                </a:solidFill>
              </a:rPr>
              <a:t>natáh´dlaň</a:t>
            </a:r>
            <a:r>
              <a:rPr lang="cs-CZ" sz="2200" b="1" i="1" dirty="0">
                <a:solidFill>
                  <a:srgbClr val="FFC000"/>
                </a:solidFill>
              </a:rPr>
              <a:t> v posledním odrazu.“ </a:t>
            </a:r>
            <a:endParaRPr lang="cs-CZ" sz="22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1623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138" name="Picture 2" descr="F:\Windows\My Documents\Shared\Figure4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81200"/>
            <a:ext cx="8721725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9140" name="Rectangle 4"/>
          <p:cNvSpPr>
            <a:spLocks noGrp="1" noChangeArrowheads="1"/>
          </p:cNvSpPr>
          <p:nvPr>
            <p:ph type="title" idx="4294967295"/>
          </p:nvPr>
        </p:nvSpPr>
        <p:spPr/>
        <p:txBody>
          <a:bodyPr>
            <a:normAutofit/>
          </a:bodyPr>
          <a:lstStyle/>
          <a:p>
            <a:r>
              <a:rPr lang="cs-CZ" altLang="cs-CZ" b="1" dirty="0" smtClean="0"/>
              <a:t>Pád nebo startovní pozice</a:t>
            </a:r>
            <a:r>
              <a:rPr lang="en-US" altLang="cs-CZ" b="1" dirty="0" smtClean="0"/>
              <a:t>?</a:t>
            </a:r>
            <a:endParaRPr lang="en-US" altLang="cs-CZ" b="1" dirty="0"/>
          </a:p>
        </p:txBody>
      </p:sp>
    </p:spTree>
    <p:extLst>
      <p:ext uri="{BB962C8B-B14F-4D97-AF65-F5344CB8AC3E}">
        <p14:creationId xmlns:p14="http://schemas.microsoft.com/office/powerpoint/2010/main" val="3090125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162" name="Picture 2" descr="F:\Windows\My Documents\Shared\Figure4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0"/>
            <a:ext cx="7626320" cy="6824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57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186" name="Picture 3" descr="athens189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1"/>
          <a:stretch>
            <a:fillRect/>
          </a:stretch>
        </p:blipFill>
        <p:spPr bwMode="auto">
          <a:xfrm>
            <a:off x="1066800" y="1525588"/>
            <a:ext cx="7313613" cy="533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1188" name="Rectangle 4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cs-CZ" altLang="cs-CZ" b="1" dirty="0" smtClean="0"/>
              <a:t>Start </a:t>
            </a:r>
            <a:r>
              <a:rPr lang="en-US" altLang="cs-CZ" b="1" dirty="0" smtClean="0"/>
              <a:t>1896</a:t>
            </a:r>
            <a:endParaRPr lang="en-US" altLang="cs-CZ" b="1" dirty="0"/>
          </a:p>
        </p:txBody>
      </p:sp>
    </p:spTree>
    <p:extLst>
      <p:ext uri="{BB962C8B-B14F-4D97-AF65-F5344CB8AC3E}">
        <p14:creationId xmlns:p14="http://schemas.microsoft.com/office/powerpoint/2010/main" val="235676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659" name="Picture 3" descr="Untitled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26" y="0"/>
            <a:ext cx="9120974" cy="6852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4893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Otáčení (dolichos 1, diaulos 2)</a:t>
            </a:r>
            <a:endParaRPr lang="cs-CZ" b="1" dirty="0"/>
          </a:p>
        </p:txBody>
      </p:sp>
      <p:pic>
        <p:nvPicPr>
          <p:cNvPr id="4" name="Picture 3" descr="8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517296"/>
            <a:ext cx="6495419" cy="46480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 descr="C:\!Aktuální\01 Moje výuka a texty, materiály\01 Moje přípravy, výuka a materiály\01 antický sport\01 DSS I\Dějiny starověkého sportu I\5. hodina\IMG_20160918_13495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4524" y="1484784"/>
            <a:ext cx="2632792" cy="46805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370034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!Aktuální\01 Moje výuka a texty, materiály\01 Moje přípravy, výuka a materiály\01 antický sport\01 DSS I\Dějiny starověkého sportu I\5. hodina\IMG_20160917_16344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9869"/>
            <a:ext cx="3854450" cy="68523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!Aktuální\01 Moje výuka a texty, materiály\01 Moje přípravy, výuka a materiály\01 antický sport\01 DSS I\Dějiny starověkého sportu I\5. hodina\IMG_20160917_16342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9416"/>
            <a:ext cx="3851920" cy="68478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05759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Image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32" y="188640"/>
            <a:ext cx="9036496" cy="65054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587042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Jiří\Desktop\Nová složka\100_30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halkSketch/>
                    </a14:imgEffect>
                    <a14:imgEffect>
                      <a14:colorTemperature colorTemp="53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diaulosmodernneme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0"/>
            <a:ext cx="4150551" cy="68670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7146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C:\Users\Jiří\Desktop\Nová složka\100_30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halkSketch/>
                    </a14:imgEffect>
                    <a14:imgEffect>
                      <a14:colorTemperature colorTemp="53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Jiří\Desktop\Dějiny starověkého sportu I\zamarovsky14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207"/>
            <a:ext cx="8676456" cy="2831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Jiří\Desktop\Dějiny starověkého sportu I\oliva-sparta80XXIV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832621"/>
            <a:ext cx="2736304" cy="397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Jiří\Desktop\Dějiny starověkého sportu I\oliva-sparta80XXIII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820731"/>
            <a:ext cx="2998419" cy="4031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0097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Jiří\Desktop\Nová složka\100_30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halkSketch/>
                    </a14:imgEffect>
                    <a14:imgEffect>
                      <a14:colorTemperature colorTemp="53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aaa\Desktop\leoni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8861" y="-32456"/>
            <a:ext cx="4022429" cy="33174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5" name="Picture 4" descr="C:\Users\aaa\Desktop\dv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527929"/>
            <a:ext cx="3861549" cy="30924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Jiří\Desktop\Dějiny starověkého sportu I\zamarovsky146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8861" y="3527929"/>
            <a:ext cx="4022429" cy="3275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Jiří\Desktop\images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80894" cy="33569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472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2" descr="C:\Users\aaa\Desktop\George Murray - The Death Of Ladas, The Greek Runner, Who Died When Receiving The Crown Of Victory In The Temple Of Olympia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0"/>
            <a:ext cx="8568952" cy="64533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élník 4"/>
          <p:cNvSpPr/>
          <p:nvPr/>
        </p:nvSpPr>
        <p:spPr>
          <a:xfrm>
            <a:off x="251520" y="6488668"/>
            <a:ext cx="35439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/>
              <a:t>George Murray</a:t>
            </a:r>
            <a:r>
              <a:rPr lang="cs-CZ" i="1" dirty="0"/>
              <a:t>,</a:t>
            </a:r>
            <a:r>
              <a:rPr lang="en-US" i="1" dirty="0"/>
              <a:t> The Death Of Ladas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38616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diaulodromoeim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-9912"/>
            <a:ext cx="4067944" cy="6884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diaulospanathenai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0"/>
            <a:ext cx="3346134" cy="3323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stadionpanathenai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069498"/>
            <a:ext cx="3346134" cy="3805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07654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Jiří\Desktop\Nová složka\100_30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halkSketch/>
                    </a14:imgEffect>
                    <a14:imgEffect>
                      <a14:colorTemperature colorTemp="53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2" descr="C:\Users\Jiří\Desktop\5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14881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8712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Jiří\Desktop\Nová složka\100_30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halkSketch/>
                    </a14:imgEffect>
                    <a14:imgEffect>
                      <a14:colorTemperature colorTemp="53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Jiří\Desktop\Dějiny starověkého sportu I\sabl-hrdinove402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180" y="2636912"/>
            <a:ext cx="4114820" cy="4221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Jiří\Desktop\Dějiny starověkého sportu I\miller33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86052" cy="3933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1397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Untitled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08" y="188640"/>
            <a:ext cx="9104080" cy="6453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67945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!Aktuální\01 Moje výuka a texty, materiály\01 Moje přípravy, výuka a materiály\01 antický sport\01 DSS I\Dějiny starověkého sportu I\5. hodina\IMG_20160921_16083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6156" y="0"/>
            <a:ext cx="4627844" cy="26031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!Aktuální\01 Moje výuka a texty, materiály\01 Moje přípravy, výuka a materiály\01 antický sport\01 DSS I\Dějiny starověkého sportu I\5. hodina\IMG_20160921_16092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-21129"/>
            <a:ext cx="2530263" cy="44982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!Aktuální\01 Moje výuka a texty, materiály\01 Moje přípravy, výuka a materiály\01 antický sport\01 DSS I\Dějiny starověkého sportu I\5. hodina\IMG_20160921_16071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065" y="4458541"/>
            <a:ext cx="4288148" cy="24120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C:\!Aktuální\01 Moje výuka a texty, materiály\01 Moje přípravy, výuka a materiály\01 antický sport\01 DSS I\Dějiny starověkého sportu I\5. hodina\IMG_20160921_16073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2603163"/>
            <a:ext cx="2393346" cy="42548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12398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Text Box 3"/>
          <p:cNvSpPr txBox="1">
            <a:spLocks noChangeArrowheads="1"/>
          </p:cNvSpPr>
          <p:nvPr/>
        </p:nvSpPr>
        <p:spPr bwMode="auto">
          <a:xfrm>
            <a:off x="251520" y="1447800"/>
            <a:ext cx="8700393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12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12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2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2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2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2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2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2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24" charset="-128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 altLang="cs-CZ" b="1" dirty="0" smtClean="0">
                <a:latin typeface="Times New Roman" pitchFamily="124" charset="0"/>
                <a:cs typeface="Times New Roman" pitchFamily="124" charset="0"/>
              </a:rPr>
              <a:t>Herodotus</a:t>
            </a:r>
            <a:r>
              <a:rPr lang="en-US" altLang="cs-CZ" dirty="0" smtClean="0">
                <a:latin typeface="Times New Roman" pitchFamily="124" charset="0"/>
                <a:cs typeface="Times New Roman" pitchFamily="124" charset="0"/>
              </a:rPr>
              <a:t>: </a:t>
            </a:r>
            <a:r>
              <a:rPr lang="en-US" altLang="cs-CZ" dirty="0" err="1" smtClean="0">
                <a:latin typeface="Times New Roman" pitchFamily="124" charset="0"/>
                <a:cs typeface="Times New Roman" pitchFamily="124" charset="0"/>
              </a:rPr>
              <a:t>Ath</a:t>
            </a:r>
            <a:r>
              <a:rPr lang="cs-CZ" altLang="cs-CZ" dirty="0" err="1" smtClean="0">
                <a:latin typeface="Times New Roman" pitchFamily="124" charset="0"/>
                <a:cs typeface="Times New Roman" pitchFamily="124" charset="0"/>
              </a:rPr>
              <a:t>éňan</a:t>
            </a:r>
            <a:r>
              <a:rPr lang="en-US" altLang="cs-CZ" dirty="0" smtClean="0">
                <a:latin typeface="Times New Roman" pitchFamily="124" charset="0"/>
                <a:cs typeface="Times New Roman" pitchFamily="124" charset="0"/>
              </a:rPr>
              <a:t> </a:t>
            </a:r>
            <a:r>
              <a:rPr lang="en-US" altLang="cs-CZ" b="1" dirty="0" err="1">
                <a:latin typeface="Times New Roman" pitchFamily="124" charset="0"/>
                <a:cs typeface="Times New Roman" pitchFamily="124" charset="0"/>
              </a:rPr>
              <a:t>Philippides</a:t>
            </a:r>
            <a:r>
              <a:rPr lang="en-US" altLang="cs-CZ" dirty="0">
                <a:latin typeface="Times New Roman" pitchFamily="124" charset="0"/>
                <a:cs typeface="Times New Roman" pitchFamily="124" charset="0"/>
              </a:rPr>
              <a:t> </a:t>
            </a:r>
            <a:r>
              <a:rPr lang="en-US" altLang="cs-CZ" dirty="0" smtClean="0">
                <a:latin typeface="Times New Roman" pitchFamily="124" charset="0"/>
                <a:cs typeface="Times New Roman" pitchFamily="124" charset="0"/>
              </a:rPr>
              <a:t>(</a:t>
            </a:r>
            <a:r>
              <a:rPr lang="en-US" altLang="cs-CZ" b="1" dirty="0" err="1" smtClean="0">
                <a:latin typeface="Times New Roman" pitchFamily="124" charset="0"/>
                <a:cs typeface="Times New Roman" pitchFamily="124" charset="0"/>
              </a:rPr>
              <a:t>Pheidippides</a:t>
            </a:r>
            <a:r>
              <a:rPr lang="en-US" altLang="cs-CZ" dirty="0">
                <a:latin typeface="Times New Roman" pitchFamily="124" charset="0"/>
                <a:cs typeface="Times New Roman" pitchFamily="124" charset="0"/>
              </a:rPr>
              <a:t>) </a:t>
            </a:r>
            <a:r>
              <a:rPr lang="cs-CZ" altLang="cs-CZ" dirty="0" smtClean="0">
                <a:latin typeface="Times New Roman" pitchFamily="124" charset="0"/>
                <a:cs typeface="Times New Roman" pitchFamily="124" charset="0"/>
              </a:rPr>
              <a:t>z </a:t>
            </a:r>
            <a:r>
              <a:rPr lang="en-US" altLang="cs-CZ" dirty="0" err="1" smtClean="0">
                <a:latin typeface="Times New Roman" pitchFamily="124" charset="0"/>
                <a:cs typeface="Times New Roman" pitchFamily="124" charset="0"/>
              </a:rPr>
              <a:t>Ath</a:t>
            </a:r>
            <a:r>
              <a:rPr lang="cs-CZ" altLang="cs-CZ" dirty="0" err="1" smtClean="0">
                <a:latin typeface="Times New Roman" pitchFamily="124" charset="0"/>
                <a:cs typeface="Times New Roman" pitchFamily="124" charset="0"/>
              </a:rPr>
              <a:t>én</a:t>
            </a:r>
            <a:r>
              <a:rPr lang="en-US" altLang="cs-CZ" dirty="0" smtClean="0">
                <a:latin typeface="Times New Roman" pitchFamily="124" charset="0"/>
                <a:cs typeface="Times New Roman" pitchFamily="124" charset="0"/>
              </a:rPr>
              <a:t> </a:t>
            </a:r>
            <a:r>
              <a:rPr lang="cs-CZ" altLang="cs-CZ" dirty="0" smtClean="0">
                <a:latin typeface="Times New Roman" pitchFamily="124" charset="0"/>
                <a:cs typeface="Times New Roman" pitchFamily="124" charset="0"/>
              </a:rPr>
              <a:t>d</a:t>
            </a:r>
            <a:r>
              <a:rPr lang="en-US" altLang="cs-CZ" dirty="0" smtClean="0">
                <a:latin typeface="Times New Roman" pitchFamily="124" charset="0"/>
                <a:cs typeface="Times New Roman" pitchFamily="124" charset="0"/>
              </a:rPr>
              <a:t>o </a:t>
            </a:r>
            <a:r>
              <a:rPr lang="en-US" altLang="cs-CZ" dirty="0" err="1" smtClean="0">
                <a:latin typeface="Times New Roman" pitchFamily="124" charset="0"/>
                <a:cs typeface="Times New Roman" pitchFamily="124" charset="0"/>
              </a:rPr>
              <a:t>Spart</a:t>
            </a:r>
            <a:r>
              <a:rPr lang="cs-CZ" altLang="cs-CZ" dirty="0" smtClean="0">
                <a:latin typeface="Times New Roman" pitchFamily="124" charset="0"/>
                <a:cs typeface="Times New Roman" pitchFamily="124" charset="0"/>
              </a:rPr>
              <a:t>y</a:t>
            </a:r>
            <a:r>
              <a:rPr lang="en-US" altLang="cs-CZ" dirty="0" smtClean="0">
                <a:latin typeface="Times New Roman" pitchFamily="124" charset="0"/>
                <a:cs typeface="Times New Roman" pitchFamily="124" charset="0"/>
              </a:rPr>
              <a:t> </a:t>
            </a:r>
            <a:r>
              <a:rPr lang="en-US" altLang="cs-CZ" dirty="0">
                <a:latin typeface="Times New Roman" pitchFamily="124" charset="0"/>
                <a:cs typeface="Times New Roman" pitchFamily="124" charset="0"/>
              </a:rPr>
              <a:t>(145 </a:t>
            </a:r>
            <a:r>
              <a:rPr lang="cs-CZ" altLang="cs-CZ" dirty="0" smtClean="0">
                <a:latin typeface="Times New Roman" pitchFamily="124" charset="0"/>
                <a:cs typeface="Times New Roman" pitchFamily="124" charset="0"/>
              </a:rPr>
              <a:t>mil</a:t>
            </a:r>
            <a:r>
              <a:rPr lang="en-US" altLang="cs-CZ" dirty="0" smtClean="0">
                <a:latin typeface="Times New Roman" pitchFamily="124" charset="0"/>
                <a:cs typeface="Times New Roman" pitchFamily="124" charset="0"/>
              </a:rPr>
              <a:t>)</a:t>
            </a:r>
            <a:endParaRPr lang="en-US" altLang="cs-CZ" dirty="0">
              <a:latin typeface="Times New Roman" pitchFamily="124" charset="0"/>
              <a:cs typeface="Times New Roman" pitchFamily="124" charset="0"/>
            </a:endParaRPr>
          </a:p>
          <a:p>
            <a:pPr eaLnBrk="1" hangingPunct="1">
              <a:buFontTx/>
              <a:buChar char="•"/>
            </a:pPr>
            <a:endParaRPr lang="en-US" altLang="cs-CZ" dirty="0">
              <a:latin typeface="Times New Roman" pitchFamily="124" charset="0"/>
              <a:cs typeface="Times New Roman" pitchFamily="124" charset="0"/>
            </a:endParaRPr>
          </a:p>
          <a:p>
            <a:pPr eaLnBrk="1" hangingPunct="1">
              <a:buFontTx/>
              <a:buChar char="•"/>
            </a:pPr>
            <a:r>
              <a:rPr lang="en-US" altLang="cs-CZ" b="1" dirty="0" smtClean="0">
                <a:latin typeface="Times New Roman" pitchFamily="124" charset="0"/>
                <a:cs typeface="Times New Roman" pitchFamily="124" charset="0"/>
              </a:rPr>
              <a:t>Plutarch</a:t>
            </a:r>
            <a:r>
              <a:rPr lang="cs-CZ" altLang="cs-CZ" b="1" dirty="0" smtClean="0">
                <a:latin typeface="Times New Roman" pitchFamily="124" charset="0"/>
                <a:cs typeface="Times New Roman" pitchFamily="124" charset="0"/>
              </a:rPr>
              <a:t>os</a:t>
            </a:r>
            <a:r>
              <a:rPr lang="cs-CZ" altLang="cs-CZ" dirty="0" smtClean="0">
                <a:latin typeface="Times New Roman" pitchFamily="124" charset="0"/>
                <a:cs typeface="Times New Roman" pitchFamily="124" charset="0"/>
              </a:rPr>
              <a:t>: </a:t>
            </a:r>
            <a:r>
              <a:rPr lang="en-US" altLang="cs-CZ" b="1" dirty="0" err="1" smtClean="0">
                <a:latin typeface="Times New Roman" pitchFamily="124" charset="0"/>
                <a:cs typeface="Times New Roman" pitchFamily="124" charset="0"/>
              </a:rPr>
              <a:t>Hersippos</a:t>
            </a:r>
            <a:r>
              <a:rPr lang="en-US" altLang="cs-CZ" dirty="0" smtClean="0">
                <a:latin typeface="Times New Roman" pitchFamily="124" charset="0"/>
                <a:cs typeface="Times New Roman" pitchFamily="124" charset="0"/>
              </a:rPr>
              <a:t> </a:t>
            </a:r>
            <a:r>
              <a:rPr lang="cs-CZ" altLang="cs-CZ" dirty="0" smtClean="0">
                <a:latin typeface="Times New Roman" pitchFamily="124" charset="0"/>
                <a:cs typeface="Times New Roman" pitchFamily="124" charset="0"/>
              </a:rPr>
              <a:t>z</a:t>
            </a:r>
            <a:r>
              <a:rPr lang="en-US" altLang="cs-CZ" dirty="0" smtClean="0">
                <a:latin typeface="Times New Roman" pitchFamily="124" charset="0"/>
                <a:cs typeface="Times New Roman" pitchFamily="124" charset="0"/>
              </a:rPr>
              <a:t> </a:t>
            </a:r>
            <a:r>
              <a:rPr lang="en-US" altLang="cs-CZ" dirty="0" err="1">
                <a:latin typeface="Times New Roman" pitchFamily="124" charset="0"/>
                <a:cs typeface="Times New Roman" pitchFamily="124" charset="0"/>
              </a:rPr>
              <a:t>Erchi</a:t>
            </a:r>
            <a:r>
              <a:rPr lang="en-US" altLang="cs-CZ" dirty="0">
                <a:latin typeface="Times New Roman" pitchFamily="124" charset="0"/>
                <a:cs typeface="Times New Roman" pitchFamily="124" charset="0"/>
              </a:rPr>
              <a:t> </a:t>
            </a:r>
            <a:r>
              <a:rPr lang="cs-CZ" altLang="cs-CZ" dirty="0" smtClean="0">
                <a:latin typeface="Times New Roman" pitchFamily="124" charset="0"/>
                <a:cs typeface="Times New Roman" pitchFamily="124" charset="0"/>
              </a:rPr>
              <a:t>(</a:t>
            </a:r>
            <a:r>
              <a:rPr lang="en-US" altLang="cs-CZ" b="1" dirty="0" err="1" smtClean="0">
                <a:latin typeface="Times New Roman" pitchFamily="124" charset="0"/>
                <a:cs typeface="Times New Roman" pitchFamily="124" charset="0"/>
              </a:rPr>
              <a:t>Eukles</a:t>
            </a:r>
            <a:r>
              <a:rPr lang="cs-CZ" altLang="cs-CZ" dirty="0" smtClean="0">
                <a:latin typeface="Times New Roman" pitchFamily="124" charset="0"/>
                <a:cs typeface="Times New Roman" pitchFamily="124" charset="0"/>
              </a:rPr>
              <a:t>)</a:t>
            </a:r>
            <a:r>
              <a:rPr lang="en-US" altLang="cs-CZ" dirty="0" smtClean="0">
                <a:latin typeface="Times New Roman" pitchFamily="124" charset="0"/>
                <a:cs typeface="Times New Roman" pitchFamily="124" charset="0"/>
              </a:rPr>
              <a:t> “</a:t>
            </a:r>
            <a:r>
              <a:rPr lang="en-US" altLang="cs-CZ" dirty="0">
                <a:latin typeface="Times New Roman" pitchFamily="124" charset="0"/>
                <a:cs typeface="Times New Roman" pitchFamily="124" charset="0"/>
              </a:rPr>
              <a:t>Nike” </a:t>
            </a:r>
            <a:r>
              <a:rPr lang="cs-CZ" altLang="cs-CZ" dirty="0" smtClean="0">
                <a:latin typeface="Times New Roman" pitchFamily="124" charset="0"/>
                <a:cs typeface="Times New Roman" pitchFamily="124" charset="0"/>
              </a:rPr>
              <a:t>a umírá</a:t>
            </a:r>
            <a:endParaRPr lang="en-US" altLang="cs-CZ" dirty="0">
              <a:latin typeface="Times New Roman" pitchFamily="124" charset="0"/>
              <a:cs typeface="Times New Roman" pitchFamily="124" charset="0"/>
            </a:endParaRPr>
          </a:p>
          <a:p>
            <a:pPr eaLnBrk="1" hangingPunct="1"/>
            <a:endParaRPr lang="en-US" altLang="cs-CZ" dirty="0">
              <a:latin typeface="Times New Roman" pitchFamily="124" charset="0"/>
              <a:cs typeface="Times New Roman" pitchFamily="124" charset="0"/>
            </a:endParaRPr>
          </a:p>
          <a:p>
            <a:pPr eaLnBrk="1" hangingPunct="1">
              <a:buFontTx/>
              <a:buChar char="•"/>
            </a:pPr>
            <a:r>
              <a:rPr lang="en-US" altLang="cs-CZ" b="1" dirty="0" smtClean="0">
                <a:latin typeface="Times New Roman" pitchFamily="124" charset="0"/>
                <a:cs typeface="Times New Roman" pitchFamily="124" charset="0"/>
              </a:rPr>
              <a:t>Lucian</a:t>
            </a:r>
            <a:r>
              <a:rPr lang="cs-CZ" altLang="cs-CZ" b="1" dirty="0" err="1" smtClean="0">
                <a:latin typeface="Times New Roman" pitchFamily="124" charset="0"/>
                <a:cs typeface="Times New Roman" pitchFamily="124" charset="0"/>
              </a:rPr>
              <a:t>us</a:t>
            </a:r>
            <a:r>
              <a:rPr lang="en-US" altLang="cs-CZ" dirty="0" smtClean="0">
                <a:latin typeface="Times New Roman" pitchFamily="124" charset="0"/>
                <a:cs typeface="Times New Roman" pitchFamily="124" charset="0"/>
              </a:rPr>
              <a:t>: </a:t>
            </a:r>
            <a:r>
              <a:rPr lang="en-US" altLang="cs-CZ" b="1" dirty="0" err="1">
                <a:latin typeface="Times New Roman" pitchFamily="124" charset="0"/>
                <a:cs typeface="Times New Roman" pitchFamily="124" charset="0"/>
              </a:rPr>
              <a:t>Philippides</a:t>
            </a:r>
            <a:r>
              <a:rPr lang="en-US" altLang="cs-CZ" dirty="0">
                <a:latin typeface="Times New Roman" pitchFamily="124" charset="0"/>
                <a:cs typeface="Times New Roman" pitchFamily="124" charset="0"/>
              </a:rPr>
              <a:t> </a:t>
            </a:r>
            <a:r>
              <a:rPr lang="cs-CZ" altLang="cs-CZ" dirty="0" smtClean="0">
                <a:latin typeface="Times New Roman" pitchFamily="124" charset="0"/>
                <a:cs typeface="Times New Roman" pitchFamily="124" charset="0"/>
              </a:rPr>
              <a:t>z </a:t>
            </a:r>
            <a:r>
              <a:rPr lang="en-US" altLang="cs-CZ" dirty="0" smtClean="0">
                <a:latin typeface="Times New Roman" pitchFamily="124" charset="0"/>
                <a:cs typeface="Times New Roman" pitchFamily="124" charset="0"/>
              </a:rPr>
              <a:t>Marathon</a:t>
            </a:r>
            <a:r>
              <a:rPr lang="cs-CZ" altLang="cs-CZ" dirty="0" smtClean="0">
                <a:latin typeface="Times New Roman" pitchFamily="124" charset="0"/>
                <a:cs typeface="Times New Roman" pitchFamily="124" charset="0"/>
              </a:rPr>
              <a:t>u do</a:t>
            </a:r>
            <a:r>
              <a:rPr lang="en-US" altLang="cs-CZ" dirty="0" smtClean="0">
                <a:latin typeface="Times New Roman" pitchFamily="124" charset="0"/>
                <a:cs typeface="Times New Roman" pitchFamily="124" charset="0"/>
              </a:rPr>
              <a:t> </a:t>
            </a:r>
            <a:r>
              <a:rPr lang="en-US" altLang="cs-CZ" dirty="0" err="1" smtClean="0">
                <a:latin typeface="Times New Roman" pitchFamily="124" charset="0"/>
                <a:cs typeface="Times New Roman" pitchFamily="124" charset="0"/>
              </a:rPr>
              <a:t>Ath</a:t>
            </a:r>
            <a:r>
              <a:rPr lang="cs-CZ" altLang="cs-CZ" dirty="0" err="1" smtClean="0">
                <a:latin typeface="Times New Roman" pitchFamily="124" charset="0"/>
                <a:cs typeface="Times New Roman" pitchFamily="124" charset="0"/>
              </a:rPr>
              <a:t>én</a:t>
            </a:r>
            <a:r>
              <a:rPr lang="cs-CZ" altLang="cs-CZ" dirty="0" smtClean="0">
                <a:latin typeface="Times New Roman" pitchFamily="124" charset="0"/>
                <a:cs typeface="Times New Roman" pitchFamily="124" charset="0"/>
              </a:rPr>
              <a:t>, smrt</a:t>
            </a:r>
            <a:r>
              <a:rPr lang="en-US" altLang="cs-CZ" dirty="0" smtClean="0">
                <a:latin typeface="Times New Roman" pitchFamily="124" charset="0"/>
                <a:cs typeface="Times New Roman" pitchFamily="124" charset="0"/>
              </a:rPr>
              <a:t> </a:t>
            </a:r>
            <a:r>
              <a:rPr lang="en-US" altLang="cs-CZ" dirty="0">
                <a:latin typeface="Times New Roman" pitchFamily="124" charset="0"/>
                <a:cs typeface="Times New Roman" pitchFamily="124" charset="0"/>
              </a:rPr>
              <a:t>(26 </a:t>
            </a:r>
            <a:r>
              <a:rPr lang="cs-CZ" altLang="cs-CZ" dirty="0" smtClean="0">
                <a:latin typeface="Times New Roman" pitchFamily="124" charset="0"/>
                <a:cs typeface="Times New Roman" pitchFamily="124" charset="0"/>
              </a:rPr>
              <a:t>mil a</a:t>
            </a:r>
            <a:r>
              <a:rPr lang="en-US" altLang="cs-CZ" dirty="0" smtClean="0">
                <a:latin typeface="Times New Roman" pitchFamily="124" charset="0"/>
                <a:cs typeface="Times New Roman" pitchFamily="124" charset="0"/>
              </a:rPr>
              <a:t> </a:t>
            </a:r>
            <a:r>
              <a:rPr lang="en-US" altLang="cs-CZ" dirty="0">
                <a:latin typeface="Times New Roman" pitchFamily="124" charset="0"/>
                <a:cs typeface="Times New Roman" pitchFamily="124" charset="0"/>
              </a:rPr>
              <a:t>385 </a:t>
            </a:r>
            <a:r>
              <a:rPr lang="en-US" altLang="cs-CZ" dirty="0" smtClean="0">
                <a:latin typeface="Times New Roman" pitchFamily="124" charset="0"/>
                <a:cs typeface="Times New Roman" pitchFamily="124" charset="0"/>
              </a:rPr>
              <a:t>yard</a:t>
            </a:r>
            <a:r>
              <a:rPr lang="cs-CZ" altLang="cs-CZ" dirty="0" smtClean="0">
                <a:latin typeface="Times New Roman" pitchFamily="124" charset="0"/>
                <a:cs typeface="Times New Roman" pitchFamily="124" charset="0"/>
              </a:rPr>
              <a:t>ů</a:t>
            </a:r>
            <a:r>
              <a:rPr lang="en-US" altLang="cs-CZ" dirty="0" smtClean="0">
                <a:latin typeface="Times New Roman" pitchFamily="124" charset="0"/>
                <a:cs typeface="Times New Roman" pitchFamily="124" charset="0"/>
              </a:rPr>
              <a:t>)</a:t>
            </a:r>
            <a:r>
              <a:rPr lang="cs-CZ" altLang="cs-CZ" dirty="0" smtClean="0">
                <a:latin typeface="Times New Roman" pitchFamily="124" charset="0"/>
                <a:cs typeface="Times New Roman" pitchFamily="124" charset="0"/>
              </a:rPr>
              <a:t> </a:t>
            </a:r>
            <a:endParaRPr lang="en-US" altLang="cs-CZ" dirty="0">
              <a:latin typeface="Times New Roman" pitchFamily="124" charset="0"/>
              <a:cs typeface="Times New Roman" pitchFamily="124" charset="0"/>
            </a:endParaRPr>
          </a:p>
          <a:p>
            <a:pPr eaLnBrk="1" hangingPunct="1"/>
            <a:endParaRPr lang="en-US" altLang="cs-CZ" dirty="0">
              <a:latin typeface="Times New Roman" pitchFamily="124" charset="0"/>
              <a:cs typeface="Times New Roman" pitchFamily="124" charset="0"/>
            </a:endParaRPr>
          </a:p>
          <a:p>
            <a:pPr eaLnBrk="1" hangingPunct="1">
              <a:buFontTx/>
              <a:buChar char="•"/>
            </a:pPr>
            <a:r>
              <a:rPr lang="en-US" altLang="cs-CZ" b="1" dirty="0" err="1" smtClean="0">
                <a:latin typeface="Times New Roman" pitchFamily="124" charset="0"/>
                <a:cs typeface="Times New Roman" pitchFamily="124" charset="0"/>
              </a:rPr>
              <a:t>Plin</a:t>
            </a:r>
            <a:r>
              <a:rPr lang="cs-CZ" altLang="cs-CZ" b="1" dirty="0" smtClean="0">
                <a:latin typeface="Times New Roman" pitchFamily="124" charset="0"/>
                <a:cs typeface="Times New Roman" pitchFamily="124" charset="0"/>
              </a:rPr>
              <a:t>ius</a:t>
            </a:r>
            <a:r>
              <a:rPr lang="cs-CZ" altLang="cs-CZ" dirty="0" smtClean="0">
                <a:latin typeface="Times New Roman" pitchFamily="124" charset="0"/>
                <a:cs typeface="Times New Roman" pitchFamily="124" charset="0"/>
              </a:rPr>
              <a:t>: </a:t>
            </a:r>
            <a:r>
              <a:rPr lang="en-US" altLang="cs-CZ" b="1" dirty="0" err="1" smtClean="0">
                <a:latin typeface="Times New Roman" pitchFamily="124" charset="0"/>
                <a:cs typeface="Times New Roman" pitchFamily="124" charset="0"/>
              </a:rPr>
              <a:t>Philippides</a:t>
            </a:r>
            <a:r>
              <a:rPr lang="en-US" altLang="cs-CZ" dirty="0" smtClean="0">
                <a:latin typeface="Times New Roman" pitchFamily="124" charset="0"/>
                <a:cs typeface="Times New Roman" pitchFamily="124" charset="0"/>
              </a:rPr>
              <a:t> </a:t>
            </a:r>
            <a:r>
              <a:rPr lang="cs-CZ" altLang="cs-CZ" dirty="0" smtClean="0">
                <a:latin typeface="Times New Roman" pitchFamily="124" charset="0"/>
                <a:cs typeface="Times New Roman" pitchFamily="124" charset="0"/>
              </a:rPr>
              <a:t>z </a:t>
            </a:r>
            <a:r>
              <a:rPr lang="en-US" altLang="cs-CZ" dirty="0" err="1" smtClean="0">
                <a:latin typeface="Times New Roman" pitchFamily="124" charset="0"/>
                <a:cs typeface="Times New Roman" pitchFamily="124" charset="0"/>
              </a:rPr>
              <a:t>Ath</a:t>
            </a:r>
            <a:r>
              <a:rPr lang="cs-CZ" altLang="cs-CZ" dirty="0" err="1" smtClean="0">
                <a:latin typeface="Times New Roman" pitchFamily="124" charset="0"/>
                <a:cs typeface="Times New Roman" pitchFamily="124" charset="0"/>
              </a:rPr>
              <a:t>én</a:t>
            </a:r>
            <a:r>
              <a:rPr lang="cs-CZ" altLang="cs-CZ" dirty="0" smtClean="0">
                <a:latin typeface="Times New Roman" pitchFamily="124" charset="0"/>
                <a:cs typeface="Times New Roman" pitchFamily="124" charset="0"/>
              </a:rPr>
              <a:t> do</a:t>
            </a:r>
            <a:r>
              <a:rPr lang="en-US" altLang="cs-CZ" dirty="0" smtClean="0">
                <a:latin typeface="Times New Roman" pitchFamily="124" charset="0"/>
                <a:cs typeface="Times New Roman" pitchFamily="124" charset="0"/>
              </a:rPr>
              <a:t> </a:t>
            </a:r>
            <a:r>
              <a:rPr lang="en-US" altLang="cs-CZ" dirty="0" err="1" smtClean="0">
                <a:latin typeface="Times New Roman" pitchFamily="124" charset="0"/>
                <a:cs typeface="Times New Roman" pitchFamily="124" charset="0"/>
              </a:rPr>
              <a:t>Spart</a:t>
            </a:r>
            <a:r>
              <a:rPr lang="cs-CZ" altLang="cs-CZ" dirty="0" smtClean="0">
                <a:latin typeface="Times New Roman" pitchFamily="124" charset="0"/>
                <a:cs typeface="Times New Roman" pitchFamily="124" charset="0"/>
              </a:rPr>
              <a:t>y</a:t>
            </a:r>
            <a:r>
              <a:rPr lang="en-US" altLang="cs-CZ" dirty="0" smtClean="0">
                <a:latin typeface="Times New Roman" pitchFamily="124" charset="0"/>
                <a:cs typeface="Times New Roman" pitchFamily="124" charset="0"/>
              </a:rPr>
              <a:t> </a:t>
            </a:r>
            <a:r>
              <a:rPr lang="cs-CZ" altLang="cs-CZ" dirty="0" smtClean="0">
                <a:latin typeface="Times New Roman" pitchFamily="124" charset="0"/>
                <a:cs typeface="Times New Roman" pitchFamily="124" charset="0"/>
              </a:rPr>
              <a:t>ve 2 dnech</a:t>
            </a:r>
            <a:endParaRPr lang="en-US" altLang="cs-CZ" dirty="0">
              <a:latin typeface="Times New Roman" pitchFamily="124" charset="0"/>
              <a:cs typeface="Times New Roman" pitchFamily="124" charset="0"/>
            </a:endParaRPr>
          </a:p>
        </p:txBody>
      </p:sp>
      <p:sp>
        <p:nvSpPr>
          <p:cNvPr id="260100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-30832" y="0"/>
            <a:ext cx="9174832" cy="1524000"/>
          </a:xfrm>
        </p:spPr>
        <p:txBody>
          <a:bodyPr/>
          <a:lstStyle/>
          <a:p>
            <a:r>
              <a:rPr lang="en-US" altLang="cs-CZ" b="1" dirty="0" smtClean="0"/>
              <a:t>Marathon</a:t>
            </a:r>
            <a:endParaRPr lang="en-US" altLang="cs-CZ" b="1" dirty="0"/>
          </a:p>
        </p:txBody>
      </p:sp>
    </p:spTree>
    <p:extLst>
      <p:ext uri="{BB962C8B-B14F-4D97-AF65-F5344CB8AC3E}">
        <p14:creationId xmlns:p14="http://schemas.microsoft.com/office/powerpoint/2010/main" val="3915039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60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60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60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60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60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60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122" name="Picture 2" descr="marath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496"/>
            <a:ext cx="8244408" cy="6852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6206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146" name="Picture 5" descr="greecemarathon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-1"/>
            <a:ext cx="4824536" cy="6827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1055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12" y="0"/>
            <a:ext cx="9134088" cy="2232248"/>
          </a:xfrm>
        </p:spPr>
        <p:txBody>
          <a:bodyPr/>
          <a:lstStyle/>
          <a:p>
            <a:r>
              <a:rPr lang="en-US" altLang="cs-CZ" dirty="0" err="1">
                <a:latin typeface="Times New Roman" pitchFamily="124" charset="0"/>
              </a:rPr>
              <a:t>Philippides</a:t>
            </a:r>
            <a:r>
              <a:rPr lang="en-US" altLang="cs-CZ" dirty="0">
                <a:latin typeface="Times New Roman" pitchFamily="124" charset="0"/>
              </a:rPr>
              <a:t> </a:t>
            </a:r>
            <a:r>
              <a:rPr lang="cs-CZ" altLang="cs-CZ" dirty="0" smtClean="0">
                <a:latin typeface="Times New Roman" pitchFamily="124" charset="0"/>
              </a:rPr>
              <a:t>z </a:t>
            </a:r>
            <a:r>
              <a:rPr lang="en-US" altLang="cs-CZ" dirty="0" smtClean="0">
                <a:latin typeface="Times New Roman" pitchFamily="124" charset="0"/>
              </a:rPr>
              <a:t>Marathon</a:t>
            </a:r>
            <a:r>
              <a:rPr lang="cs-CZ" altLang="cs-CZ" dirty="0" smtClean="0">
                <a:latin typeface="Times New Roman" pitchFamily="124" charset="0"/>
              </a:rPr>
              <a:t>u do</a:t>
            </a:r>
            <a:r>
              <a:rPr lang="en-US" altLang="cs-CZ" dirty="0" smtClean="0">
                <a:latin typeface="Times New Roman" pitchFamily="124" charset="0"/>
              </a:rPr>
              <a:t> </a:t>
            </a:r>
            <a:r>
              <a:rPr lang="en-US" altLang="cs-CZ" dirty="0" err="1" smtClean="0">
                <a:latin typeface="Times New Roman" pitchFamily="124" charset="0"/>
              </a:rPr>
              <a:t>Ath</a:t>
            </a:r>
            <a:r>
              <a:rPr lang="cs-CZ" altLang="cs-CZ" dirty="0" err="1" smtClean="0">
                <a:latin typeface="Times New Roman" pitchFamily="124" charset="0"/>
              </a:rPr>
              <a:t>én</a:t>
            </a:r>
            <a:r>
              <a:rPr lang="cs-CZ" altLang="cs-CZ" dirty="0" smtClean="0">
                <a:latin typeface="Times New Roman" pitchFamily="124" charset="0"/>
              </a:rPr>
              <a:t> </a:t>
            </a:r>
            <a:endParaRPr lang="en-US" altLang="cs-CZ" dirty="0">
              <a:latin typeface="Times New Roman" pitchFamily="124" charset="0"/>
            </a:endParaRPr>
          </a:p>
          <a:p>
            <a:r>
              <a:rPr lang="en-US" altLang="cs-CZ" i="1" dirty="0" err="1" smtClean="0">
                <a:latin typeface="Times New Roman" pitchFamily="124" charset="0"/>
              </a:rPr>
              <a:t>hemerodromoi</a:t>
            </a:r>
            <a:endParaRPr lang="en-US" altLang="cs-CZ" i="1" dirty="0">
              <a:latin typeface="Times New Roman" pitchFamily="124" charset="0"/>
            </a:endParaRPr>
          </a:p>
          <a:p>
            <a:r>
              <a:rPr lang="en-US" altLang="cs-CZ" dirty="0" smtClean="0">
                <a:latin typeface="Times New Roman" pitchFamily="124" charset="0"/>
              </a:rPr>
              <a:t>Modern</a:t>
            </a:r>
            <a:r>
              <a:rPr lang="cs-CZ" altLang="cs-CZ" dirty="0" smtClean="0">
                <a:latin typeface="Times New Roman" pitchFamily="124" charset="0"/>
              </a:rPr>
              <a:t>í</a:t>
            </a:r>
            <a:r>
              <a:rPr lang="en-US" altLang="cs-CZ" dirty="0" smtClean="0">
                <a:latin typeface="Times New Roman" pitchFamily="124" charset="0"/>
              </a:rPr>
              <a:t> </a:t>
            </a:r>
            <a:r>
              <a:rPr lang="en-US" altLang="cs-CZ" dirty="0" err="1" smtClean="0">
                <a:latin typeface="Times New Roman" pitchFamily="124" charset="0"/>
              </a:rPr>
              <a:t>Spartathlon</a:t>
            </a:r>
            <a:r>
              <a:rPr lang="en-US" altLang="cs-CZ" dirty="0" smtClean="0">
                <a:latin typeface="Times New Roman" pitchFamily="124" charset="0"/>
              </a:rPr>
              <a:t> </a:t>
            </a:r>
            <a:r>
              <a:rPr lang="cs-CZ" altLang="cs-CZ" dirty="0" smtClean="0">
                <a:latin typeface="Times New Roman" pitchFamily="124" charset="0"/>
              </a:rPr>
              <a:t> (250 km, </a:t>
            </a:r>
            <a:r>
              <a:rPr lang="en-US" altLang="cs-CZ" dirty="0" smtClean="0">
                <a:latin typeface="Times New Roman" pitchFamily="124" charset="0"/>
              </a:rPr>
              <a:t>21 </a:t>
            </a:r>
            <a:r>
              <a:rPr lang="cs-CZ" altLang="cs-CZ" dirty="0" smtClean="0">
                <a:latin typeface="Times New Roman" pitchFamily="124" charset="0"/>
              </a:rPr>
              <a:t>hodin)</a:t>
            </a:r>
            <a:endParaRPr lang="en-US" altLang="cs-CZ" dirty="0">
              <a:latin typeface="Times New Roman" pitchFamily="124" charset="0"/>
            </a:endParaRPr>
          </a:p>
          <a:p>
            <a:endParaRPr lang="en-US" altLang="cs-CZ" dirty="0">
              <a:latin typeface="Times New Roman" pitchFamily="124" charset="0"/>
            </a:endParaRPr>
          </a:p>
        </p:txBody>
      </p:sp>
      <p:pic>
        <p:nvPicPr>
          <p:cNvPr id="5" name="Picture 4" descr="SPARTATHL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772816"/>
            <a:ext cx="5621440" cy="5085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1057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218" name="Picture 2" descr="Marathon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83" t="5141" r="4701" b="6209"/>
          <a:stretch>
            <a:fillRect/>
          </a:stretch>
        </p:blipFill>
        <p:spPr bwMode="auto">
          <a:xfrm>
            <a:off x="323528" y="18256"/>
            <a:ext cx="8532440" cy="6875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5219" name="Rectangle 3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cs-CZ"/>
              <a:t>Cartoon</a:t>
            </a:r>
          </a:p>
        </p:txBody>
      </p:sp>
    </p:spTree>
    <p:extLst>
      <p:ext uri="{BB962C8B-B14F-4D97-AF65-F5344CB8AC3E}">
        <p14:creationId xmlns:p14="http://schemas.microsoft.com/office/powerpoint/2010/main" val="4267676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Jiří\Desktop\Nová složka\100_30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halkSketch/>
                    </a14:imgEffect>
                    <a14:imgEffect>
                      <a14:colorTemperature colorTemp="53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88919" y="0"/>
            <a:ext cx="5710177" cy="285293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sz="1800" b="1" i="1" dirty="0">
                <a:solidFill>
                  <a:schemeClr val="bg1"/>
                </a:solidFill>
              </a:rPr>
              <a:t>„Mě sem dal </a:t>
            </a:r>
            <a:r>
              <a:rPr lang="cs-CZ" sz="1800" b="1" i="1" dirty="0" err="1">
                <a:solidFill>
                  <a:schemeClr val="bg1"/>
                </a:solidFill>
              </a:rPr>
              <a:t>Ergotelés</a:t>
            </a:r>
            <a:r>
              <a:rPr lang="cs-CZ" sz="1800" b="1" i="1" dirty="0">
                <a:solidFill>
                  <a:schemeClr val="bg1"/>
                </a:solidFill>
              </a:rPr>
              <a:t>, ten slavný syn </a:t>
            </a:r>
            <a:r>
              <a:rPr lang="cs-CZ" sz="1800" b="1" i="1" dirty="0" err="1">
                <a:solidFill>
                  <a:schemeClr val="bg1"/>
                </a:solidFill>
              </a:rPr>
              <a:t>Filanorův</a:t>
            </a:r>
            <a:r>
              <a:rPr lang="cs-CZ" sz="1800" b="1" i="1" dirty="0">
                <a:solidFill>
                  <a:schemeClr val="bg1"/>
                </a:solidFill>
              </a:rPr>
              <a:t>, </a:t>
            </a:r>
            <a:endParaRPr lang="cs-CZ" sz="1800" b="1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cs-CZ" sz="1800" b="1" i="1" dirty="0">
                <a:solidFill>
                  <a:schemeClr val="bg1"/>
                </a:solidFill>
              </a:rPr>
              <a:t>v </a:t>
            </a:r>
            <a:r>
              <a:rPr lang="cs-CZ" sz="1800" b="1" i="1" dirty="0" err="1">
                <a:solidFill>
                  <a:schemeClr val="bg1"/>
                </a:solidFill>
              </a:rPr>
              <a:t>Pýthu</a:t>
            </a:r>
            <a:r>
              <a:rPr lang="cs-CZ" sz="1800" b="1" i="1" dirty="0">
                <a:solidFill>
                  <a:schemeClr val="bg1"/>
                </a:solidFill>
              </a:rPr>
              <a:t> když porazil Řeky dvakráte na dlouhý běh; </a:t>
            </a:r>
            <a:endParaRPr lang="cs-CZ" sz="1800" b="1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cs-CZ" sz="1800" b="1" i="1" dirty="0">
                <a:solidFill>
                  <a:schemeClr val="bg1"/>
                </a:solidFill>
              </a:rPr>
              <a:t>dvakrát i v Olympii, i na Isthmu, v Nemeji dvakrát. </a:t>
            </a:r>
            <a:endParaRPr lang="cs-CZ" sz="1800" b="1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cs-CZ" sz="1800" b="1" i="1" dirty="0" err="1">
                <a:solidFill>
                  <a:schemeClr val="bg1"/>
                </a:solidFill>
              </a:rPr>
              <a:t>Hímerské</a:t>
            </a:r>
            <a:r>
              <a:rPr lang="cs-CZ" sz="1800" b="1" i="1" dirty="0">
                <a:solidFill>
                  <a:schemeClr val="bg1"/>
                </a:solidFill>
              </a:rPr>
              <a:t> zdatnosti pomník navěky zůstaň zde stát!“</a:t>
            </a:r>
            <a:r>
              <a:rPr lang="cs-CZ" sz="1800" b="1" dirty="0">
                <a:solidFill>
                  <a:schemeClr val="bg1"/>
                </a:solidFill>
              </a:rPr>
              <a:t> </a:t>
            </a:r>
            <a:endParaRPr lang="cs-CZ" sz="1800" b="1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cs-CZ" sz="8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cs-CZ" sz="1800" b="1" dirty="0" smtClean="0">
                <a:solidFill>
                  <a:schemeClr val="bg1"/>
                </a:solidFill>
              </a:rPr>
              <a:t>Nápisný </a:t>
            </a:r>
            <a:r>
              <a:rPr lang="cs-CZ" sz="1800" b="1" dirty="0">
                <a:solidFill>
                  <a:schemeClr val="bg1"/>
                </a:solidFill>
              </a:rPr>
              <a:t>verš na vítězného </a:t>
            </a:r>
            <a:r>
              <a:rPr lang="cs-CZ" sz="1800" b="1" dirty="0" err="1">
                <a:solidFill>
                  <a:schemeClr val="bg1"/>
                </a:solidFill>
              </a:rPr>
              <a:t>hímerského</a:t>
            </a:r>
            <a:r>
              <a:rPr lang="cs-CZ" sz="1800" b="1" dirty="0">
                <a:solidFill>
                  <a:schemeClr val="bg1"/>
                </a:solidFill>
              </a:rPr>
              <a:t> běžce z Olympie kolem roku 470 př. Kr. (</a:t>
            </a:r>
            <a:r>
              <a:rPr lang="cs-CZ" sz="1800" b="1" i="1" dirty="0">
                <a:solidFill>
                  <a:schemeClr val="bg1"/>
                </a:solidFill>
              </a:rPr>
              <a:t>Nejstarší řecká lyrika</a:t>
            </a:r>
            <a:r>
              <a:rPr lang="cs-CZ" sz="1800" b="1" dirty="0">
                <a:solidFill>
                  <a:schemeClr val="bg1"/>
                </a:solidFill>
              </a:rPr>
              <a:t>, 1981, 362). </a:t>
            </a:r>
          </a:p>
        </p:txBody>
      </p:sp>
      <p:sp>
        <p:nvSpPr>
          <p:cNvPr id="4" name="Obdélník 3"/>
          <p:cNvSpPr/>
          <p:nvPr/>
        </p:nvSpPr>
        <p:spPr>
          <a:xfrm>
            <a:off x="395536" y="2667314"/>
            <a:ext cx="849694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b="1" i="1" dirty="0">
                <a:solidFill>
                  <a:schemeClr val="bg1"/>
                </a:solidFill>
              </a:rPr>
              <a:t>„Slyš, mocná </a:t>
            </a:r>
            <a:r>
              <a:rPr lang="cs-CZ" b="1" i="1" dirty="0" err="1">
                <a:solidFill>
                  <a:schemeClr val="bg1"/>
                </a:solidFill>
              </a:rPr>
              <a:t>Aglaio</a:t>
            </a:r>
            <a:r>
              <a:rPr lang="cs-CZ" b="1" i="1" dirty="0">
                <a:solidFill>
                  <a:schemeClr val="bg1"/>
                </a:solidFill>
              </a:rPr>
              <a:t>, slyš i, zpěvná </a:t>
            </a:r>
            <a:r>
              <a:rPr lang="cs-CZ" b="1" i="1" dirty="0" err="1">
                <a:solidFill>
                  <a:schemeClr val="bg1"/>
                </a:solidFill>
              </a:rPr>
              <a:t>Eufrosyno</a:t>
            </a:r>
            <a:r>
              <a:rPr lang="cs-CZ" b="1" i="1" dirty="0">
                <a:solidFill>
                  <a:schemeClr val="bg1"/>
                </a:solidFill>
              </a:rPr>
              <a:t>, vy děti největšího </a:t>
            </a:r>
            <a:endParaRPr lang="cs-CZ" b="1" dirty="0">
              <a:solidFill>
                <a:schemeClr val="bg1"/>
              </a:solidFill>
            </a:endParaRPr>
          </a:p>
          <a:p>
            <a:pPr algn="ctr"/>
            <a:r>
              <a:rPr lang="cs-CZ" b="1" i="1" dirty="0">
                <a:solidFill>
                  <a:schemeClr val="bg1"/>
                </a:solidFill>
              </a:rPr>
              <a:t>boha, slyš, </a:t>
            </a:r>
            <a:r>
              <a:rPr lang="cs-CZ" b="1" i="1" dirty="0" err="1">
                <a:solidFill>
                  <a:schemeClr val="bg1"/>
                </a:solidFill>
              </a:rPr>
              <a:t>Thalie</a:t>
            </a:r>
            <a:r>
              <a:rPr lang="cs-CZ" b="1" i="1" dirty="0">
                <a:solidFill>
                  <a:schemeClr val="bg1"/>
                </a:solidFill>
              </a:rPr>
              <a:t>, ty královno zpěvu, </a:t>
            </a:r>
            <a:endParaRPr lang="cs-CZ" b="1" dirty="0">
              <a:solidFill>
                <a:schemeClr val="bg1"/>
              </a:solidFill>
            </a:endParaRPr>
          </a:p>
          <a:p>
            <a:pPr algn="ctr"/>
            <a:r>
              <a:rPr lang="cs-CZ" b="1" i="1" dirty="0">
                <a:solidFill>
                  <a:schemeClr val="bg1"/>
                </a:solidFill>
              </a:rPr>
              <a:t>pohleď na průvod! Kráčí lehce provázen štěstím. </a:t>
            </a:r>
            <a:r>
              <a:rPr lang="cs-CZ" b="1" i="1" dirty="0" err="1">
                <a:solidFill>
                  <a:schemeClr val="bg1"/>
                </a:solidFill>
              </a:rPr>
              <a:t>Thalie</a:t>
            </a:r>
            <a:r>
              <a:rPr lang="cs-CZ" b="1" i="1" dirty="0">
                <a:solidFill>
                  <a:schemeClr val="bg1"/>
                </a:solidFill>
              </a:rPr>
              <a:t>, </a:t>
            </a:r>
            <a:endParaRPr lang="cs-CZ" b="1" dirty="0">
              <a:solidFill>
                <a:schemeClr val="bg1"/>
              </a:solidFill>
            </a:endParaRPr>
          </a:p>
          <a:p>
            <a:pPr algn="ctr"/>
            <a:r>
              <a:rPr lang="cs-CZ" b="1" i="1" dirty="0">
                <a:solidFill>
                  <a:schemeClr val="bg1"/>
                </a:solidFill>
              </a:rPr>
              <a:t>přicházím zazpívat. Slyš můj zpěv, nadšený lýdský zpěv </a:t>
            </a:r>
            <a:endParaRPr lang="cs-CZ" b="1" dirty="0">
              <a:solidFill>
                <a:schemeClr val="bg1"/>
              </a:solidFill>
            </a:endParaRPr>
          </a:p>
          <a:p>
            <a:pPr algn="ctr"/>
            <a:r>
              <a:rPr lang="cs-CZ" b="1" i="1" dirty="0">
                <a:solidFill>
                  <a:schemeClr val="bg1"/>
                </a:solidFill>
              </a:rPr>
              <a:t>na počest hrdiny! </a:t>
            </a:r>
            <a:r>
              <a:rPr lang="cs-CZ" b="1" i="1" dirty="0" err="1">
                <a:solidFill>
                  <a:schemeClr val="bg1"/>
                </a:solidFill>
              </a:rPr>
              <a:t>Minyjská</a:t>
            </a:r>
            <a:r>
              <a:rPr lang="cs-CZ" b="1" i="1" dirty="0">
                <a:solidFill>
                  <a:schemeClr val="bg1"/>
                </a:solidFill>
              </a:rPr>
              <a:t> zem </a:t>
            </a:r>
            <a:endParaRPr lang="cs-CZ" b="1" dirty="0">
              <a:solidFill>
                <a:schemeClr val="bg1"/>
              </a:solidFill>
            </a:endParaRPr>
          </a:p>
          <a:p>
            <a:pPr algn="ctr"/>
            <a:r>
              <a:rPr lang="cs-CZ" b="1" i="1" dirty="0">
                <a:solidFill>
                  <a:schemeClr val="bg1"/>
                </a:solidFill>
              </a:rPr>
              <a:t>dobyla vítězství, za něž vděčí jen tobě. </a:t>
            </a:r>
            <a:endParaRPr lang="cs-CZ" b="1" dirty="0">
              <a:solidFill>
                <a:schemeClr val="bg1"/>
              </a:solidFill>
            </a:endParaRPr>
          </a:p>
          <a:p>
            <a:pPr algn="ctr"/>
            <a:r>
              <a:rPr lang="cs-CZ" b="1" i="1" dirty="0" err="1">
                <a:solidFill>
                  <a:schemeClr val="bg1"/>
                </a:solidFill>
              </a:rPr>
              <a:t>Échó</a:t>
            </a:r>
            <a:r>
              <a:rPr lang="cs-CZ" b="1" i="1" dirty="0">
                <a:solidFill>
                  <a:schemeClr val="bg1"/>
                </a:solidFill>
              </a:rPr>
              <a:t>, pospěš k Persefoně, v ten černý dům, </a:t>
            </a:r>
            <a:endParaRPr lang="cs-CZ" b="1" dirty="0">
              <a:solidFill>
                <a:schemeClr val="bg1"/>
              </a:solidFill>
            </a:endParaRPr>
          </a:p>
          <a:p>
            <a:pPr algn="ctr"/>
            <a:r>
              <a:rPr lang="cs-CZ" b="1" i="1" dirty="0">
                <a:solidFill>
                  <a:schemeClr val="bg1"/>
                </a:solidFill>
              </a:rPr>
              <a:t>dones jim velikou zvěst! A až spatříš otce, tam, v království snů </a:t>
            </a:r>
            <a:endParaRPr lang="cs-CZ" b="1" dirty="0">
              <a:solidFill>
                <a:schemeClr val="bg1"/>
              </a:solidFill>
            </a:endParaRPr>
          </a:p>
          <a:p>
            <a:pPr algn="ctr"/>
            <a:r>
              <a:rPr lang="cs-CZ" b="1" i="1" dirty="0">
                <a:solidFill>
                  <a:schemeClr val="bg1"/>
                </a:solidFill>
              </a:rPr>
              <a:t>a smrti, sděl mu, prosím tě, sděl, že jeho mladý syn </a:t>
            </a:r>
            <a:endParaRPr lang="cs-CZ" b="1" dirty="0">
              <a:solidFill>
                <a:schemeClr val="bg1"/>
              </a:solidFill>
            </a:endParaRPr>
          </a:p>
          <a:p>
            <a:pPr algn="ctr"/>
            <a:r>
              <a:rPr lang="cs-CZ" b="1" i="1" dirty="0">
                <a:solidFill>
                  <a:schemeClr val="bg1"/>
                </a:solidFill>
              </a:rPr>
              <a:t>si ověnčil své kadeře </a:t>
            </a:r>
            <a:endParaRPr lang="cs-CZ" b="1" dirty="0">
              <a:solidFill>
                <a:schemeClr val="bg1"/>
              </a:solidFill>
            </a:endParaRPr>
          </a:p>
          <a:p>
            <a:pPr algn="ctr"/>
            <a:r>
              <a:rPr lang="cs-CZ" b="1" i="1" dirty="0" err="1">
                <a:solidFill>
                  <a:schemeClr val="bg1"/>
                </a:solidFill>
              </a:rPr>
              <a:t>peruťmi</a:t>
            </a:r>
            <a:r>
              <a:rPr lang="cs-CZ" b="1" i="1" dirty="0">
                <a:solidFill>
                  <a:schemeClr val="bg1"/>
                </a:solidFill>
              </a:rPr>
              <a:t> vzácné výhry v údolí slavné Olympie.“</a:t>
            </a:r>
            <a:r>
              <a:rPr lang="cs-CZ" b="1" dirty="0">
                <a:solidFill>
                  <a:schemeClr val="bg1"/>
                </a:solidFill>
              </a:rPr>
              <a:t> </a:t>
            </a:r>
            <a:endParaRPr lang="cs-CZ" b="1" dirty="0" smtClean="0">
              <a:solidFill>
                <a:schemeClr val="bg1"/>
              </a:solidFill>
            </a:endParaRPr>
          </a:p>
          <a:p>
            <a:pPr algn="ctr"/>
            <a:endParaRPr lang="cs-CZ" sz="800" b="1" dirty="0">
              <a:solidFill>
                <a:schemeClr val="bg1"/>
              </a:solidFill>
            </a:endParaRPr>
          </a:p>
          <a:p>
            <a:r>
              <a:rPr lang="cs-CZ" b="1" dirty="0">
                <a:solidFill>
                  <a:schemeClr val="bg1"/>
                </a:solidFill>
              </a:rPr>
              <a:t>Část zpěvu </a:t>
            </a:r>
            <a:r>
              <a:rPr lang="cs-CZ" b="1" i="1" dirty="0">
                <a:solidFill>
                  <a:schemeClr val="bg1"/>
                </a:solidFill>
              </a:rPr>
              <a:t>Mladému </a:t>
            </a:r>
            <a:r>
              <a:rPr lang="cs-CZ" b="1" i="1" dirty="0" err="1">
                <a:solidFill>
                  <a:schemeClr val="bg1"/>
                </a:solidFill>
              </a:rPr>
              <a:t>Ásópichovi</a:t>
            </a:r>
            <a:r>
              <a:rPr lang="cs-CZ" b="1" i="1" dirty="0">
                <a:solidFill>
                  <a:schemeClr val="bg1"/>
                </a:solidFill>
              </a:rPr>
              <a:t> </a:t>
            </a:r>
            <a:r>
              <a:rPr lang="cs-CZ" b="1" i="1" dirty="0" err="1">
                <a:solidFill>
                  <a:schemeClr val="bg1"/>
                </a:solidFill>
              </a:rPr>
              <a:t>orchomenskému</a:t>
            </a:r>
            <a:r>
              <a:rPr lang="cs-CZ" b="1" dirty="0">
                <a:solidFill>
                  <a:schemeClr val="bg1"/>
                </a:solidFill>
              </a:rPr>
              <a:t>, vítězi v běhu (Pindaros, 2002, 163). </a:t>
            </a:r>
          </a:p>
        </p:txBody>
      </p:sp>
    </p:spTree>
    <p:extLst>
      <p:ext uri="{BB962C8B-B14F-4D97-AF65-F5344CB8AC3E}">
        <p14:creationId xmlns:p14="http://schemas.microsoft.com/office/powerpoint/2010/main" val="1860410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C:\Users\Jiří\Desktop\Nová složka\100_30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halkSketch/>
                    </a14:imgEffect>
                    <a14:imgEffect>
                      <a14:colorTemperature colorTemp="53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Jiří\Desktop\stažený soubor (1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60032" cy="47955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Jiří\Desktop\C5A_776-BC-first-Olympic-game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8088" y="2364903"/>
            <a:ext cx="4303057" cy="44930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472903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99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4209" y="3448"/>
            <a:ext cx="4489271" cy="41281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4627" name="Picture 3" descr="Untitled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13319"/>
            <a:ext cx="4932040" cy="53446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0644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5" name="Picture 3" descr="Untitled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8" y="-1"/>
            <a:ext cx="9132952" cy="6880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0510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194" name="Picture 2" descr="Marath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7" t="5618" r="5885" b="4482"/>
          <a:stretch>
            <a:fillRect/>
          </a:stretch>
        </p:blipFill>
        <p:spPr bwMode="auto">
          <a:xfrm>
            <a:off x="1920" y="-1"/>
            <a:ext cx="9142080" cy="6878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4459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626" name="Rectangle 2"/>
          <p:cNvSpPr>
            <a:spLocks noGrp="1" noChangeArrowheads="1"/>
          </p:cNvSpPr>
          <p:nvPr>
            <p:ph type="title"/>
          </p:nvPr>
        </p:nvSpPr>
        <p:spPr>
          <a:xfrm>
            <a:off x="-7640" y="0"/>
            <a:ext cx="9144000" cy="1143000"/>
          </a:xfrm>
        </p:spPr>
        <p:txBody>
          <a:bodyPr/>
          <a:lstStyle/>
          <a:p>
            <a:r>
              <a:rPr lang="en-US" altLang="cs-CZ" dirty="0"/>
              <a:t>	</a:t>
            </a:r>
            <a:r>
              <a:rPr lang="en-US" altLang="cs-CZ" dirty="0" smtClean="0"/>
              <a:t>Rio </a:t>
            </a:r>
            <a:r>
              <a:rPr lang="en-US" altLang="cs-CZ" dirty="0"/>
              <a:t>Torch Relay</a:t>
            </a:r>
          </a:p>
        </p:txBody>
      </p:sp>
      <p:pic>
        <p:nvPicPr>
          <p:cNvPr id="410628" name="Picture 4" descr="8c89a590f56c188521780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616" y="1196752"/>
            <a:ext cx="8574168" cy="571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955395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Jiří\Desktop\Nová složka\100_30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halkSketch/>
                    </a14:imgEffect>
                    <a14:imgEffect>
                      <a14:colorTemperature colorTemp="53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-1" y="0"/>
            <a:ext cx="8892481" cy="1196752"/>
          </a:xfrm>
        </p:spPr>
        <p:txBody>
          <a:bodyPr/>
          <a:lstStyle/>
          <a:p>
            <a:r>
              <a:rPr lang="cs-CZ" b="1" i="1" dirty="0">
                <a:solidFill>
                  <a:schemeClr val="bg1"/>
                </a:solidFill>
              </a:rPr>
              <a:t>π</a:t>
            </a:r>
            <a:r>
              <a:rPr lang="cs-CZ" b="1" i="1" dirty="0" err="1">
                <a:solidFill>
                  <a:schemeClr val="bg1"/>
                </a:solidFill>
              </a:rPr>
              <a:t>έντ</a:t>
            </a:r>
            <a:r>
              <a:rPr lang="cs-CZ" b="1" i="1" dirty="0">
                <a:solidFill>
                  <a:schemeClr val="bg1"/>
                </a:solidFill>
              </a:rPr>
              <a:t>αϑλον</a:t>
            </a:r>
            <a:endParaRPr lang="cs-CZ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C:\Users\Jiří\Desktop\Antický sport\rigo - obr\j\frel-křs100XIVjp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5865" y="1728747"/>
            <a:ext cx="2952328" cy="50316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0" y="963751"/>
            <a:ext cx="88924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i="1" dirty="0" err="1" smtClean="0">
                <a:solidFill>
                  <a:schemeClr val="bg1"/>
                </a:solidFill>
              </a:rPr>
              <a:t>pente</a:t>
            </a:r>
            <a:r>
              <a:rPr lang="cs-CZ" sz="3200" b="1" dirty="0" smtClean="0">
                <a:solidFill>
                  <a:schemeClr val="bg1"/>
                </a:solidFill>
              </a:rPr>
              <a:t> + </a:t>
            </a:r>
            <a:r>
              <a:rPr lang="cs-CZ" sz="3200" b="1" i="1" dirty="0" err="1" smtClean="0">
                <a:solidFill>
                  <a:schemeClr val="bg1"/>
                </a:solidFill>
              </a:rPr>
              <a:t>áthlon</a:t>
            </a:r>
            <a:r>
              <a:rPr lang="cs-CZ" sz="3200" b="1" dirty="0" smtClean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1027" name="Picture 3" descr="C:\Users\Jiří\Desktop\Antický sport\rigo - obr\j\frel-přs80t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91"/>
            <a:ext cx="2195736" cy="43615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Jiří\Desktop\Antický sport\rigo - obr\j\frel-přs80s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-3676"/>
            <a:ext cx="2771800" cy="43671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6541566" y="5312522"/>
            <a:ext cx="24252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b="1" i="1" dirty="0" err="1" smtClean="0">
                <a:solidFill>
                  <a:schemeClr val="bg1"/>
                </a:solidFill>
              </a:rPr>
              <a:t>olympioníkés</a:t>
            </a:r>
            <a:endParaRPr lang="cs-CZ" sz="3200" b="1" i="1" dirty="0">
              <a:solidFill>
                <a:schemeClr val="bg1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1097868" y="5301208"/>
            <a:ext cx="10999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b="1" dirty="0" err="1" smtClean="0">
                <a:solidFill>
                  <a:schemeClr val="bg1"/>
                </a:solidFill>
              </a:rPr>
              <a:t>Iáson</a:t>
            </a:r>
            <a:endParaRPr lang="cs-CZ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4574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Jiří\Desktop\Nová složka\100_30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halkSketch/>
                    </a14:imgEffect>
                    <a14:imgEffect>
                      <a14:colorTemperature colorTemp="53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cs-CZ" b="1" i="1" dirty="0" err="1">
                <a:solidFill>
                  <a:schemeClr val="bg1"/>
                </a:solidFill>
              </a:rPr>
              <a:t>δρόμος</a:t>
            </a:r>
            <a:endParaRPr lang="cs-CZ" b="1" i="1" dirty="0">
              <a:solidFill>
                <a:schemeClr val="bg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536505"/>
          </a:xfrm>
        </p:spPr>
        <p:txBody>
          <a:bodyPr/>
          <a:lstStyle/>
          <a:p>
            <a:r>
              <a:rPr lang="cs-CZ" dirty="0" err="1" smtClean="0">
                <a:solidFill>
                  <a:schemeClr val="bg1"/>
                </a:solidFill>
              </a:rPr>
              <a:t>Aigína</a:t>
            </a:r>
            <a:r>
              <a:rPr lang="cs-CZ" dirty="0" smtClean="0">
                <a:solidFill>
                  <a:schemeClr val="bg1"/>
                </a:solidFill>
              </a:rPr>
              <a:t> 196,8 metrů,</a:t>
            </a:r>
          </a:p>
          <a:p>
            <a:r>
              <a:rPr lang="cs-CZ" dirty="0" smtClean="0">
                <a:solidFill>
                  <a:schemeClr val="bg1"/>
                </a:solidFill>
              </a:rPr>
              <a:t>Olympie 192,27 </a:t>
            </a:r>
            <a:r>
              <a:rPr lang="cs-CZ" dirty="0">
                <a:solidFill>
                  <a:schemeClr val="bg1"/>
                </a:solidFill>
              </a:rPr>
              <a:t>metrů, </a:t>
            </a:r>
            <a:endParaRPr lang="cs-CZ" dirty="0" smtClean="0">
              <a:solidFill>
                <a:schemeClr val="bg1"/>
              </a:solidFill>
            </a:endParaRPr>
          </a:p>
          <a:p>
            <a:r>
              <a:rPr lang="cs-CZ" dirty="0" smtClean="0">
                <a:solidFill>
                  <a:schemeClr val="bg1"/>
                </a:solidFill>
              </a:rPr>
              <a:t>Athény 184,9 metrů, </a:t>
            </a:r>
          </a:p>
          <a:p>
            <a:r>
              <a:rPr lang="cs-CZ" dirty="0" smtClean="0">
                <a:solidFill>
                  <a:schemeClr val="bg1"/>
                </a:solidFill>
              </a:rPr>
              <a:t>Isthmos </a:t>
            </a:r>
            <a:r>
              <a:rPr lang="cs-CZ" dirty="0">
                <a:solidFill>
                  <a:schemeClr val="bg1"/>
                </a:solidFill>
              </a:rPr>
              <a:t>181,2 metrů, </a:t>
            </a:r>
            <a:endParaRPr lang="cs-CZ" dirty="0" smtClean="0">
              <a:solidFill>
                <a:schemeClr val="bg1"/>
              </a:solidFill>
            </a:endParaRPr>
          </a:p>
          <a:p>
            <a:r>
              <a:rPr lang="cs-CZ" dirty="0" smtClean="0">
                <a:solidFill>
                  <a:schemeClr val="bg1"/>
                </a:solidFill>
              </a:rPr>
              <a:t>Delfy 177,6 metrů, </a:t>
            </a:r>
          </a:p>
          <a:p>
            <a:r>
              <a:rPr lang="cs-CZ" dirty="0" err="1" smtClean="0">
                <a:solidFill>
                  <a:schemeClr val="bg1"/>
                </a:solidFill>
              </a:rPr>
              <a:t>Milétos</a:t>
            </a:r>
            <a:r>
              <a:rPr lang="cs-CZ" dirty="0" smtClean="0">
                <a:solidFill>
                  <a:schemeClr val="bg1"/>
                </a:solidFill>
              </a:rPr>
              <a:t> </a:t>
            </a:r>
            <a:r>
              <a:rPr lang="cs-CZ" dirty="0">
                <a:solidFill>
                  <a:schemeClr val="bg1"/>
                </a:solidFill>
              </a:rPr>
              <a:t>177,4 metrů, </a:t>
            </a:r>
            <a:endParaRPr lang="cs-CZ" dirty="0" smtClean="0">
              <a:solidFill>
                <a:schemeClr val="bg1"/>
              </a:solidFill>
            </a:endParaRPr>
          </a:p>
        </p:txBody>
      </p:sp>
      <p:pic>
        <p:nvPicPr>
          <p:cNvPr id="3074" name="Picture 2" descr="C:\Users\Jiří\Desktop\Antický sport\rigo - obr\olympie terka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3926" y="3743086"/>
            <a:ext cx="4186350" cy="31266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3063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Jiří\Desktop\Nová složka\100_30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halkSketch/>
                    </a14:imgEffect>
                    <a14:imgEffect>
                      <a14:colorTemperature colorTemp="53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Jiří\Desktop\Antický sport\rigo - obr\j\zamarovsky14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3636" y="3117928"/>
            <a:ext cx="3960364" cy="37400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C:\Users\Jiří\Desktop\Antický sport\rigo - obr\j\miller32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876" y="1556792"/>
            <a:ext cx="4611322" cy="31222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7" descr="C:\Users\Jiří\Desktop\Antický sport\rigo - obr\j\miller32b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02050"/>
            <a:ext cx="2551645" cy="29094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6537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Jiří\Desktop\Nová složka\100_30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halkSketch/>
                    </a14:imgEffect>
                    <a14:imgEffect>
                      <a14:colorTemperature colorTemp="53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067128" cy="1143000"/>
          </a:xfrm>
        </p:spPr>
        <p:txBody>
          <a:bodyPr/>
          <a:lstStyle/>
          <a:p>
            <a:r>
              <a:rPr lang="cs-CZ" b="1" i="1" dirty="0" smtClean="0">
                <a:solidFill>
                  <a:schemeClr val="bg1"/>
                </a:solidFill>
              </a:rPr>
              <a:t>halma</a:t>
            </a:r>
            <a:endParaRPr lang="cs-CZ" b="1" i="1" dirty="0">
              <a:solidFill>
                <a:schemeClr val="bg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1600200"/>
            <a:ext cx="8712968" cy="4525963"/>
          </a:xfrm>
        </p:spPr>
        <p:txBody>
          <a:bodyPr/>
          <a:lstStyle/>
          <a:p>
            <a:r>
              <a:rPr lang="cs-CZ" i="1" dirty="0" err="1" smtClean="0">
                <a:solidFill>
                  <a:schemeClr val="bg1"/>
                </a:solidFill>
              </a:rPr>
              <a:t>haltéres</a:t>
            </a:r>
            <a:r>
              <a:rPr lang="cs-CZ" i="1" dirty="0" smtClean="0">
                <a:solidFill>
                  <a:schemeClr val="bg1"/>
                </a:solidFill>
              </a:rPr>
              <a:t>, </a:t>
            </a:r>
            <a:r>
              <a:rPr lang="cs-CZ" i="1" dirty="0" err="1" smtClean="0">
                <a:solidFill>
                  <a:schemeClr val="bg1"/>
                </a:solidFill>
              </a:rPr>
              <a:t>batér</a:t>
            </a:r>
            <a:r>
              <a:rPr lang="cs-CZ" dirty="0" smtClean="0">
                <a:solidFill>
                  <a:schemeClr val="bg1"/>
                </a:solidFill>
              </a:rPr>
              <a:t>,</a:t>
            </a:r>
            <a:r>
              <a:rPr lang="cs-CZ" i="1" dirty="0" smtClean="0">
                <a:solidFill>
                  <a:schemeClr val="bg1"/>
                </a:solidFill>
              </a:rPr>
              <a:t> </a:t>
            </a:r>
            <a:r>
              <a:rPr lang="cs-CZ" i="1" dirty="0" err="1" smtClean="0">
                <a:solidFill>
                  <a:schemeClr val="bg1"/>
                </a:solidFill>
              </a:rPr>
              <a:t>skamma</a:t>
            </a:r>
            <a:r>
              <a:rPr lang="cs-CZ" dirty="0" smtClean="0">
                <a:solidFill>
                  <a:schemeClr val="bg1"/>
                </a:solidFill>
              </a:rPr>
              <a:t>,</a:t>
            </a:r>
            <a:r>
              <a:rPr lang="cs-CZ" i="1" dirty="0" smtClean="0">
                <a:solidFill>
                  <a:schemeClr val="bg1"/>
                </a:solidFill>
              </a:rPr>
              <a:t> kánon</a:t>
            </a:r>
            <a:r>
              <a:rPr lang="cs-CZ" dirty="0" smtClean="0">
                <a:solidFill>
                  <a:schemeClr val="bg1"/>
                </a:solidFill>
              </a:rPr>
              <a:t>,</a:t>
            </a:r>
            <a:r>
              <a:rPr lang="cs-CZ" i="1" dirty="0" smtClean="0">
                <a:solidFill>
                  <a:schemeClr val="bg1"/>
                </a:solidFill>
              </a:rPr>
              <a:t> </a:t>
            </a:r>
            <a:r>
              <a:rPr lang="cs-CZ" i="1" dirty="0" err="1" smtClean="0">
                <a:solidFill>
                  <a:schemeClr val="bg1"/>
                </a:solidFill>
              </a:rPr>
              <a:t>aulétés</a:t>
            </a:r>
            <a:endParaRPr lang="cs-CZ" i="1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cs-CZ" sz="800" i="1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cs-CZ" sz="2400" i="1" dirty="0" smtClean="0">
                <a:solidFill>
                  <a:schemeClr val="bg1"/>
                </a:solidFill>
              </a:rPr>
              <a:t>„</a:t>
            </a:r>
            <a:r>
              <a:rPr lang="cs-CZ" sz="2400" i="1" dirty="0" err="1" smtClean="0">
                <a:solidFill>
                  <a:schemeClr val="bg1"/>
                </a:solidFill>
              </a:rPr>
              <a:t>Chionis</a:t>
            </a:r>
            <a:r>
              <a:rPr lang="cs-CZ" sz="2400" i="1" dirty="0" smtClean="0">
                <a:solidFill>
                  <a:schemeClr val="bg1"/>
                </a:solidFill>
              </a:rPr>
              <a:t> ze Sparty zvítězil v běhu na jeden stadión,</a:t>
            </a:r>
            <a:endParaRPr lang="cs-CZ" sz="2400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cs-CZ" sz="2400" i="1" dirty="0" smtClean="0">
                <a:solidFill>
                  <a:schemeClr val="bg1"/>
                </a:solidFill>
              </a:rPr>
              <a:t>dovedl také skočit do dálky dvaapadesát stop.“  </a:t>
            </a:r>
            <a:r>
              <a:rPr lang="cs-CZ" sz="2400" dirty="0" smtClean="0">
                <a:solidFill>
                  <a:schemeClr val="bg1"/>
                </a:solidFill>
              </a:rPr>
              <a:t>(16,66 m)</a:t>
            </a:r>
          </a:p>
          <a:p>
            <a:pPr marL="0" indent="0">
              <a:buNone/>
            </a:pPr>
            <a:endParaRPr lang="cs-CZ" sz="800" dirty="0" smtClean="0">
              <a:solidFill>
                <a:schemeClr val="bg1"/>
              </a:solidFill>
            </a:endParaRPr>
          </a:p>
          <a:p>
            <a:r>
              <a:rPr lang="cs-CZ" dirty="0" smtClean="0">
                <a:solidFill>
                  <a:schemeClr val="bg1"/>
                </a:solidFill>
              </a:rPr>
              <a:t>skok s rozběhem </a:t>
            </a:r>
            <a:r>
              <a:rPr lang="el-GR" b="1" dirty="0" smtClean="0">
                <a:solidFill>
                  <a:schemeClr val="bg1"/>
                </a:solidFill>
              </a:rPr>
              <a:t>ν</a:t>
            </a:r>
            <a:r>
              <a:rPr lang="cs-CZ" dirty="0" smtClean="0">
                <a:solidFill>
                  <a:schemeClr val="bg1"/>
                </a:solidFill>
              </a:rPr>
              <a:t> skok z místa </a:t>
            </a:r>
            <a:r>
              <a:rPr lang="el-GR" b="1" dirty="0" smtClean="0">
                <a:solidFill>
                  <a:schemeClr val="bg1"/>
                </a:solidFill>
              </a:rPr>
              <a:t>ν</a:t>
            </a:r>
            <a:r>
              <a:rPr lang="cs-CZ" dirty="0" smtClean="0">
                <a:solidFill>
                  <a:schemeClr val="bg1"/>
                </a:solidFill>
              </a:rPr>
              <a:t> trojskok </a:t>
            </a:r>
            <a:r>
              <a:rPr lang="el-GR" b="1" dirty="0" smtClean="0">
                <a:solidFill>
                  <a:schemeClr val="bg1"/>
                </a:solidFill>
              </a:rPr>
              <a:t>ν</a:t>
            </a:r>
            <a:r>
              <a:rPr lang="cs-CZ" dirty="0" smtClean="0">
                <a:solidFill>
                  <a:schemeClr val="bg1"/>
                </a:solidFill>
              </a:rPr>
              <a:t> součet délek jednotlivých skoků? </a:t>
            </a:r>
          </a:p>
          <a:p>
            <a:endParaRPr lang="cs-CZ" dirty="0" smtClean="0">
              <a:solidFill>
                <a:schemeClr val="bg1"/>
              </a:solidFill>
            </a:endParaRPr>
          </a:p>
        </p:txBody>
      </p:sp>
      <p:pic>
        <p:nvPicPr>
          <p:cNvPr id="4103" name="Picture 7" descr="C:\Users\Jiří\Desktop\Antický sport\rigo - obr\j\miller67b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/>
                    </a14:imgEffect>
                    <a14:imgEffect>
                      <a14:colorTemperature colorTemp="47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01" y="4646803"/>
            <a:ext cx="9156762" cy="21951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3" name="Picture 6" descr="C:\Users\Jiří\Desktop\Antický sport\rigo - obr\j\miller67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59" y="-11862"/>
            <a:ext cx="3109245" cy="15749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2015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71"/>
            <a:ext cx="8229600" cy="1143000"/>
          </a:xfrm>
        </p:spPr>
        <p:txBody>
          <a:bodyPr/>
          <a:lstStyle/>
          <a:p>
            <a:r>
              <a:rPr lang="cs-CZ" b="1" dirty="0"/>
              <a:t>h</a:t>
            </a:r>
            <a:r>
              <a:rPr lang="cs-CZ" b="1" dirty="0" smtClean="0"/>
              <a:t>udba </a:t>
            </a:r>
            <a:endParaRPr lang="cs-CZ" b="1" dirty="0"/>
          </a:p>
        </p:txBody>
      </p:sp>
      <p:pic>
        <p:nvPicPr>
          <p:cNvPr id="4" name="Picture 4" descr="P019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80929"/>
            <a:ext cx="8640960" cy="5577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05528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Jiří\Desktop\Nová složka\100_30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halkSketch/>
                    </a14:imgEffect>
                    <a14:imgEffect>
                      <a14:colorTemperature colorTemp="53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1547663" y="4240794"/>
            <a:ext cx="590465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000" b="1" i="1" dirty="0">
                <a:solidFill>
                  <a:schemeClr val="bg1"/>
                </a:solidFill>
              </a:rPr>
              <a:t>„Chci s pomocí </a:t>
            </a:r>
            <a:r>
              <a:rPr lang="cs-CZ" sz="2000" b="1" i="1" dirty="0" err="1">
                <a:solidFill>
                  <a:schemeClr val="bg1"/>
                </a:solidFill>
              </a:rPr>
              <a:t>Charitek</a:t>
            </a:r>
            <a:r>
              <a:rPr lang="cs-CZ" sz="2000" b="1" i="1" dirty="0">
                <a:solidFill>
                  <a:schemeClr val="bg1"/>
                </a:solidFill>
              </a:rPr>
              <a:t> </a:t>
            </a:r>
            <a:r>
              <a:rPr lang="cs-CZ" sz="2000" b="1" i="1" dirty="0" err="1">
                <a:solidFill>
                  <a:schemeClr val="bg1"/>
                </a:solidFill>
              </a:rPr>
              <a:t>hlubokopásých</a:t>
            </a:r>
            <a:r>
              <a:rPr lang="cs-CZ" sz="2000" b="1" i="1" dirty="0">
                <a:solidFill>
                  <a:schemeClr val="bg1"/>
                </a:solidFill>
              </a:rPr>
              <a:t> </a:t>
            </a:r>
            <a:endParaRPr lang="cs-CZ" sz="2000" b="1" dirty="0">
              <a:solidFill>
                <a:schemeClr val="bg1"/>
              </a:solidFill>
            </a:endParaRPr>
          </a:p>
          <a:p>
            <a:pPr algn="ctr"/>
            <a:r>
              <a:rPr lang="cs-CZ" sz="2000" b="1" i="1" dirty="0">
                <a:solidFill>
                  <a:schemeClr val="bg1"/>
                </a:solidFill>
              </a:rPr>
              <a:t>hlásat světu vítěze pythického, </a:t>
            </a:r>
            <a:endParaRPr lang="cs-CZ" sz="2000" b="1" dirty="0">
              <a:solidFill>
                <a:schemeClr val="bg1"/>
              </a:solidFill>
            </a:endParaRPr>
          </a:p>
          <a:p>
            <a:pPr algn="ctr"/>
            <a:r>
              <a:rPr lang="cs-CZ" sz="2000" b="1" i="1" dirty="0">
                <a:solidFill>
                  <a:schemeClr val="bg1"/>
                </a:solidFill>
              </a:rPr>
              <a:t>chci </a:t>
            </a:r>
            <a:r>
              <a:rPr lang="cs-CZ" sz="2000" b="1" i="1" dirty="0" err="1">
                <a:solidFill>
                  <a:schemeClr val="bg1"/>
                </a:solidFill>
              </a:rPr>
              <a:t>Telesikrata</a:t>
            </a:r>
            <a:r>
              <a:rPr lang="cs-CZ" sz="2000" b="1" i="1" dirty="0">
                <a:solidFill>
                  <a:schemeClr val="bg1"/>
                </a:solidFill>
              </a:rPr>
              <a:t> s kovových štítem </a:t>
            </a:r>
            <a:endParaRPr lang="cs-CZ" sz="2000" b="1" dirty="0">
              <a:solidFill>
                <a:schemeClr val="bg1"/>
              </a:solidFill>
            </a:endParaRPr>
          </a:p>
          <a:p>
            <a:pPr algn="ctr"/>
            <a:r>
              <a:rPr lang="cs-CZ" sz="2000" b="1" i="1" dirty="0">
                <a:solidFill>
                  <a:schemeClr val="bg1"/>
                </a:solidFill>
              </a:rPr>
              <a:t>opěvovat, šťastného muže, </a:t>
            </a:r>
            <a:endParaRPr lang="cs-CZ" sz="2000" b="1" dirty="0">
              <a:solidFill>
                <a:schemeClr val="bg1"/>
              </a:solidFill>
            </a:endParaRPr>
          </a:p>
          <a:p>
            <a:pPr algn="ctr"/>
            <a:r>
              <a:rPr lang="cs-CZ" sz="2000" b="1" i="1" dirty="0">
                <a:solidFill>
                  <a:schemeClr val="bg1"/>
                </a:solidFill>
              </a:rPr>
              <a:t>jezdecké </a:t>
            </a:r>
            <a:r>
              <a:rPr lang="cs-CZ" sz="2000" b="1" i="1" dirty="0" err="1">
                <a:solidFill>
                  <a:schemeClr val="bg1"/>
                </a:solidFill>
              </a:rPr>
              <a:t>Kyreny</a:t>
            </a:r>
            <a:r>
              <a:rPr lang="cs-CZ" sz="2000" b="1" i="1" dirty="0">
                <a:solidFill>
                  <a:schemeClr val="bg1"/>
                </a:solidFill>
              </a:rPr>
              <a:t> zdobu!“</a:t>
            </a:r>
            <a:r>
              <a:rPr lang="cs-CZ" sz="2000" b="1" dirty="0">
                <a:solidFill>
                  <a:schemeClr val="bg1"/>
                </a:solidFill>
              </a:rPr>
              <a:t> </a:t>
            </a:r>
            <a:endParaRPr lang="cs-CZ" sz="2000" b="1" dirty="0" smtClean="0">
              <a:solidFill>
                <a:schemeClr val="bg1"/>
              </a:solidFill>
            </a:endParaRPr>
          </a:p>
          <a:p>
            <a:endParaRPr lang="cs-CZ" sz="800" b="1" dirty="0">
              <a:solidFill>
                <a:schemeClr val="bg1"/>
              </a:solidFill>
            </a:endParaRPr>
          </a:p>
          <a:p>
            <a:r>
              <a:rPr lang="cs-CZ" b="1" dirty="0">
                <a:solidFill>
                  <a:schemeClr val="bg1"/>
                </a:solidFill>
              </a:rPr>
              <a:t>Pindaros, z písně </a:t>
            </a:r>
            <a:r>
              <a:rPr lang="cs-CZ" b="1" i="1" dirty="0" err="1">
                <a:solidFill>
                  <a:schemeClr val="bg1"/>
                </a:solidFill>
              </a:rPr>
              <a:t>Telesikratovi</a:t>
            </a:r>
            <a:r>
              <a:rPr lang="cs-CZ" b="1" i="1" dirty="0">
                <a:solidFill>
                  <a:schemeClr val="bg1"/>
                </a:solidFill>
              </a:rPr>
              <a:t> </a:t>
            </a:r>
            <a:r>
              <a:rPr lang="cs-CZ" b="1" i="1" dirty="0" err="1">
                <a:solidFill>
                  <a:schemeClr val="bg1"/>
                </a:solidFill>
              </a:rPr>
              <a:t>Kyrenskému</a:t>
            </a:r>
            <a:r>
              <a:rPr lang="cs-CZ" b="1" dirty="0">
                <a:solidFill>
                  <a:schemeClr val="bg1"/>
                </a:solidFill>
              </a:rPr>
              <a:t>, vítězi v běhu ve zbroji z </a:t>
            </a:r>
            <a:r>
              <a:rPr lang="cs-CZ" b="1" dirty="0" err="1">
                <a:solidFill>
                  <a:schemeClr val="bg1"/>
                </a:solidFill>
              </a:rPr>
              <a:t>Pythu</a:t>
            </a:r>
            <a:r>
              <a:rPr lang="cs-CZ" b="1" dirty="0">
                <a:solidFill>
                  <a:schemeClr val="bg1"/>
                </a:solidFill>
              </a:rPr>
              <a:t> (</a:t>
            </a:r>
            <a:r>
              <a:rPr lang="cs-CZ" b="1" i="1" dirty="0">
                <a:solidFill>
                  <a:schemeClr val="bg1"/>
                </a:solidFill>
              </a:rPr>
              <a:t>Řecká lyrika</a:t>
            </a:r>
            <a:r>
              <a:rPr lang="cs-CZ" b="1" dirty="0">
                <a:solidFill>
                  <a:schemeClr val="bg1"/>
                </a:solidFill>
              </a:rPr>
              <a:t>, 1954, 207). </a:t>
            </a:r>
          </a:p>
        </p:txBody>
      </p:sp>
      <p:sp>
        <p:nvSpPr>
          <p:cNvPr id="5" name="Obdélník 4"/>
          <p:cNvSpPr/>
          <p:nvPr/>
        </p:nvSpPr>
        <p:spPr>
          <a:xfrm>
            <a:off x="1331640" y="0"/>
            <a:ext cx="612067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000" b="1" dirty="0">
                <a:solidFill>
                  <a:schemeClr val="bg1"/>
                </a:solidFill>
              </a:rPr>
              <a:t> </a:t>
            </a:r>
            <a:r>
              <a:rPr lang="cs-CZ" sz="2000" b="1" i="1" dirty="0" smtClean="0">
                <a:solidFill>
                  <a:schemeClr val="bg1"/>
                </a:solidFill>
              </a:rPr>
              <a:t>„</a:t>
            </a:r>
            <a:r>
              <a:rPr lang="cs-CZ" sz="2000" b="1" i="1" dirty="0">
                <a:solidFill>
                  <a:schemeClr val="bg1"/>
                </a:solidFill>
              </a:rPr>
              <a:t>Běžcem </a:t>
            </a:r>
            <a:r>
              <a:rPr lang="cs-CZ" sz="2000" b="1" i="1" dirty="0" err="1">
                <a:solidFill>
                  <a:schemeClr val="bg1"/>
                </a:solidFill>
              </a:rPr>
              <a:t>Erasistratem</a:t>
            </a:r>
            <a:r>
              <a:rPr lang="cs-CZ" sz="2000" b="1" i="1" dirty="0">
                <a:solidFill>
                  <a:schemeClr val="bg1"/>
                </a:solidFill>
              </a:rPr>
              <a:t>, ač všechno se kolkolem chvělo, </a:t>
            </a:r>
            <a:endParaRPr lang="cs-CZ" sz="2000" b="1" dirty="0">
              <a:solidFill>
                <a:schemeClr val="bg1"/>
              </a:solidFill>
            </a:endParaRPr>
          </a:p>
          <a:p>
            <a:pPr algn="ctr"/>
            <a:r>
              <a:rPr lang="cs-CZ" sz="2000" b="1" i="1" dirty="0">
                <a:solidFill>
                  <a:schemeClr val="bg1"/>
                </a:solidFill>
              </a:rPr>
              <a:t>nemohla, veliká zem, jediným, pořádně hnout.“</a:t>
            </a:r>
            <a:r>
              <a:rPr lang="cs-CZ" sz="2000" b="1" dirty="0">
                <a:solidFill>
                  <a:schemeClr val="bg1"/>
                </a:solidFill>
              </a:rPr>
              <a:t> </a:t>
            </a:r>
            <a:endParaRPr lang="cs-CZ" sz="2000" b="1" dirty="0" smtClean="0">
              <a:solidFill>
                <a:schemeClr val="bg1"/>
              </a:solidFill>
            </a:endParaRPr>
          </a:p>
          <a:p>
            <a:endParaRPr lang="cs-CZ" sz="800" b="1" dirty="0">
              <a:solidFill>
                <a:schemeClr val="bg1"/>
              </a:solidFill>
            </a:endParaRPr>
          </a:p>
          <a:p>
            <a:r>
              <a:rPr lang="cs-CZ" b="1" dirty="0" err="1">
                <a:solidFill>
                  <a:schemeClr val="bg1"/>
                </a:solidFill>
              </a:rPr>
              <a:t>Lúkillios</a:t>
            </a:r>
            <a:r>
              <a:rPr lang="cs-CZ" b="1" dirty="0">
                <a:solidFill>
                  <a:schemeClr val="bg1"/>
                </a:solidFill>
              </a:rPr>
              <a:t> (</a:t>
            </a:r>
            <a:r>
              <a:rPr lang="cs-CZ" b="1" i="1" dirty="0">
                <a:solidFill>
                  <a:schemeClr val="bg1"/>
                </a:solidFill>
              </a:rPr>
              <a:t>Obrázky z řeckého života</a:t>
            </a:r>
            <a:r>
              <a:rPr lang="cs-CZ" b="1" dirty="0">
                <a:solidFill>
                  <a:schemeClr val="bg1"/>
                </a:solidFill>
              </a:rPr>
              <a:t>, 1983, 341). </a:t>
            </a:r>
          </a:p>
          <a:p>
            <a:r>
              <a:rPr lang="cs-CZ" b="1" dirty="0">
                <a:solidFill>
                  <a:schemeClr val="bg1"/>
                </a:solidFill>
              </a:rPr>
              <a:t> </a:t>
            </a:r>
          </a:p>
          <a:p>
            <a:pPr algn="ctr"/>
            <a:r>
              <a:rPr lang="cs-CZ" sz="2000" b="1" i="1" dirty="0">
                <a:solidFill>
                  <a:schemeClr val="bg1"/>
                </a:solidFill>
              </a:rPr>
              <a:t>„Závodil v dlouhém běhu kdys </a:t>
            </a:r>
            <a:r>
              <a:rPr lang="cs-CZ" sz="2000" b="1" i="1" dirty="0" err="1">
                <a:solidFill>
                  <a:schemeClr val="bg1"/>
                </a:solidFill>
              </a:rPr>
              <a:t>Charmos</a:t>
            </a:r>
            <a:r>
              <a:rPr lang="cs-CZ" sz="2000" b="1" i="1" dirty="0">
                <a:solidFill>
                  <a:schemeClr val="bg1"/>
                </a:solidFill>
              </a:rPr>
              <a:t> s jinými pěti; </a:t>
            </a:r>
            <a:endParaRPr lang="cs-CZ" sz="2000" b="1" dirty="0">
              <a:solidFill>
                <a:schemeClr val="bg1"/>
              </a:solidFill>
            </a:endParaRPr>
          </a:p>
          <a:p>
            <a:pPr algn="ctr"/>
            <a:r>
              <a:rPr lang="cs-CZ" sz="2000" b="1" i="1" dirty="0">
                <a:solidFill>
                  <a:schemeClr val="bg1"/>
                </a:solidFill>
              </a:rPr>
              <a:t>do cíle dorazil sedmý – div je to, pravdivý však. </a:t>
            </a:r>
            <a:endParaRPr lang="cs-CZ" sz="2000" b="1" dirty="0">
              <a:solidFill>
                <a:schemeClr val="bg1"/>
              </a:solidFill>
            </a:endParaRPr>
          </a:p>
          <a:p>
            <a:pPr algn="ctr"/>
            <a:r>
              <a:rPr lang="cs-CZ" sz="2000" b="1" i="1" dirty="0">
                <a:solidFill>
                  <a:schemeClr val="bg1"/>
                </a:solidFill>
              </a:rPr>
              <a:t>Tážeš se: ‚Ze šesti sedmý?‘ Tu v plášti ho předběhl jeho </a:t>
            </a:r>
            <a:endParaRPr lang="cs-CZ" sz="2000" b="1" dirty="0">
              <a:solidFill>
                <a:schemeClr val="bg1"/>
              </a:solidFill>
            </a:endParaRPr>
          </a:p>
          <a:p>
            <a:pPr algn="ctr"/>
            <a:r>
              <a:rPr lang="cs-CZ" sz="2000" b="1" i="1" dirty="0">
                <a:solidFill>
                  <a:schemeClr val="bg1"/>
                </a:solidFill>
              </a:rPr>
              <a:t>přítel a takto naň volal: ‚</a:t>
            </a:r>
            <a:r>
              <a:rPr lang="cs-CZ" sz="2000" b="1" i="1" dirty="0" err="1">
                <a:solidFill>
                  <a:schemeClr val="bg1"/>
                </a:solidFill>
              </a:rPr>
              <a:t>Charme</a:t>
            </a:r>
            <a:r>
              <a:rPr lang="cs-CZ" sz="2000" b="1" i="1" dirty="0">
                <a:solidFill>
                  <a:schemeClr val="bg1"/>
                </a:solidFill>
              </a:rPr>
              <a:t>, jen odvážně vpřed!‘ </a:t>
            </a:r>
            <a:endParaRPr lang="cs-CZ" sz="2000" b="1" dirty="0">
              <a:solidFill>
                <a:schemeClr val="bg1"/>
              </a:solidFill>
            </a:endParaRPr>
          </a:p>
          <a:p>
            <a:pPr algn="ctr"/>
            <a:r>
              <a:rPr lang="cs-CZ" sz="2000" b="1" i="1" dirty="0">
                <a:solidFill>
                  <a:schemeClr val="bg1"/>
                </a:solidFill>
              </a:rPr>
              <a:t>Byl tedy v pořadí sedmý. A kdyby byl, </a:t>
            </a:r>
            <a:r>
              <a:rPr lang="cs-CZ" sz="2000" b="1" i="1" dirty="0" err="1">
                <a:solidFill>
                  <a:schemeClr val="bg1"/>
                </a:solidFill>
              </a:rPr>
              <a:t>Zóile</a:t>
            </a:r>
            <a:r>
              <a:rPr lang="cs-CZ" sz="2000" b="1" i="1" dirty="0">
                <a:solidFill>
                  <a:schemeClr val="bg1"/>
                </a:solidFill>
              </a:rPr>
              <a:t>, </a:t>
            </a:r>
            <a:r>
              <a:rPr lang="cs-CZ" sz="2000" b="1" i="1" dirty="0" err="1">
                <a:solidFill>
                  <a:schemeClr val="bg1"/>
                </a:solidFill>
              </a:rPr>
              <a:t>Charmos</a:t>
            </a:r>
            <a:r>
              <a:rPr lang="cs-CZ" sz="2000" b="1" i="1" dirty="0">
                <a:solidFill>
                  <a:schemeClr val="bg1"/>
                </a:solidFill>
              </a:rPr>
              <a:t> </a:t>
            </a:r>
            <a:endParaRPr lang="cs-CZ" sz="2000" b="1" dirty="0">
              <a:solidFill>
                <a:schemeClr val="bg1"/>
              </a:solidFill>
            </a:endParaRPr>
          </a:p>
          <a:p>
            <a:pPr algn="ctr"/>
            <a:r>
              <a:rPr lang="cs-CZ" sz="2000" b="1" i="1" dirty="0">
                <a:solidFill>
                  <a:schemeClr val="bg1"/>
                </a:solidFill>
              </a:rPr>
              <a:t>ještě měl dalších pět druhů, dvanáctý doběhl by</a:t>
            </a:r>
            <a:r>
              <a:rPr lang="cs-CZ" sz="2000" b="1" i="1" dirty="0" smtClean="0">
                <a:solidFill>
                  <a:schemeClr val="bg1"/>
                </a:solidFill>
              </a:rPr>
              <a:t>.“</a:t>
            </a:r>
          </a:p>
          <a:p>
            <a:pPr algn="ctr"/>
            <a:r>
              <a:rPr lang="cs-CZ" b="1" dirty="0" smtClean="0">
                <a:solidFill>
                  <a:schemeClr val="bg1"/>
                </a:solidFill>
              </a:rPr>
              <a:t> </a:t>
            </a:r>
            <a:endParaRPr lang="cs-CZ" b="1" dirty="0">
              <a:solidFill>
                <a:schemeClr val="bg1"/>
              </a:solidFill>
            </a:endParaRPr>
          </a:p>
          <a:p>
            <a:r>
              <a:rPr lang="cs-CZ" b="1" dirty="0" err="1">
                <a:solidFill>
                  <a:schemeClr val="bg1"/>
                </a:solidFill>
              </a:rPr>
              <a:t>Níkarchos</a:t>
            </a:r>
            <a:r>
              <a:rPr lang="cs-CZ" b="1" dirty="0">
                <a:solidFill>
                  <a:schemeClr val="bg1"/>
                </a:solidFill>
              </a:rPr>
              <a:t> (</a:t>
            </a:r>
            <a:r>
              <a:rPr lang="cs-CZ" b="1" i="1" dirty="0">
                <a:solidFill>
                  <a:schemeClr val="bg1"/>
                </a:solidFill>
              </a:rPr>
              <a:t>Obrázky z řeckého života</a:t>
            </a:r>
            <a:r>
              <a:rPr lang="cs-CZ" b="1" dirty="0">
                <a:solidFill>
                  <a:schemeClr val="bg1"/>
                </a:solidFill>
              </a:rPr>
              <a:t>, 1983, 341). </a:t>
            </a:r>
          </a:p>
        </p:txBody>
      </p:sp>
    </p:spTree>
    <p:extLst>
      <p:ext uri="{BB962C8B-B14F-4D97-AF65-F5344CB8AC3E}">
        <p14:creationId xmlns:p14="http://schemas.microsoft.com/office/powerpoint/2010/main" val="1890831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 dirty="0" smtClean="0"/>
              <a:t>závaží (</a:t>
            </a:r>
            <a:r>
              <a:rPr lang="cs-CZ" altLang="cs-CZ" b="1" dirty="0" err="1" smtClean="0"/>
              <a:t>haltérés</a:t>
            </a:r>
            <a:r>
              <a:rPr lang="cs-CZ" altLang="cs-CZ" b="1" dirty="0" smtClean="0"/>
              <a:t>)</a:t>
            </a:r>
            <a:endParaRPr lang="en-US" altLang="cs-CZ" b="1" dirty="0"/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412776"/>
            <a:ext cx="8229600" cy="4525963"/>
          </a:xfrm>
        </p:spPr>
        <p:txBody>
          <a:bodyPr/>
          <a:lstStyle/>
          <a:p>
            <a:r>
              <a:rPr lang="cs-CZ" altLang="cs-CZ" dirty="0" smtClean="0"/>
              <a:t>různé </a:t>
            </a:r>
            <a:r>
              <a:rPr lang="cs-CZ" altLang="cs-CZ" dirty="0"/>
              <a:t>tvary a velikosti</a:t>
            </a:r>
            <a:endParaRPr lang="en-US" altLang="cs-CZ" dirty="0"/>
          </a:p>
          <a:p>
            <a:r>
              <a:rPr lang="cs-CZ" altLang="cs-CZ" dirty="0" smtClean="0"/>
              <a:t>hmotnost </a:t>
            </a:r>
            <a:r>
              <a:rPr lang="en-US" altLang="cs-CZ" dirty="0" smtClean="0"/>
              <a:t>1-4 </a:t>
            </a:r>
            <a:r>
              <a:rPr lang="en-US" altLang="cs-CZ" dirty="0"/>
              <a:t>kg</a:t>
            </a:r>
          </a:p>
          <a:p>
            <a:r>
              <a:rPr lang="cs-CZ" altLang="cs-CZ" dirty="0" smtClean="0"/>
              <a:t>kámen</a:t>
            </a:r>
          </a:p>
          <a:p>
            <a:pPr>
              <a:lnSpc>
                <a:spcPct val="80000"/>
              </a:lnSpc>
            </a:pPr>
            <a:r>
              <a:rPr lang="cs-CZ" altLang="cs-CZ" dirty="0" smtClean="0"/>
              <a:t>pomáhala </a:t>
            </a:r>
            <a:r>
              <a:rPr lang="cs-CZ" altLang="cs-CZ" dirty="0"/>
              <a:t>závaží </a:t>
            </a:r>
            <a:endParaRPr lang="en-US" altLang="cs-CZ" dirty="0"/>
          </a:p>
          <a:p>
            <a:pPr lvl="1"/>
            <a:r>
              <a:rPr lang="en-US" altLang="cs-CZ" dirty="0" err="1"/>
              <a:t>Aristote</a:t>
            </a:r>
            <a:r>
              <a:rPr lang="cs-CZ" altLang="cs-CZ" dirty="0"/>
              <a:t>les</a:t>
            </a:r>
            <a:r>
              <a:rPr lang="en-US" altLang="cs-CZ" dirty="0"/>
              <a:t> </a:t>
            </a:r>
            <a:r>
              <a:rPr lang="cs-CZ" altLang="cs-CZ" dirty="0"/>
              <a:t>ano</a:t>
            </a:r>
            <a:endParaRPr lang="en-US" altLang="cs-CZ" dirty="0"/>
          </a:p>
          <a:p>
            <a:pPr lvl="1"/>
            <a:r>
              <a:rPr lang="en-US" altLang="cs-CZ" dirty="0"/>
              <a:t>Newton</a:t>
            </a:r>
            <a:r>
              <a:rPr lang="cs-CZ" altLang="cs-CZ" dirty="0" err="1"/>
              <a:t>ův</a:t>
            </a:r>
            <a:r>
              <a:rPr lang="cs-CZ" altLang="cs-CZ" dirty="0"/>
              <a:t> třetí zákon ne</a:t>
            </a:r>
            <a:endParaRPr lang="en-US" altLang="cs-CZ" dirty="0"/>
          </a:p>
          <a:p>
            <a:r>
              <a:rPr lang="cs-CZ" altLang="cs-CZ" dirty="0" err="1"/>
              <a:t>Fayllos</a:t>
            </a:r>
            <a:r>
              <a:rPr lang="cs-CZ" altLang="cs-CZ" dirty="0"/>
              <a:t> 17 metrů</a:t>
            </a:r>
          </a:p>
          <a:p>
            <a:endParaRPr lang="en-US" altLang="cs-CZ" dirty="0"/>
          </a:p>
        </p:txBody>
      </p:sp>
      <p:pic>
        <p:nvPicPr>
          <p:cNvPr id="4" name="Picture 4" descr="jumpweight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9477" y="2204864"/>
            <a:ext cx="4704523" cy="35283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517476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4" name="Picture 4" descr="Greek_jumping_weight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696"/>
            <a:ext cx="9144000" cy="5448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698151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 dirty="0"/>
              <a:t>p</a:t>
            </a:r>
            <a:r>
              <a:rPr lang="cs-CZ" altLang="cs-CZ" b="1" dirty="0" smtClean="0"/>
              <a:t>ozdější římská </a:t>
            </a:r>
            <a:r>
              <a:rPr lang="cs-CZ" altLang="cs-CZ" b="1" i="1" dirty="0" err="1" smtClean="0"/>
              <a:t>haltérés</a:t>
            </a:r>
            <a:endParaRPr lang="en-US" altLang="cs-CZ" b="1" i="1" dirty="0"/>
          </a:p>
        </p:txBody>
      </p:sp>
      <p:pic>
        <p:nvPicPr>
          <p:cNvPr id="50180" name="Picture 4" descr="p15fig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981200"/>
            <a:ext cx="6934200" cy="4452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598006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:\Users\Jiří\Desktop\Nová složka\100_30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halkSketch/>
                    </a14:imgEffect>
                    <a14:imgEffect>
                      <a14:colorTemperature colorTemp="53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Jiří\Desktop\Antický sport\rigo - obr\j\miller6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428" y="11818"/>
            <a:ext cx="1904480" cy="18118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Jiří\Desktop\Antický sport\rigo - obr\j\miller65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9077" y="2169386"/>
            <a:ext cx="2806307" cy="17291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Jiří\Desktop\Antický sport\rigo - obr\j\miller65b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6471" y="2205356"/>
            <a:ext cx="2298700" cy="17922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C:\Users\Jiří\Desktop\Antický sport\rigo - obr\j\miller66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6471" y="4149081"/>
            <a:ext cx="2542879" cy="26386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C:\Users\Jiří\Desktop\Antický sport\rigo - obr\j\newby77 jpg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9350" y="4149081"/>
            <a:ext cx="2925763" cy="27136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9" descr="C:\Users\Jiří\Desktop\Antický sport\rigo - obr\j\olivova,sah115b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1" y="4149081"/>
            <a:ext cx="3670300" cy="26917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C:\Users\Jiří\Desktop\Antický sport\rigo - obr\j\zamarovsky164.jpg"/>
          <p:cNvPicPr>
            <a:picLocks noChangeAspect="1" noChangeArrowheads="1"/>
          </p:cNvPicPr>
          <p:nvPr/>
        </p:nvPicPr>
        <p:blipFill>
          <a:blip r:embed="rId10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0" y="1819639"/>
            <a:ext cx="3732995" cy="18746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Jiří\Desktop\images (2)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9662" y="112727"/>
            <a:ext cx="2619375" cy="17430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067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 descr="C:\!Aktuální\01 Moje výuka a texty, materiály\01 Moje přípravy, výuka a materiály\01 antický sport\01 DSS I\Dějiny starověkého sportu I\5. hodina\IMG_20160917_1257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3232991" y="-11768"/>
            <a:ext cx="5911008" cy="3324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C:\!Aktuální\01 Moje výuka a texty, materiály\01 Moje přípravy, výuka a materiály\01 antický sport\01 DSS I\Dějiny starověkého sportu I\5. hodina\IMG_20160917_1258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3232992" y="3533057"/>
            <a:ext cx="5911008" cy="3324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C:\!Aktuální\01 Moje výuka a texty, materiály\01 Moje přípravy, výuka a materiály\01 antický sport\01 DSS I\Dějiny starověkého sportu I\5. hodina\IMG_20160916_13313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0" y="-11769"/>
            <a:ext cx="3851920" cy="6847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285824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!Aktuální\01 Moje výuka a texty, materiály\01 Moje přípravy, výuka a materiály\01 antický sport\01 DSS I\Dějiny starověkého sportu I\5. hodina\IMG_20160928_14594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4" y="654612"/>
            <a:ext cx="9144000" cy="51435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930631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 dirty="0" smtClean="0"/>
              <a:t>rozběh</a:t>
            </a:r>
            <a:r>
              <a:rPr lang="en-US" altLang="cs-CZ" b="1" dirty="0" smtClean="0"/>
              <a:t>?</a:t>
            </a:r>
            <a:endParaRPr lang="en-US" altLang="cs-CZ" b="1" dirty="0"/>
          </a:p>
        </p:txBody>
      </p:sp>
      <p:pic>
        <p:nvPicPr>
          <p:cNvPr id="58371" name="Picture 3" descr="GP504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412775"/>
            <a:ext cx="4968552" cy="5288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6159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 dirty="0" smtClean="0"/>
              <a:t>odraz</a:t>
            </a:r>
            <a:endParaRPr lang="en-US" altLang="cs-CZ" b="1" dirty="0"/>
          </a:p>
        </p:txBody>
      </p:sp>
      <p:pic>
        <p:nvPicPr>
          <p:cNvPr id="60419" name="Picture 3" descr="GP48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412776"/>
            <a:ext cx="4896544" cy="5287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5743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 dirty="0" smtClean="0"/>
              <a:t>let</a:t>
            </a:r>
            <a:endParaRPr lang="en-US" altLang="cs-CZ" b="1" dirty="0"/>
          </a:p>
        </p:txBody>
      </p:sp>
      <p:pic>
        <p:nvPicPr>
          <p:cNvPr id="53252" name="Picture 4" descr="P006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412776"/>
            <a:ext cx="7272808" cy="5188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987123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 dirty="0" smtClean="0"/>
              <a:t>dopad</a:t>
            </a:r>
            <a:endParaRPr lang="en-US" altLang="cs-CZ" b="1" dirty="0"/>
          </a:p>
        </p:txBody>
      </p:sp>
      <p:pic>
        <p:nvPicPr>
          <p:cNvPr id="62467" name="Picture 3" descr="GP57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448900"/>
            <a:ext cx="6408712" cy="5304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4429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53752"/>
            <a:ext cx="8229600" cy="854968"/>
          </a:xfrm>
        </p:spPr>
        <p:txBody>
          <a:bodyPr/>
          <a:lstStyle/>
          <a:p>
            <a:r>
              <a:rPr lang="cs-CZ" altLang="cs-CZ" b="1" i="1" dirty="0" smtClean="0"/>
              <a:t>h</a:t>
            </a:r>
            <a:r>
              <a:rPr lang="en-US" altLang="cs-CZ" b="1" i="1" dirty="0" err="1" smtClean="0"/>
              <a:t>usplex</a:t>
            </a:r>
            <a:r>
              <a:rPr lang="en-US" altLang="cs-CZ" b="1" dirty="0" smtClean="0"/>
              <a:t>/</a:t>
            </a:r>
            <a:r>
              <a:rPr lang="cs-CZ" altLang="cs-CZ" b="1" i="1" dirty="0" smtClean="0"/>
              <a:t>h</a:t>
            </a:r>
            <a:r>
              <a:rPr lang="en-US" altLang="cs-CZ" b="1" i="1" dirty="0" err="1" smtClean="0"/>
              <a:t>ysplex</a:t>
            </a:r>
            <a:endParaRPr lang="cs-CZ" b="1" i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836712"/>
            <a:ext cx="8229600" cy="4525963"/>
          </a:xfrm>
        </p:spPr>
        <p:txBody>
          <a:bodyPr/>
          <a:lstStyle/>
          <a:p>
            <a:r>
              <a:rPr lang="cs-CZ" dirty="0" smtClean="0"/>
              <a:t>Olympie – 200 let jen </a:t>
            </a:r>
            <a:r>
              <a:rPr lang="cs-CZ" i="1" dirty="0" err="1" smtClean="0"/>
              <a:t>gramme</a:t>
            </a:r>
            <a:r>
              <a:rPr lang="cs-CZ" i="1" dirty="0" smtClean="0"/>
              <a:t> </a:t>
            </a:r>
          </a:p>
          <a:p>
            <a:r>
              <a:rPr lang="cs-CZ" altLang="cs-CZ" dirty="0" smtClean="0">
                <a:latin typeface="Times New Roman" pitchFamily="124" charset="0"/>
              </a:rPr>
              <a:t>K</a:t>
            </a:r>
            <a:r>
              <a:rPr lang="en-US" altLang="cs-CZ" dirty="0" err="1" smtClean="0">
                <a:latin typeface="Times New Roman" pitchFamily="124" charset="0"/>
              </a:rPr>
              <a:t>orinth</a:t>
            </a:r>
            <a:r>
              <a:rPr lang="en-US" altLang="cs-CZ" dirty="0" smtClean="0">
                <a:latin typeface="Times New Roman" pitchFamily="124" charset="0"/>
              </a:rPr>
              <a:t> 6</a:t>
            </a:r>
            <a:r>
              <a:rPr lang="cs-CZ" altLang="cs-CZ" dirty="0" smtClean="0">
                <a:latin typeface="Times New Roman" pitchFamily="124" charset="0"/>
              </a:rPr>
              <a:t>. století </a:t>
            </a:r>
            <a:r>
              <a:rPr lang="en-US" altLang="cs-CZ" dirty="0" smtClean="0">
                <a:latin typeface="Times New Roman" pitchFamily="124" charset="0"/>
              </a:rPr>
              <a:t>BC</a:t>
            </a:r>
            <a:endParaRPr lang="en-US" altLang="cs-CZ" dirty="0">
              <a:latin typeface="Times New Roman" pitchFamily="124" charset="0"/>
            </a:endParaRPr>
          </a:p>
          <a:p>
            <a:endParaRPr lang="cs-CZ" dirty="0"/>
          </a:p>
        </p:txBody>
      </p:sp>
      <p:pic>
        <p:nvPicPr>
          <p:cNvPr id="5" name="Picture 3" descr="Early Corint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9912" y="1524000"/>
            <a:ext cx="3494088" cy="5334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also corint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060848"/>
            <a:ext cx="2952328" cy="45777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302340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546956" y="62489"/>
            <a:ext cx="8229600" cy="1143000"/>
          </a:xfrm>
        </p:spPr>
        <p:txBody>
          <a:bodyPr>
            <a:normAutofit/>
          </a:bodyPr>
          <a:lstStyle/>
          <a:p>
            <a:r>
              <a:rPr lang="cs-CZ" altLang="cs-CZ" b="1" dirty="0" smtClean="0"/>
              <a:t>rekonstrukce</a:t>
            </a:r>
            <a:endParaRPr lang="en-US" altLang="cs-CZ" b="1" dirty="0"/>
          </a:p>
        </p:txBody>
      </p:sp>
      <p:pic>
        <p:nvPicPr>
          <p:cNvPr id="64515" name="Picture 3" descr="Untitled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194223"/>
            <a:ext cx="7524328" cy="569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3399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Jiří\Desktop\Nová složka\100_30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halkSketch/>
                    </a14:imgEffect>
                    <a14:imgEffect>
                      <a14:colorTemperature colorTemp="53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7859216" cy="1143000"/>
          </a:xfrm>
        </p:spPr>
        <p:txBody>
          <a:bodyPr/>
          <a:lstStyle/>
          <a:p>
            <a:r>
              <a:rPr lang="cs-CZ" b="1" i="1" dirty="0" smtClean="0">
                <a:solidFill>
                  <a:schemeClr val="bg1"/>
                </a:solidFill>
              </a:rPr>
              <a:t>akon</a:t>
            </a:r>
            <a:r>
              <a:rPr lang="cs-CZ" b="1" dirty="0" smtClean="0">
                <a:solidFill>
                  <a:schemeClr val="bg1"/>
                </a:solidFill>
              </a:rPr>
              <a:t>, </a:t>
            </a:r>
            <a:r>
              <a:rPr lang="cs-CZ" b="1" i="1" dirty="0" err="1" smtClean="0">
                <a:solidFill>
                  <a:schemeClr val="bg1"/>
                </a:solidFill>
              </a:rPr>
              <a:t>apótomeus</a:t>
            </a:r>
            <a:r>
              <a:rPr lang="cs-CZ" b="1" dirty="0" smtClean="0">
                <a:solidFill>
                  <a:schemeClr val="bg1"/>
                </a:solidFill>
              </a:rPr>
              <a:t>, </a:t>
            </a:r>
            <a:r>
              <a:rPr lang="cs-CZ" b="1" i="1" dirty="0" smtClean="0">
                <a:solidFill>
                  <a:schemeClr val="bg1"/>
                </a:solidFill>
              </a:rPr>
              <a:t>doros</a:t>
            </a:r>
            <a:endParaRPr lang="cs-CZ" b="1" i="1" dirty="0">
              <a:solidFill>
                <a:schemeClr val="bg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-22417" y="1196752"/>
            <a:ext cx="8460431" cy="4525963"/>
          </a:xfrm>
        </p:spPr>
        <p:txBody>
          <a:bodyPr/>
          <a:lstStyle/>
          <a:p>
            <a:pPr marL="0" indent="0" algn="ctr">
              <a:buNone/>
            </a:pPr>
            <a:r>
              <a:rPr lang="cs-CZ" dirty="0">
                <a:solidFill>
                  <a:schemeClr val="bg1"/>
                </a:solidFill>
              </a:rPr>
              <a:t>t</a:t>
            </a:r>
            <a:r>
              <a:rPr lang="cs-CZ" dirty="0" smtClean="0">
                <a:solidFill>
                  <a:schemeClr val="bg1"/>
                </a:solidFill>
              </a:rPr>
              <a:t>opol/ jasan</a:t>
            </a:r>
          </a:p>
          <a:p>
            <a:pPr marL="0" indent="0" algn="ctr">
              <a:buNone/>
            </a:pPr>
            <a:r>
              <a:rPr lang="cs-CZ" dirty="0" smtClean="0">
                <a:solidFill>
                  <a:schemeClr val="bg1"/>
                </a:solidFill>
              </a:rPr>
              <a:t>120-150 cm</a:t>
            </a:r>
          </a:p>
          <a:p>
            <a:pPr marL="0" indent="0" algn="ctr">
              <a:buNone/>
            </a:pPr>
            <a:r>
              <a:rPr lang="cs-CZ" dirty="0" smtClean="0">
                <a:solidFill>
                  <a:schemeClr val="bg1"/>
                </a:solidFill>
              </a:rPr>
              <a:t>4-5 druhů </a:t>
            </a:r>
          </a:p>
          <a:p>
            <a:pPr marL="0" indent="0" algn="ctr">
              <a:buNone/>
            </a:pPr>
            <a:r>
              <a:rPr lang="cs-CZ" i="1" dirty="0" err="1" smtClean="0">
                <a:solidFill>
                  <a:schemeClr val="bg1"/>
                </a:solidFill>
              </a:rPr>
              <a:t>balbis</a:t>
            </a:r>
            <a:endParaRPr lang="cs-CZ" i="1" dirty="0">
              <a:solidFill>
                <a:schemeClr val="bg1"/>
              </a:solidFill>
            </a:endParaRPr>
          </a:p>
        </p:txBody>
      </p:sp>
      <p:pic>
        <p:nvPicPr>
          <p:cNvPr id="5132" name="Picture 12" descr="C:\Users\Jiří\Desktop\Antický sport\rigo - obr\j\zamarovsky16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3705329"/>
            <a:ext cx="2511239" cy="30956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C:\Users\Jiří\Desktop\Antický sport\rigo - obr\j\sabl-hrdinove402LII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1700808"/>
            <a:ext cx="2627782" cy="51389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C:\Users\Jiří\Desktop\Antický sport\rigo - obr\j\frel-křs100XXV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00808"/>
            <a:ext cx="2123728" cy="51571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896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7308304" cy="1143000"/>
          </a:xfrm>
        </p:spPr>
        <p:txBody>
          <a:bodyPr/>
          <a:lstStyle/>
          <a:p>
            <a:r>
              <a:rPr lang="cs-CZ" b="1" i="1" dirty="0" err="1" smtClean="0"/>
              <a:t>ankyle</a:t>
            </a:r>
            <a:endParaRPr lang="cs-CZ" b="1" i="1" dirty="0"/>
          </a:p>
        </p:txBody>
      </p:sp>
      <p:pic>
        <p:nvPicPr>
          <p:cNvPr id="5" name="Picture 5" descr="GP503a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59216"/>
            <a:ext cx="4788024" cy="32037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Jiří\Desktop\images (1)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80" y="4352457"/>
            <a:ext cx="4765144" cy="2505543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7" name="Picture 4" descr="C:\Users\Jiří\Desktop\Javeli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4250" y="548680"/>
            <a:ext cx="4229750" cy="47525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473976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69805"/>
            <a:ext cx="8229600" cy="1143000"/>
          </a:xfrm>
        </p:spPr>
        <p:txBody>
          <a:bodyPr/>
          <a:lstStyle/>
          <a:p>
            <a:r>
              <a:rPr lang="cs-CZ" altLang="cs-CZ" b="1" i="1" dirty="0" smtClean="0"/>
              <a:t>b</a:t>
            </a:r>
            <a:r>
              <a:rPr lang="en-US" altLang="cs-CZ" b="1" i="1" dirty="0" err="1" smtClean="0"/>
              <a:t>albis</a:t>
            </a:r>
            <a:r>
              <a:rPr lang="en-US" altLang="cs-CZ" b="1" dirty="0"/>
              <a:t>?</a:t>
            </a:r>
          </a:p>
        </p:txBody>
      </p:sp>
      <p:pic>
        <p:nvPicPr>
          <p:cNvPr id="8197" name="Picture 5" descr="GP48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212805"/>
            <a:ext cx="6984776" cy="5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945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3275856" y="188640"/>
            <a:ext cx="5868144" cy="1143000"/>
          </a:xfrm>
        </p:spPr>
        <p:txBody>
          <a:bodyPr/>
          <a:lstStyle/>
          <a:p>
            <a:r>
              <a:rPr lang="cs-CZ" altLang="cs-CZ" b="1" dirty="0" smtClean="0"/>
              <a:t>rozběh</a:t>
            </a:r>
            <a:endParaRPr lang="en-US" altLang="cs-CZ" b="1" dirty="0"/>
          </a:p>
        </p:txBody>
      </p:sp>
      <p:pic>
        <p:nvPicPr>
          <p:cNvPr id="32774" name="Picture 6" descr="Untitled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672"/>
            <a:ext cx="3935138" cy="51402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5" descr="GP505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6366" y="1663916"/>
            <a:ext cx="5225093" cy="51639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6769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11560" y="0"/>
            <a:ext cx="8492069" cy="836712"/>
          </a:xfrm>
        </p:spPr>
        <p:txBody>
          <a:bodyPr/>
          <a:lstStyle/>
          <a:p>
            <a:r>
              <a:rPr lang="cs-CZ" b="1" dirty="0" smtClean="0"/>
              <a:t>Zeus/ Poseidon, blesk</a:t>
            </a:r>
            <a:endParaRPr lang="cs-CZ" b="1" dirty="0"/>
          </a:p>
        </p:txBody>
      </p:sp>
      <p:pic>
        <p:nvPicPr>
          <p:cNvPr id="4" name="Picture 5" descr="GS3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980727"/>
            <a:ext cx="3541664" cy="5849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GS2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505" y="980727"/>
            <a:ext cx="4265465" cy="587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992821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Jiří\Desktop\Nová složka\100_30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halkSketch/>
                    </a14:imgEffect>
                    <a14:imgEffect>
                      <a14:colorTemperature colorTemp="53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7" descr="C:\Users\Jiří\Desktop\Antický sport\rigo - obr\j\olivova,sah12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9379"/>
            <a:ext cx="5616624" cy="38261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0" descr="C:\Users\Jiří\Desktop\Antický sport\rigo - obr\j\zamarovsky15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855543"/>
            <a:ext cx="4179492" cy="30027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C:\Users\Jiří\Desktop\Antický sport\rigo - obr\j\zamarovsky16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855543"/>
            <a:ext cx="3552695" cy="30118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5984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22129"/>
            <a:ext cx="9144000" cy="1143000"/>
          </a:xfrm>
        </p:spPr>
        <p:txBody>
          <a:bodyPr/>
          <a:lstStyle/>
          <a:p>
            <a:r>
              <a:rPr lang="cs-CZ" altLang="cs-CZ" b="1" dirty="0" smtClean="0"/>
              <a:t>moderní hod</a:t>
            </a:r>
            <a:endParaRPr lang="en-US" altLang="cs-CZ" b="1" dirty="0"/>
          </a:p>
        </p:txBody>
      </p:sp>
      <p:pic>
        <p:nvPicPr>
          <p:cNvPr id="33798" name="Picture 6" descr="Untitled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908485"/>
            <a:ext cx="4752528" cy="5944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815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Jiří\Desktop\Nová složka\100_30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halkSketch/>
                    </a14:imgEffect>
                    <a14:imgEffect>
                      <a14:colorTemperature colorTemp="53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274638"/>
            <a:ext cx="5220072" cy="1143000"/>
          </a:xfrm>
        </p:spPr>
        <p:txBody>
          <a:bodyPr/>
          <a:lstStyle/>
          <a:p>
            <a:r>
              <a:rPr lang="cs-CZ" b="1" dirty="0" smtClean="0">
                <a:solidFill>
                  <a:schemeClr val="bg1"/>
                </a:solidFill>
              </a:rPr>
              <a:t>hod diskem</a:t>
            </a:r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412776"/>
            <a:ext cx="8686800" cy="4713387"/>
          </a:xfrm>
        </p:spPr>
        <p:txBody>
          <a:bodyPr/>
          <a:lstStyle/>
          <a:p>
            <a:r>
              <a:rPr lang="cs-CZ" i="1" dirty="0" err="1" smtClean="0">
                <a:solidFill>
                  <a:schemeClr val="bg1"/>
                </a:solidFill>
              </a:rPr>
              <a:t>diskos</a:t>
            </a:r>
            <a:r>
              <a:rPr lang="cs-CZ" dirty="0" smtClean="0">
                <a:solidFill>
                  <a:schemeClr val="bg1"/>
                </a:solidFill>
              </a:rPr>
              <a:t>, </a:t>
            </a:r>
            <a:r>
              <a:rPr lang="cs-CZ" i="1" dirty="0" err="1" smtClean="0">
                <a:solidFill>
                  <a:schemeClr val="bg1"/>
                </a:solidFill>
              </a:rPr>
              <a:t>balbis</a:t>
            </a:r>
            <a:endParaRPr lang="cs-CZ" i="1" dirty="0" smtClean="0">
              <a:solidFill>
                <a:schemeClr val="bg1"/>
              </a:solidFill>
            </a:endParaRPr>
          </a:p>
          <a:p>
            <a:r>
              <a:rPr lang="cs-CZ" dirty="0">
                <a:solidFill>
                  <a:schemeClr val="bg1"/>
                </a:solidFill>
              </a:rPr>
              <a:t>k</a:t>
            </a:r>
            <a:r>
              <a:rPr lang="cs-CZ" dirty="0" smtClean="0">
                <a:solidFill>
                  <a:schemeClr val="bg1"/>
                </a:solidFill>
              </a:rPr>
              <a:t>ámen, železo</a:t>
            </a:r>
          </a:p>
          <a:p>
            <a:r>
              <a:rPr lang="cs-CZ" dirty="0" smtClean="0">
                <a:solidFill>
                  <a:schemeClr val="bg1"/>
                </a:solidFill>
              </a:rPr>
              <a:t>pokladnice </a:t>
            </a:r>
            <a:r>
              <a:rPr lang="cs-CZ" dirty="0" err="1" smtClean="0">
                <a:solidFill>
                  <a:schemeClr val="bg1"/>
                </a:solidFill>
              </a:rPr>
              <a:t>Sikyónských</a:t>
            </a:r>
            <a:r>
              <a:rPr lang="cs-CZ" dirty="0" smtClean="0">
                <a:solidFill>
                  <a:schemeClr val="bg1"/>
                </a:solidFill>
              </a:rPr>
              <a:t> </a:t>
            </a:r>
          </a:p>
          <a:p>
            <a:r>
              <a:rPr lang="cs-CZ" dirty="0" smtClean="0">
                <a:solidFill>
                  <a:schemeClr val="bg1"/>
                </a:solidFill>
              </a:rPr>
              <a:t>otočka?</a:t>
            </a:r>
          </a:p>
          <a:p>
            <a:r>
              <a:rPr lang="cs-CZ" dirty="0" smtClean="0">
                <a:solidFill>
                  <a:schemeClr val="bg1"/>
                </a:solidFill>
              </a:rPr>
              <a:t>z hodu kamenem --- Platón</a:t>
            </a:r>
          </a:p>
          <a:p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7170" name="Picture 2" descr="C:\Users\Jiří\Desktop\Antický sport\rigo - obr\100_333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427624"/>
            <a:ext cx="3240360" cy="24303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7177" name="Picture 9" descr="C:\Users\Jiří\Desktop\Antický sport\rigo - obr\j\oliva-sparta160XLIIjpg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0"/>
            <a:ext cx="3914485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9472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Jiří\Desktop\Nová složka\100_302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halkSketch/>
                    </a14:imgEffect>
                    <a14:imgEffect>
                      <a14:colorTemperature colorTemp="53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-22626"/>
            <a:ext cx="8229600" cy="6880626"/>
          </a:xfrm>
        </p:spPr>
        <p:txBody>
          <a:bodyPr>
            <a:normAutofit/>
          </a:bodyPr>
          <a:lstStyle/>
          <a:p>
            <a:endParaRPr lang="en-US" altLang="cs-CZ" dirty="0">
              <a:solidFill>
                <a:schemeClr val="bg1"/>
              </a:solidFill>
            </a:endParaRPr>
          </a:p>
          <a:p>
            <a:r>
              <a:rPr lang="cs-CZ" altLang="cs-CZ" sz="3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Fayllos</a:t>
            </a:r>
            <a:r>
              <a:rPr lang="en-US" altLang="cs-CZ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altLang="cs-CZ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jen </a:t>
            </a:r>
            <a:r>
              <a:rPr lang="en-US" altLang="cs-CZ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28</a:t>
            </a:r>
            <a:r>
              <a:rPr lang="cs-CZ" altLang="cs-CZ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en-US" altLang="cs-CZ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  <a:r>
              <a:rPr lang="cs-CZ" altLang="cs-CZ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cs-CZ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  <a:endParaRPr lang="en-US" altLang="cs-CZ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r>
              <a:rPr lang="cs-CZ" altLang="cs-CZ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 </a:t>
            </a:r>
            <a:r>
              <a:rPr lang="en-US" altLang="cs-CZ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1896</a:t>
            </a:r>
            <a:endParaRPr lang="en-US" altLang="cs-CZ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r>
              <a:rPr lang="cs-CZ" altLang="cs-CZ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  <a:r>
              <a:rPr lang="cs-CZ" altLang="cs-CZ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oderní hod přes </a:t>
            </a:r>
            <a:r>
              <a:rPr lang="en-US" altLang="cs-CZ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70</a:t>
            </a:r>
            <a:r>
              <a:rPr lang="cs-CZ" altLang="cs-CZ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cs-CZ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  <a:endParaRPr lang="en-US" altLang="cs-CZ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altLang="cs-CZ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cs-CZ" altLang="cs-CZ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proč tak málo</a:t>
            </a:r>
            <a:r>
              <a:rPr lang="en-US" altLang="cs-CZ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cs-CZ" altLang="cs-CZ" sz="36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r>
              <a:rPr lang="cs-CZ" altLang="cs-CZ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těžší disk</a:t>
            </a:r>
            <a:r>
              <a:rPr lang="en-US" altLang="cs-CZ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en-US" altLang="cs-CZ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r>
              <a:rPr lang="cs-CZ" altLang="cs-CZ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dobrý skokan, ale špatný diskař</a:t>
            </a:r>
            <a:r>
              <a:rPr lang="en-US" altLang="cs-CZ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en-US" altLang="cs-CZ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r>
              <a:rPr lang="cs-CZ" altLang="cs-CZ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slabá aerodynamika</a:t>
            </a:r>
            <a:r>
              <a:rPr lang="en-US" altLang="cs-CZ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en-US" altLang="cs-CZ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r>
              <a:rPr lang="cs-CZ" altLang="cs-CZ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Skromné vyjádření</a:t>
            </a:r>
            <a:r>
              <a:rPr lang="en-US" altLang="cs-CZ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en-US" altLang="cs-CZ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r>
              <a:rPr lang="cs-CZ" altLang="cs-CZ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jiné?</a:t>
            </a:r>
            <a:endParaRPr lang="en-US" altLang="cs-CZ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endParaRPr lang="en-US" altLang="cs-CZ" dirty="0">
              <a:solidFill>
                <a:schemeClr val="bg1"/>
              </a:solidFill>
            </a:endParaRPr>
          </a:p>
          <a:p>
            <a:endParaRPr lang="en-US" alt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7933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cs-CZ" b="1" dirty="0" smtClean="0"/>
              <a:t>pozdější</a:t>
            </a:r>
            <a:r>
              <a:rPr lang="cs-CZ" dirty="0" smtClean="0"/>
              <a:t> </a:t>
            </a:r>
            <a:r>
              <a:rPr lang="cs-CZ" b="1" i="1" dirty="0" err="1" smtClean="0"/>
              <a:t>husplex</a:t>
            </a:r>
            <a:endParaRPr lang="cs-CZ" b="1" i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908721"/>
            <a:ext cx="9144000" cy="3096344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cs-CZ" dirty="0" smtClean="0">
                <a:latin typeface="Times New Roman" pitchFamily="124" charset="0"/>
              </a:rPr>
              <a:t>5</a:t>
            </a:r>
            <a:r>
              <a:rPr lang="cs-CZ" altLang="cs-CZ" dirty="0" smtClean="0">
                <a:latin typeface="Times New Roman" pitchFamily="124" charset="0"/>
              </a:rPr>
              <a:t>.</a:t>
            </a:r>
            <a:r>
              <a:rPr lang="en-US" altLang="cs-CZ" dirty="0" smtClean="0">
                <a:latin typeface="Times New Roman" pitchFamily="124" charset="0"/>
              </a:rPr>
              <a:t> </a:t>
            </a:r>
            <a:r>
              <a:rPr lang="cs-CZ" altLang="cs-CZ" dirty="0" smtClean="0">
                <a:latin typeface="Times New Roman" pitchFamily="124" charset="0"/>
              </a:rPr>
              <a:t>století </a:t>
            </a:r>
            <a:r>
              <a:rPr lang="en-US" altLang="cs-CZ" dirty="0" smtClean="0">
                <a:latin typeface="Times New Roman" pitchFamily="124" charset="0"/>
              </a:rPr>
              <a:t>B.C</a:t>
            </a:r>
            <a:r>
              <a:rPr lang="en-US" altLang="cs-CZ" dirty="0">
                <a:latin typeface="Times New Roman" pitchFamily="124" charset="0"/>
              </a:rPr>
              <a:t>. </a:t>
            </a:r>
            <a:r>
              <a:rPr lang="cs-CZ" altLang="cs-CZ" dirty="0" smtClean="0">
                <a:latin typeface="Times New Roman" pitchFamily="124" charset="0"/>
              </a:rPr>
              <a:t>kamenné desky se žlábky</a:t>
            </a:r>
            <a:endParaRPr lang="en-US" altLang="cs-CZ" dirty="0">
              <a:latin typeface="Times New Roman" pitchFamily="124" charset="0"/>
            </a:endParaRPr>
          </a:p>
          <a:p>
            <a:pPr>
              <a:lnSpc>
                <a:spcPct val="80000"/>
              </a:lnSpc>
            </a:pPr>
            <a:r>
              <a:rPr lang="cs-CZ" altLang="cs-CZ" dirty="0" smtClean="0">
                <a:latin typeface="Times New Roman" pitchFamily="124" charset="0"/>
              </a:rPr>
              <a:t>hodně variant</a:t>
            </a:r>
            <a:endParaRPr lang="en-US" altLang="cs-CZ" dirty="0">
              <a:latin typeface="Times New Roman" pitchFamily="124" charset="0"/>
            </a:endParaRPr>
          </a:p>
          <a:p>
            <a:pPr>
              <a:lnSpc>
                <a:spcPct val="80000"/>
              </a:lnSpc>
            </a:pPr>
            <a:r>
              <a:rPr lang="cs-CZ" altLang="cs-CZ" dirty="0" smtClean="0">
                <a:latin typeface="Times New Roman" pitchFamily="124" charset="0"/>
              </a:rPr>
              <a:t>žlábky </a:t>
            </a:r>
            <a:r>
              <a:rPr lang="en-US" altLang="cs-CZ" dirty="0" smtClean="0">
                <a:latin typeface="Times New Roman" pitchFamily="124" charset="0"/>
              </a:rPr>
              <a:t>10 </a:t>
            </a:r>
            <a:r>
              <a:rPr lang="en-US" altLang="cs-CZ" dirty="0">
                <a:latin typeface="Times New Roman" pitchFamily="124" charset="0"/>
              </a:rPr>
              <a:t>cm </a:t>
            </a:r>
            <a:r>
              <a:rPr lang="cs-CZ" altLang="cs-CZ" dirty="0" smtClean="0">
                <a:latin typeface="Times New Roman" pitchFamily="124" charset="0"/>
              </a:rPr>
              <a:t>(</a:t>
            </a:r>
            <a:r>
              <a:rPr lang="en-US" altLang="cs-CZ" dirty="0" smtClean="0">
                <a:latin typeface="Times New Roman" pitchFamily="124" charset="0"/>
              </a:rPr>
              <a:t>Olympia</a:t>
            </a:r>
            <a:r>
              <a:rPr lang="cs-CZ" altLang="cs-CZ" dirty="0" smtClean="0">
                <a:latin typeface="Times New Roman" pitchFamily="124" charset="0"/>
              </a:rPr>
              <a:t>)</a:t>
            </a:r>
            <a:r>
              <a:rPr lang="en-US" altLang="cs-CZ" dirty="0" smtClean="0">
                <a:latin typeface="Times New Roman" pitchFamily="124" charset="0"/>
              </a:rPr>
              <a:t>, </a:t>
            </a:r>
            <a:r>
              <a:rPr lang="en-US" altLang="cs-CZ" dirty="0">
                <a:latin typeface="Times New Roman" pitchFamily="124" charset="0"/>
              </a:rPr>
              <a:t>20 </a:t>
            </a:r>
            <a:r>
              <a:rPr lang="cs-CZ" altLang="cs-CZ" dirty="0" smtClean="0">
                <a:latin typeface="Times New Roman" pitchFamily="124" charset="0"/>
              </a:rPr>
              <a:t>cm (</a:t>
            </a:r>
            <a:r>
              <a:rPr lang="en-US" altLang="cs-CZ" dirty="0" smtClean="0">
                <a:latin typeface="Times New Roman" pitchFamily="124" charset="0"/>
              </a:rPr>
              <a:t>Del</a:t>
            </a:r>
            <a:r>
              <a:rPr lang="cs-CZ" altLang="cs-CZ" dirty="0" smtClean="0">
                <a:latin typeface="Times New Roman" pitchFamily="124" charset="0"/>
              </a:rPr>
              <a:t>fy)</a:t>
            </a:r>
            <a:endParaRPr lang="en-US" altLang="cs-CZ" dirty="0">
              <a:latin typeface="Times New Roman" pitchFamily="124" charset="0"/>
            </a:endParaRPr>
          </a:p>
          <a:p>
            <a:pPr>
              <a:lnSpc>
                <a:spcPct val="80000"/>
              </a:lnSpc>
            </a:pPr>
            <a:r>
              <a:rPr lang="cs-CZ" altLang="cs-CZ" dirty="0" smtClean="0">
                <a:latin typeface="Times New Roman" pitchFamily="124" charset="0"/>
              </a:rPr>
              <a:t>na obou koncích stadionu</a:t>
            </a:r>
            <a:endParaRPr lang="cs-CZ" altLang="cs-CZ" dirty="0">
              <a:latin typeface="Times New Roman" pitchFamily="124" charset="0"/>
            </a:endParaRPr>
          </a:p>
          <a:p>
            <a:pPr lvl="1">
              <a:lnSpc>
                <a:spcPct val="80000"/>
              </a:lnSpc>
            </a:pPr>
            <a:r>
              <a:rPr lang="cs-CZ" altLang="cs-CZ" dirty="0" smtClean="0">
                <a:latin typeface="Times New Roman" pitchFamily="124" charset="0"/>
              </a:rPr>
              <a:t>Proč</a:t>
            </a:r>
            <a:r>
              <a:rPr lang="en-US" altLang="cs-CZ" dirty="0" smtClean="0">
                <a:latin typeface="Times New Roman" pitchFamily="124" charset="0"/>
              </a:rPr>
              <a:t>?</a:t>
            </a:r>
            <a:endParaRPr lang="en-US" altLang="cs-CZ" dirty="0">
              <a:latin typeface="Times New Roman" pitchFamily="124" charset="0"/>
            </a:endParaRPr>
          </a:p>
          <a:p>
            <a:endParaRPr lang="cs-CZ" dirty="0"/>
          </a:p>
        </p:txBody>
      </p:sp>
      <p:pic>
        <p:nvPicPr>
          <p:cNvPr id="1027" name="Picture 3" descr="C:\!OLYMPIE\z mobilu foto\olympie\IMG_20160919_17522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787582"/>
            <a:ext cx="7236296" cy="40704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0201823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 descr="C:\!Aktuální\01 Moje výuka a texty, materiály\01 Moje přípravy, výuka a materiály\01 antický sport\01 DSS I\Dějiny starověkého sportu I\5. hodina\IMG_20160917_12595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559" y="764704"/>
            <a:ext cx="3022433" cy="53732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C:\!Aktuální\01 Moje výuka a texty, materiály\01 Moje přípravy, výuka a materiály\01 antický sport\01 DSS I\Dějiny starověkého sportu I\5. hodina\IMG_20160917_1300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2729" y="764704"/>
            <a:ext cx="3016691" cy="53630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5" name="Picture 5" descr="C:\!Aktuální\01 Moje výuka a texty, materiály\01 Moje přípravy, výuka a materiály\01 antický sport\01 DSS I\Dějiny starověkého sportu I\5. hodina\IMG_20160917_13003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1567" y="753967"/>
            <a:ext cx="3022433" cy="53732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2310241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Jiří\Desktop\Nová složka\100_30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halkSketch/>
                    </a14:imgEffect>
                    <a14:imgEffect>
                      <a14:colorTemperature colorTemp="53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:\Users\Jiří\Desktop\Antický sport\rigo - obr\j\zamarovsky15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09" y="0"/>
            <a:ext cx="4408791" cy="31674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:\Users\Jiří\Desktop\Antický sport\rigo - obr\j\olivova,sah11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011" y="3167495"/>
            <a:ext cx="3472586" cy="36601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C:\Users\Jiří\Desktop\Antický sport\rigo - obr\j\oliva128k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5701" y="2114542"/>
            <a:ext cx="4621213" cy="47482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5378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Jiří\Desktop\Nová složka\100_30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halkSketch/>
                    </a14:imgEffect>
                    <a14:imgEffect>
                      <a14:colorTemperature colorTemp="53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260648"/>
            <a:ext cx="5580112" cy="1143000"/>
          </a:xfrm>
        </p:spPr>
        <p:txBody>
          <a:bodyPr/>
          <a:lstStyle/>
          <a:p>
            <a:r>
              <a:rPr lang="cs-CZ" b="1" dirty="0" smtClean="0">
                <a:solidFill>
                  <a:schemeClr val="bg1"/>
                </a:solidFill>
              </a:rPr>
              <a:t>Xenofón z Korintu? </a:t>
            </a:r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556792"/>
            <a:ext cx="5652120" cy="3744416"/>
          </a:xfrm>
        </p:spPr>
        <p:txBody>
          <a:bodyPr/>
          <a:lstStyle/>
          <a:p>
            <a:r>
              <a:rPr lang="cs-CZ" b="1" dirty="0" smtClean="0">
                <a:solidFill>
                  <a:schemeClr val="bg1"/>
                </a:solidFill>
              </a:rPr>
              <a:t>464-460 př. Kr. </a:t>
            </a:r>
          </a:p>
          <a:p>
            <a:pPr marL="457200" lvl="1" indent="0">
              <a:buNone/>
            </a:pPr>
            <a:r>
              <a:rPr lang="cs-CZ" b="1" dirty="0">
                <a:solidFill>
                  <a:schemeClr val="bg1"/>
                </a:solidFill>
              </a:rPr>
              <a:t>	</a:t>
            </a:r>
            <a:r>
              <a:rPr lang="cs-CZ" b="1" dirty="0" smtClean="0">
                <a:solidFill>
                  <a:schemeClr val="bg1"/>
                </a:solidFill>
              </a:rPr>
              <a:t>	→ 79.-80. </a:t>
            </a:r>
            <a:r>
              <a:rPr lang="cs-CZ" b="1" dirty="0" smtClean="0">
                <a:solidFill>
                  <a:schemeClr val="bg1"/>
                </a:solidFill>
              </a:rPr>
              <a:t>OH</a:t>
            </a:r>
          </a:p>
          <a:p>
            <a:pPr marL="457200" lvl="1" indent="0">
              <a:buNone/>
            </a:pPr>
            <a:endParaRPr lang="cs-CZ" sz="1000" b="1" dirty="0" smtClean="0">
              <a:solidFill>
                <a:schemeClr val="bg1"/>
              </a:solidFill>
            </a:endParaRPr>
          </a:p>
          <a:p>
            <a:r>
              <a:rPr lang="cs-CZ" b="1" dirty="0" smtClean="0">
                <a:solidFill>
                  <a:schemeClr val="bg1"/>
                </a:solidFill>
              </a:rPr>
              <a:t>Xenofón: </a:t>
            </a:r>
          </a:p>
          <a:p>
            <a:pPr lvl="2"/>
            <a:r>
              <a:rPr lang="cs-CZ" sz="2800" b="1" dirty="0" smtClean="0">
                <a:solidFill>
                  <a:schemeClr val="bg1"/>
                </a:solidFill>
              </a:rPr>
              <a:t>79. OH </a:t>
            </a:r>
          </a:p>
          <a:p>
            <a:pPr marL="1371600" lvl="3" indent="0">
              <a:buNone/>
            </a:pPr>
            <a:r>
              <a:rPr lang="cs-CZ" sz="2800" b="1" dirty="0" smtClean="0">
                <a:solidFill>
                  <a:schemeClr val="bg1"/>
                </a:solidFill>
              </a:rPr>
              <a:t>- </a:t>
            </a:r>
            <a:r>
              <a:rPr lang="cs-CZ" sz="2800" b="1" i="1" dirty="0" smtClean="0">
                <a:solidFill>
                  <a:schemeClr val="bg1"/>
                </a:solidFill>
              </a:rPr>
              <a:t>dromos</a:t>
            </a:r>
            <a:r>
              <a:rPr lang="cs-CZ" sz="2800" b="1" dirty="0" smtClean="0">
                <a:solidFill>
                  <a:schemeClr val="bg1"/>
                </a:solidFill>
              </a:rPr>
              <a:t> + </a:t>
            </a:r>
            <a:r>
              <a:rPr lang="cs-CZ" sz="2800" b="1" i="1" dirty="0" smtClean="0">
                <a:solidFill>
                  <a:schemeClr val="bg1"/>
                </a:solidFill>
              </a:rPr>
              <a:t>pentathlon</a:t>
            </a:r>
            <a:r>
              <a:rPr lang="cs-CZ" sz="2800" b="1" dirty="0">
                <a:solidFill>
                  <a:schemeClr val="bg1"/>
                </a:solidFill>
              </a:rPr>
              <a:t> </a:t>
            </a:r>
            <a:endParaRPr lang="cs-CZ" sz="2800" b="1" dirty="0" smtClean="0">
              <a:solidFill>
                <a:schemeClr val="bg1"/>
              </a:solidFill>
            </a:endParaRPr>
          </a:p>
          <a:p>
            <a:pPr lvl="2"/>
            <a:r>
              <a:rPr lang="cs-CZ" sz="2800" b="1" i="1" dirty="0" smtClean="0">
                <a:solidFill>
                  <a:schemeClr val="bg1"/>
                </a:solidFill>
              </a:rPr>
              <a:t>epiníkie</a:t>
            </a:r>
            <a:r>
              <a:rPr lang="cs-CZ" sz="2800" b="1" dirty="0" smtClean="0">
                <a:solidFill>
                  <a:schemeClr val="bg1"/>
                </a:solidFill>
              </a:rPr>
              <a:t> </a:t>
            </a:r>
          </a:p>
          <a:p>
            <a:endParaRPr lang="cs-CZ" b="1" dirty="0">
              <a:solidFill>
                <a:schemeClr val="bg1"/>
              </a:solidFill>
            </a:endParaRPr>
          </a:p>
        </p:txBody>
      </p:sp>
      <p:pic>
        <p:nvPicPr>
          <p:cNvPr id="4" name="Picture 6" descr="C:\Users\Jiří\Desktop\Antický sport\rigo - obr\j\frel-křs100XIVjpg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GlowEdges/>
                    </a14:imgEffect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1479" y="260648"/>
            <a:ext cx="3718042" cy="63367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5630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14"/>
          <p:cNvSpPr>
            <a:spLocks noChangeArrowheads="1"/>
          </p:cNvSpPr>
          <p:nvPr/>
        </p:nvSpPr>
        <p:spPr bwMode="auto">
          <a:xfrm>
            <a:off x="685800" y="2095500"/>
            <a:ext cx="7772400" cy="4285828"/>
          </a:xfrm>
          <a:prstGeom prst="rect">
            <a:avLst/>
          </a:prstGeom>
          <a:noFill/>
          <a:ln>
            <a:noFill/>
          </a:ln>
          <a:effectLst>
            <a:outerShdw dist="25399" dir="8099904" algn="ctr" rotWithShape="0">
              <a:srgbClr val="808080">
                <a:alpha val="7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80000"/>
              <a:buFont typeface="Wingdings" pitchFamily="124" charset="2"/>
              <a:buChar char="l"/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 charset="0"/>
              </a:defRPr>
            </a:lvl1pPr>
            <a:lvl2pPr marL="742950" indent="-28575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80000"/>
              <a:buFont typeface="Wingdings" pitchFamily="124" charset="2"/>
              <a:buChar char="n"/>
              <a:defRPr sz="2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sym typeface="Arial" charset="0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80000"/>
              <a:buFont typeface="Wingdings" pitchFamily="124" charset="2"/>
              <a:buChar char="l"/>
              <a:defRPr sz="2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sym typeface="Arial" charset="0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80000"/>
              <a:buFont typeface="Wingdings" pitchFamily="124" charset="2"/>
              <a:buChar char="n"/>
              <a:defRPr sz="2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sym typeface="Arial" charset="0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80000"/>
              <a:buFont typeface="Wingdings" pitchFamily="124" charset="2"/>
              <a:buChar char="l"/>
              <a:defRPr sz="2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sym typeface="Arial" charset="0"/>
              </a:defRPr>
            </a:lvl5pPr>
            <a:lvl6pPr marL="2514600" indent="-2286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80000"/>
              <a:buFont typeface="Wingdings" pitchFamily="124" charset="2"/>
              <a:buChar char="l"/>
              <a:defRPr sz="2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sym typeface="Arial" charset="0"/>
              </a:defRPr>
            </a:lvl6pPr>
            <a:lvl7pPr marL="2971800" indent="-2286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80000"/>
              <a:buFont typeface="Wingdings" pitchFamily="124" charset="2"/>
              <a:buChar char="l"/>
              <a:defRPr sz="2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sym typeface="Arial" charset="0"/>
              </a:defRPr>
            </a:lvl7pPr>
            <a:lvl8pPr marL="3429000" indent="-2286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80000"/>
              <a:buFont typeface="Wingdings" pitchFamily="124" charset="2"/>
              <a:buChar char="l"/>
              <a:defRPr sz="2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sym typeface="Arial" charset="0"/>
              </a:defRPr>
            </a:lvl8pPr>
            <a:lvl9pPr marL="3886200" indent="-2286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80000"/>
              <a:buFont typeface="Wingdings" pitchFamily="124" charset="2"/>
              <a:buChar char="l"/>
              <a:defRPr sz="2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sym typeface="Arial" charset="0"/>
              </a:defRPr>
            </a:lvl9pPr>
          </a:lstStyle>
          <a:p>
            <a:pPr>
              <a:buFont typeface="Wingdings" pitchFamily="124" charset="2"/>
              <a:buNone/>
            </a:pPr>
            <a:endParaRPr lang="en-US" altLang="cs-CZ" sz="2000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24" charset="0"/>
            </a:endParaRPr>
          </a:p>
          <a:p>
            <a:pPr>
              <a:buFont typeface="Wingdings" pitchFamily="124" charset="2"/>
              <a:buNone/>
            </a:pPr>
            <a:endParaRPr lang="en-US" altLang="cs-CZ" sz="2000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24" charset="0"/>
            </a:endParaRPr>
          </a:p>
          <a:p>
            <a:pPr>
              <a:buFont typeface="Wingdings" pitchFamily="124" charset="2"/>
              <a:buNone/>
            </a:pPr>
            <a:endParaRPr lang="en-US" altLang="cs-CZ" sz="2000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24" charset="0"/>
            </a:endParaRPr>
          </a:p>
          <a:p>
            <a:pPr>
              <a:buFont typeface="Wingdings" pitchFamily="124" charset="2"/>
              <a:buNone/>
            </a:pPr>
            <a:endParaRPr lang="en-US" altLang="cs-CZ" sz="2000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24" charset="0"/>
            </a:endParaRPr>
          </a:p>
          <a:p>
            <a:pPr>
              <a:buFont typeface="Wingdings" pitchFamily="124" charset="2"/>
              <a:buNone/>
            </a:pPr>
            <a:endParaRPr lang="en-US" altLang="cs-CZ" sz="2000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24" charset="0"/>
            </a:endParaRPr>
          </a:p>
          <a:p>
            <a:pPr>
              <a:buFont typeface="Wingdings" pitchFamily="124" charset="2"/>
              <a:buNone/>
            </a:pPr>
            <a:endParaRPr lang="en-US" altLang="cs-CZ" sz="2000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24" charset="0"/>
            </a:endParaRPr>
          </a:p>
          <a:p>
            <a:pPr>
              <a:buFont typeface="Wingdings" pitchFamily="124" charset="2"/>
              <a:buNone/>
            </a:pPr>
            <a:endParaRPr lang="en-US" altLang="cs-CZ" sz="2000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24" charset="0"/>
            </a:endParaRPr>
          </a:p>
          <a:p>
            <a:pPr>
              <a:buFont typeface="Wingdings" pitchFamily="124" charset="2"/>
              <a:buNone/>
            </a:pPr>
            <a:endParaRPr lang="en-US" altLang="cs-CZ" sz="2000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24" charset="0"/>
            </a:endParaRPr>
          </a:p>
          <a:p>
            <a:pPr algn="ctr">
              <a:buFont typeface="Wingdings" pitchFamily="124" charset="2"/>
              <a:buNone/>
            </a:pPr>
            <a:endParaRPr lang="cs-CZ" altLang="cs-CZ" sz="2400" dirty="0" smtClean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24" charset="0"/>
            </a:endParaRPr>
          </a:p>
          <a:p>
            <a:pPr algn="ctr">
              <a:buFont typeface="Wingdings" pitchFamily="124" charset="2"/>
              <a:buNone/>
            </a:pPr>
            <a:endParaRPr lang="cs-CZ" altLang="cs-CZ" sz="2400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24" charset="0"/>
            </a:endParaRPr>
          </a:p>
          <a:p>
            <a:pPr algn="ctr">
              <a:buFont typeface="Wingdings" pitchFamily="124" charset="2"/>
              <a:buNone/>
            </a:pPr>
            <a:endParaRPr lang="en-US" altLang="cs-CZ" sz="2400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24" charset="0"/>
            </a:endParaRPr>
          </a:p>
          <a:p>
            <a:pPr>
              <a:buFont typeface="Wingdings" pitchFamily="124" charset="2"/>
              <a:buNone/>
            </a:pPr>
            <a:r>
              <a:rPr lang="cs-CZ" altLang="cs-CZ" sz="2400" dirty="0" smtClean="0">
                <a:latin typeface="Times New Roman" pitchFamily="124" charset="0"/>
              </a:rPr>
              <a:t>       </a:t>
            </a:r>
            <a:r>
              <a:rPr lang="en-US" altLang="cs-CZ" sz="2400" dirty="0" smtClean="0">
                <a:latin typeface="Times New Roman" pitchFamily="124" charset="0"/>
              </a:rPr>
              <a:t>(</a:t>
            </a:r>
            <a:r>
              <a:rPr lang="en-US" altLang="cs-CZ" sz="2400" dirty="0">
                <a:latin typeface="Times New Roman" pitchFamily="124" charset="0"/>
              </a:rPr>
              <a:t>Pindar </a:t>
            </a:r>
            <a:r>
              <a:rPr lang="en-US" altLang="cs-CZ" sz="2400" i="1" dirty="0">
                <a:latin typeface="Times New Roman" pitchFamily="124" charset="0"/>
              </a:rPr>
              <a:t>Olympian</a:t>
            </a:r>
            <a:r>
              <a:rPr lang="en-US" altLang="cs-CZ" sz="2400" dirty="0">
                <a:latin typeface="Times New Roman" pitchFamily="124" charset="0"/>
              </a:rPr>
              <a:t> 8.1-2)</a:t>
            </a:r>
            <a:endParaRPr lang="en-US" altLang="cs-CZ" dirty="0"/>
          </a:p>
        </p:txBody>
      </p:sp>
      <p:pic>
        <p:nvPicPr>
          <p:cNvPr id="7" name="Picture 2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378785"/>
            <a:ext cx="3168352" cy="46764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Nadpis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2004 Athény, medaile, Pindaros</a:t>
            </a:r>
            <a:endParaRPr lang="cs-CZ" b="1" dirty="0"/>
          </a:p>
        </p:txBody>
      </p:sp>
      <p:pic>
        <p:nvPicPr>
          <p:cNvPr id="6" name="Picture 2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78785"/>
            <a:ext cx="5011090" cy="46425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7991554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433388" y="76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altLang="cs-CZ" b="1" dirty="0" smtClean="0"/>
              <a:t>Kopie Diskobola, hlava v jiné pozici</a:t>
            </a:r>
            <a:endParaRPr lang="en-US" altLang="cs-CZ" b="1" dirty="0"/>
          </a:p>
        </p:txBody>
      </p:sp>
      <p:pic>
        <p:nvPicPr>
          <p:cNvPr id="23559" name="Picture 7" descr="GS3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240409"/>
            <a:ext cx="3384376" cy="559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9400" y="1219200"/>
            <a:ext cx="3303588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1544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!Aktuální\01 Moje výuka a texty, materiály\01 Moje přípravy, výuka a materiály\01 antický sport\01 DSS I\Dějiny starověkého sportu I\5. hodina\IMG_20160928_15045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78589" y="332656"/>
            <a:ext cx="5265411" cy="29617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C:\!Aktuální\01 Moje výuka a texty, materiály\01 Moje přípravy, výuka a materiály\01 antický sport\01 DSS I\Dějiny starověkého sportu I\5. hodina\IMG_20160928_15050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78588" y="3645024"/>
            <a:ext cx="5265411" cy="29617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C:\!Aktuální\01 Moje výuka a texty, materiály\01 Moje přípravy, výuka a materiály\01 antický sport\01 DSS I\Dějiny starověkého sportu I\5. hodina\IMG_20160928_15035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962" y="-1"/>
            <a:ext cx="3857627" cy="68580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05189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-16946" y="476672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cs-CZ" altLang="cs-CZ" b="1" dirty="0" smtClean="0"/>
              <a:t>Moderní rekonstrukce hodu diskem dle Diskobola</a:t>
            </a:r>
            <a:endParaRPr lang="en-US" altLang="cs-CZ" b="1" dirty="0"/>
          </a:p>
        </p:txBody>
      </p:sp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133600"/>
            <a:ext cx="9144000" cy="3534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Obdélník 1"/>
          <p:cNvSpPr/>
          <p:nvPr/>
        </p:nvSpPr>
        <p:spPr>
          <a:xfrm>
            <a:off x="-1" y="6093296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altLang="cs-CZ" sz="3200" dirty="0" smtClean="0"/>
              <a:t>pravděpodobně otáčení disku, ne atleta</a:t>
            </a:r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1581440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30832"/>
            <a:ext cx="6516216" cy="915217"/>
          </a:xfrm>
        </p:spPr>
        <p:txBody>
          <a:bodyPr/>
          <a:lstStyle/>
          <a:p>
            <a:r>
              <a:rPr lang="cs-CZ" altLang="cs-CZ" b="1" dirty="0" smtClean="0"/>
              <a:t>úchop disku</a:t>
            </a:r>
            <a:endParaRPr lang="en-US" altLang="cs-CZ" b="1" dirty="0"/>
          </a:p>
        </p:txBody>
      </p:sp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4385"/>
            <a:ext cx="5257800" cy="3319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314" name="Picture 2" descr="C:\!Aktuální\01 Moje výuka a texty, materiály\01 Moje přípravy, výuka a materiály\01 antický sport\01 DSS I\Dějiny starověkého sportu I\5. hodina\IMG_20160928_15371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4043223"/>
            <a:ext cx="5004048" cy="28147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Jiří\Desktop\Antický sport\rigo - obr\100_333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419144"/>
            <a:ext cx="3240360" cy="2430376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7" name="Picture 2" descr="C:\!Aktuální\01 Moje výuka a texty, materiály\01 Moje přípravy, výuka a materiály\01 antický sport\01 DSS I\Dějiny starověkého sportu I\5. hodina\IMG_20160928_15005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188640"/>
            <a:ext cx="2088486" cy="3712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623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cs-CZ" sz="3600" b="1" dirty="0"/>
              <a:t>p</a:t>
            </a:r>
            <a:r>
              <a:rPr lang="cs-CZ" sz="3600" b="1" dirty="0" smtClean="0"/>
              <a:t>ozice nohou před pohybem ruky vpřed a hodem</a:t>
            </a:r>
            <a:endParaRPr lang="cs-CZ" sz="3600" b="1" dirty="0"/>
          </a:p>
        </p:txBody>
      </p:sp>
      <p:pic>
        <p:nvPicPr>
          <p:cNvPr id="14338" name="Picture 2" descr="C:\!Aktuální\01 Moje výuka a texty, materiály\01 Moje přípravy, výuka a materiály\01 antický sport\01 DSS I\Dějiny starověkého sportu I\5. hodina\IMG_20160928_15372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8145736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cs-CZ" dirty="0"/>
              <a:t>They Show a Large Discus</a:t>
            </a:r>
          </a:p>
        </p:txBody>
      </p:sp>
      <p:pic>
        <p:nvPicPr>
          <p:cNvPr id="20485" name="Picture 5" descr="GP48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2133600"/>
            <a:ext cx="4849813" cy="4003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1101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2055</TotalTime>
  <Words>4446</Words>
  <Application>Microsoft Office PowerPoint</Application>
  <PresentationFormat>Předvádění na obrazovce (4:3)</PresentationFormat>
  <Paragraphs>911</Paragraphs>
  <Slides>183</Slides>
  <Notes>51</Notes>
  <HiddenSlides>0</HiddenSlides>
  <MMClips>0</MMClips>
  <ScaleCrop>false</ScaleCrop>
  <HeadingPairs>
    <vt:vector size="6" baseType="variant"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183</vt:i4>
      </vt:variant>
    </vt:vector>
  </HeadingPairs>
  <TitlesOfParts>
    <vt:vector size="185" baseType="lpstr">
      <vt:lpstr>Motiv sady Office</vt:lpstr>
      <vt:lpstr>Objekt prostředí balíčkovače</vt:lpstr>
      <vt:lpstr>Prezentace aplikace PowerPoint</vt:lpstr>
      <vt:lpstr>Prezentace aplikace PowerPoint</vt:lpstr>
      <vt:lpstr>dromos, stadion</vt:lpstr>
      <vt:lpstr>Prezentace aplikace PowerPoint</vt:lpstr>
      <vt:lpstr>Prezentace aplikace PowerPoint</vt:lpstr>
      <vt:lpstr>Prezentace aplikace PowerPoint</vt:lpstr>
      <vt:lpstr>Prezentace aplikace PowerPoint</vt:lpstr>
      <vt:lpstr>husplex/hysplex</vt:lpstr>
      <vt:lpstr>pozdější husplex</vt:lpstr>
      <vt:lpstr>Prezentace aplikace PowerPoint</vt:lpstr>
      <vt:lpstr>Prezentace aplikace PowerPoint</vt:lpstr>
      <vt:lpstr>tradiční husplex</vt:lpstr>
      <vt:lpstr>kontrast Korinth bez jamek x Olympia</vt:lpstr>
      <vt:lpstr>Prezentace aplikace PowerPoint</vt:lpstr>
      <vt:lpstr>Husplex na Isthmu</vt:lpstr>
      <vt:lpstr>Isthmos</vt:lpstr>
      <vt:lpstr>Isthmie (tojúhelník)</vt:lpstr>
      <vt:lpstr>Isthmie (jáma)</vt:lpstr>
      <vt:lpstr>Isthmie (brána)</vt:lpstr>
      <vt:lpstr>Prezentace aplikace PowerPoint</vt:lpstr>
      <vt:lpstr>Start (3 slova)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Nemea (Miller)</vt:lpstr>
      <vt:lpstr>Prezentace aplikace PowerPoint</vt:lpstr>
      <vt:lpstr>Prezentace aplikace PowerPoint</vt:lpstr>
      <vt:lpstr>rekonstrukce husplex v Nemeji</vt:lpstr>
      <vt:lpstr>Prezentace aplikace PowerPoint</vt:lpstr>
      <vt:lpstr>Prezentace aplikace PowerPoint</vt:lpstr>
      <vt:lpstr>Provaz jako bariéra</vt:lpstr>
      <vt:lpstr>Prezentace aplikace PowerPoint</vt:lpstr>
      <vt:lpstr>startovní pozice</vt:lpstr>
      <vt:lpstr>Prezentace aplikace PowerPoint</vt:lpstr>
      <vt:lpstr>Start?</vt:lpstr>
      <vt:lpstr>Prezentace aplikace PowerPoint</vt:lpstr>
      <vt:lpstr>?</vt:lpstr>
      <vt:lpstr>Pád nebo startovní pozice?</vt:lpstr>
      <vt:lpstr>Prezentace aplikace PowerPoint</vt:lpstr>
      <vt:lpstr>Start 1896</vt:lpstr>
      <vt:lpstr>Prezentace aplikace PowerPoint</vt:lpstr>
      <vt:lpstr>Otáčení (dolichos 1, diaulos 2)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Marathon</vt:lpstr>
      <vt:lpstr>Prezentace aplikace PowerPoint</vt:lpstr>
      <vt:lpstr>Prezentace aplikace PowerPoint</vt:lpstr>
      <vt:lpstr>Prezentace aplikace PowerPoint</vt:lpstr>
      <vt:lpstr>Cartoon</vt:lpstr>
      <vt:lpstr>Prezentace aplikace PowerPoint</vt:lpstr>
      <vt:lpstr>Prezentace aplikace PowerPoint</vt:lpstr>
      <vt:lpstr>Prezentace aplikace PowerPoint</vt:lpstr>
      <vt:lpstr>Prezentace aplikace PowerPoint</vt:lpstr>
      <vt:lpstr> Rio Torch Relay</vt:lpstr>
      <vt:lpstr>πένταϑλον</vt:lpstr>
      <vt:lpstr>δρόμος</vt:lpstr>
      <vt:lpstr>Prezentace aplikace PowerPoint</vt:lpstr>
      <vt:lpstr>halma</vt:lpstr>
      <vt:lpstr>hudba </vt:lpstr>
      <vt:lpstr>závaží (haltérés)</vt:lpstr>
      <vt:lpstr>Prezentace aplikace PowerPoint</vt:lpstr>
      <vt:lpstr>pozdější římská haltérés</vt:lpstr>
      <vt:lpstr>Prezentace aplikace PowerPoint</vt:lpstr>
      <vt:lpstr>Prezentace aplikace PowerPoint</vt:lpstr>
      <vt:lpstr>Prezentace aplikace PowerPoint</vt:lpstr>
      <vt:lpstr>rozběh?</vt:lpstr>
      <vt:lpstr>odraz</vt:lpstr>
      <vt:lpstr>let</vt:lpstr>
      <vt:lpstr>dopad</vt:lpstr>
      <vt:lpstr>rekonstrukce</vt:lpstr>
      <vt:lpstr>akon, apótomeus, doros</vt:lpstr>
      <vt:lpstr>ankyle</vt:lpstr>
      <vt:lpstr>balbis?</vt:lpstr>
      <vt:lpstr>rozběh</vt:lpstr>
      <vt:lpstr>Zeus/ Poseidon, blesk</vt:lpstr>
      <vt:lpstr>Prezentace aplikace PowerPoint</vt:lpstr>
      <vt:lpstr>moderní hod</vt:lpstr>
      <vt:lpstr>hod diskem</vt:lpstr>
      <vt:lpstr>Prezentace aplikace PowerPoint</vt:lpstr>
      <vt:lpstr>Prezentace aplikace PowerPoint</vt:lpstr>
      <vt:lpstr>Prezentace aplikace PowerPoint</vt:lpstr>
      <vt:lpstr>Xenofón z Korintu? </vt:lpstr>
      <vt:lpstr>2004 Athény, medaile, Pindaros</vt:lpstr>
      <vt:lpstr>Kopie Diskobola, hlava v jiné pozici</vt:lpstr>
      <vt:lpstr>Prezentace aplikace PowerPoint</vt:lpstr>
      <vt:lpstr>Moderní rekonstrukce hodu diskem dle Diskobola</vt:lpstr>
      <vt:lpstr>úchop disku</vt:lpstr>
      <vt:lpstr>pozice nohou před pohybem ruky vpřed a hodem</vt:lpstr>
      <vt:lpstr>They Show a Large Discus</vt:lpstr>
      <vt:lpstr>hudba?</vt:lpstr>
      <vt:lpstr>jiná technika hodu?</vt:lpstr>
      <vt:lpstr>moderní hod diskem</vt:lpstr>
      <vt:lpstr>πάλη, palé</vt:lpstr>
      <vt:lpstr>pořadí disciplín?</vt:lpstr>
      <vt:lpstr>pořadí disciplín?</vt:lpstr>
      <vt:lpstr>Prezentace aplikace PowerPoint</vt:lpstr>
      <vt:lpstr>Prezentace aplikace PowerPoint</vt:lpstr>
      <vt:lpstr>Prezentace aplikace PowerPoint</vt:lpstr>
      <vt:lpstr>Těžkoatletický agón</vt:lpstr>
      <vt:lpstr>ANTICKÝ BOX</vt:lpstr>
      <vt:lpstr>ne</vt:lpstr>
      <vt:lpstr>πυγμή, πύξ, πυγμαχία</vt:lpstr>
      <vt:lpstr>somatotyp boxerů</vt:lpstr>
      <vt:lpstr>Prezentace aplikace PowerPoint</vt:lpstr>
      <vt:lpstr>Prezentace aplikace PowerPoint</vt:lpstr>
      <vt:lpstr>sny o boxu</vt:lpstr>
      <vt:lpstr>trénink – metody </vt:lpstr>
      <vt:lpstr>trénink se vzduchem</vt:lpstr>
      <vt:lpstr>Prezentace aplikace PowerPoint</vt:lpstr>
      <vt:lpstr>Prezentace aplikace PowerPoint</vt:lpstr>
      <vt:lpstr>Prezentace aplikace PowerPoint</vt:lpstr>
      <vt:lpstr>Systém</vt:lpstr>
      <vt:lpstr>Prostředí</vt:lpstr>
      <vt:lpstr>Genetika</vt:lpstr>
      <vt:lpstr>Rukavice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ἆθλα ἐπί Πάτροκλωι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Kréta</vt:lpstr>
      <vt:lpstr>Prezentace aplikace PowerPoint</vt:lpstr>
      <vt:lpstr>Mykény</vt:lpstr>
      <vt:lpstr>Řecko (archaické, klasické) užitkové předměty</vt:lpstr>
      <vt:lpstr>vázy</vt:lpstr>
      <vt:lpstr>Velké Panathénaje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hudba - trénink?</vt:lpstr>
      <vt:lpstr>Prezentace aplikace PowerPoint</vt:lpstr>
      <vt:lpstr>sochy</vt:lpstr>
      <vt:lpstr>helénismus</vt:lpstr>
      <vt:lpstr>Prezentace aplikace PowerPoint</vt:lpstr>
      <vt:lpstr>Prezentace aplikace PowerPoint</vt:lpstr>
      <vt:lpstr>Prezentace aplikace PowerPoint</vt:lpstr>
      <vt:lpstr>Prezentace aplikace PowerPoint</vt:lpstr>
      <vt:lpstr>Řím</vt:lpstr>
      <vt:lpstr>Prezentace aplikace PowerPoint</vt:lpstr>
      <vt:lpstr>prameny</vt:lpstr>
      <vt:lpstr>sekundární literatura</vt:lpstr>
      <vt:lpstr>slovníky</vt:lpstr>
      <vt:lpstr>πάλη</vt:lpstr>
      <vt:lpstr>Prezentace aplikace PowerPoint</vt:lpstr>
      <vt:lpstr>zápěstí x hlava</vt:lpstr>
      <vt:lpstr>Prezentace aplikace PowerPoint</vt:lpstr>
      <vt:lpstr>Prezentace aplikace PowerPoint</vt:lpstr>
      <vt:lpstr>vzpřímený styl</vt:lpstr>
      <vt:lpstr>Katabletiké – co byl pád?</vt:lpstr>
      <vt:lpstr>kde</vt:lpstr>
      <vt:lpstr>Prezentace aplikace PowerPoint</vt:lpstr>
      <vt:lpstr>Prezentace aplikace PowerPoint</vt:lpstr>
      <vt:lpstr>Prezentace aplikace PowerPoint</vt:lpstr>
      <vt:lpstr>obdoba: moderní mongolský zápas</vt:lpstr>
      <vt:lpstr>turecký olejový zápas</vt:lpstr>
      <vt:lpstr>pankration (παγκράτιον)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Gymnický agón starořeckého sportu</dc:title>
  <dc:creator>Jiří Kouřil</dc:creator>
  <cp:lastModifiedBy>Jiří Kouřil</cp:lastModifiedBy>
  <cp:revision>106</cp:revision>
  <dcterms:created xsi:type="dcterms:W3CDTF">2014-12-02T00:45:23Z</dcterms:created>
  <dcterms:modified xsi:type="dcterms:W3CDTF">2016-11-24T08:10:31Z</dcterms:modified>
</cp:coreProperties>
</file>