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77" r:id="rId9"/>
    <p:sldId id="278" r:id="rId10"/>
    <p:sldId id="262" r:id="rId11"/>
    <p:sldId id="274" r:id="rId12"/>
    <p:sldId id="263" r:id="rId13"/>
    <p:sldId id="27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D2FE4-FDA7-45EE-98EC-6B318E71A977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73E4B-4ABD-4369-A85B-057F51D60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3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230DB-4993-4CD0-AE23-0118F6165E48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41F6E-03B5-4406-B0A5-7D889D59C5EB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b="1" i="1" dirty="0" smtClean="0">
                <a:solidFill>
                  <a:schemeClr val="bg1"/>
                </a:solidFill>
              </a:rPr>
              <a:t>Hippický agón 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 err="1" smtClean="0">
                <a:solidFill>
                  <a:schemeClr val="bg1"/>
                </a:solidFill>
              </a:rPr>
              <a:t>hippodromiai</a:t>
            </a:r>
            <a:endParaRPr lang="cs-CZ" b="1" i="1" dirty="0" smtClean="0">
              <a:solidFill>
                <a:schemeClr val="bg1"/>
              </a:solidFill>
            </a:endParaRPr>
          </a:p>
          <a:p>
            <a:r>
              <a:rPr lang="cs-CZ" b="1" dirty="0" err="1" smtClean="0">
                <a:solidFill>
                  <a:schemeClr val="bg1"/>
                </a:solidFill>
              </a:rPr>
              <a:t>Pelops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žokejové, </a:t>
            </a:r>
            <a:r>
              <a:rPr lang="cs-CZ" b="1" dirty="0" smtClean="0">
                <a:solidFill>
                  <a:schemeClr val="bg1"/>
                </a:solidFill>
              </a:rPr>
              <a:t>vozatajové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sázky?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1200 m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Aristokracie, vlastníci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4 ženy, kůň z města Argos, thébské čtyřspřeží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akrobacie a voltiž (</a:t>
            </a:r>
            <a:r>
              <a:rPr lang="cs-CZ" b="1" dirty="0" err="1" smtClean="0">
                <a:solidFill>
                  <a:schemeClr val="bg1"/>
                </a:solidFill>
              </a:rPr>
              <a:t>Attika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Boiotie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b="1" dirty="0">
                <a:solidFill>
                  <a:schemeClr val="bg1"/>
                </a:solidFill>
              </a:rPr>
              <a:t>n</a:t>
            </a:r>
            <a:r>
              <a:rPr lang="cs-CZ" b="1" dirty="0" smtClean="0">
                <a:solidFill>
                  <a:schemeClr val="bg1"/>
                </a:solidFill>
              </a:rPr>
              <a:t>e </a:t>
            </a:r>
            <a:r>
              <a:rPr lang="cs-CZ" b="1" i="1" dirty="0" err="1" smtClean="0">
                <a:solidFill>
                  <a:schemeClr val="bg1"/>
                </a:solidFill>
              </a:rPr>
              <a:t>gymnos</a:t>
            </a:r>
            <a:r>
              <a:rPr lang="cs-CZ" b="1" dirty="0" smtClean="0">
                <a:solidFill>
                  <a:schemeClr val="bg1"/>
                </a:solidFill>
              </a:rPr>
              <a:t>, stoj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Taraxippos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o</a:t>
            </a:r>
            <a:r>
              <a:rPr lang="cs-CZ" b="1" dirty="0" smtClean="0">
                <a:solidFill>
                  <a:schemeClr val="bg1"/>
                </a:solidFill>
              </a:rPr>
              <a:t>rel + delfín</a:t>
            </a:r>
          </a:p>
          <a:p>
            <a:r>
              <a:rPr lang="cs-CZ" b="1" i="1" dirty="0" err="1">
                <a:solidFill>
                  <a:schemeClr val="bg1"/>
                </a:solidFill>
              </a:rPr>
              <a:t>n</a:t>
            </a:r>
            <a:r>
              <a:rPr lang="cs-CZ" b="1" i="1" dirty="0" err="1" smtClean="0">
                <a:solidFill>
                  <a:schemeClr val="bg1"/>
                </a:solidFill>
              </a:rPr>
              <a:t>yssa</a:t>
            </a:r>
            <a:r>
              <a:rPr lang="cs-CZ" b="1" dirty="0" smtClean="0">
                <a:solidFill>
                  <a:schemeClr val="bg1"/>
                </a:solidFill>
              </a:rPr>
              <a:t>, 180°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těžké --- </a:t>
            </a:r>
            <a:r>
              <a:rPr lang="cs-CZ" b="1" dirty="0" err="1" smtClean="0">
                <a:solidFill>
                  <a:schemeClr val="bg1"/>
                </a:solidFill>
              </a:rPr>
              <a:t>Karrot</a:t>
            </a:r>
            <a:r>
              <a:rPr lang="cs-CZ" b="1" dirty="0" smtClean="0">
                <a:solidFill>
                  <a:schemeClr val="bg1"/>
                </a:solidFill>
              </a:rPr>
              <a:t> (</a:t>
            </a:r>
            <a:r>
              <a:rPr lang="cs-CZ" b="1" dirty="0" err="1" smtClean="0">
                <a:solidFill>
                  <a:schemeClr val="bg1"/>
                </a:solidFill>
              </a:rPr>
              <a:t>Arkesiláos</a:t>
            </a:r>
            <a:r>
              <a:rPr lang="cs-CZ" b="1" dirty="0" smtClean="0">
                <a:solidFill>
                  <a:schemeClr val="bg1"/>
                </a:solidFill>
              </a:rPr>
              <a:t> IV., 41) </a:t>
            </a:r>
          </a:p>
          <a:p>
            <a:pPr lvl="1"/>
            <a:endParaRPr lang="cs-CZ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Jiří\Desktop\TETHRIPP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3" y="0"/>
            <a:ext cx="7596336" cy="69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Fillip Makedonský</a:t>
            </a:r>
            <a:endParaRPr lang="cs-CZ" b="1" dirty="0"/>
          </a:p>
        </p:txBody>
      </p:sp>
      <p:pic>
        <p:nvPicPr>
          <p:cNvPr id="4" name="Picture 6" descr="Untitle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77" y="1600200"/>
            <a:ext cx="238084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7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11826" y="0"/>
            <a:ext cx="915582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err="1">
                <a:solidFill>
                  <a:schemeClr val="bg1"/>
                </a:solidFill>
              </a:rPr>
              <a:t>kalpé</a:t>
            </a:r>
            <a:r>
              <a:rPr lang="cs-CZ" sz="2800" b="1" u="sng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- klusáky</a:t>
            </a:r>
            <a:r>
              <a:rPr lang="cs-CZ" sz="2400" b="1" dirty="0">
                <a:solidFill>
                  <a:schemeClr val="bg1"/>
                </a:solidFill>
              </a:rPr>
              <a:t>, </a:t>
            </a:r>
            <a:r>
              <a:rPr lang="cs-CZ" sz="2400" b="1" dirty="0" smtClean="0">
                <a:solidFill>
                  <a:schemeClr val="bg1"/>
                </a:solidFill>
              </a:rPr>
              <a:t>sulka, vozatajové </a:t>
            </a:r>
            <a:r>
              <a:rPr lang="cs-CZ" sz="2400" b="1" dirty="0">
                <a:solidFill>
                  <a:schemeClr val="bg1"/>
                </a:solidFill>
              </a:rPr>
              <a:t>seděli na lavičce</a:t>
            </a:r>
          </a:p>
          <a:p>
            <a:r>
              <a:rPr lang="cs-CZ" sz="2800" b="1" u="sng" dirty="0" err="1">
                <a:solidFill>
                  <a:schemeClr val="bg1"/>
                </a:solidFill>
              </a:rPr>
              <a:t>apéné</a:t>
            </a:r>
            <a:r>
              <a:rPr lang="cs-CZ" sz="2800" b="1" u="sng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- 4 </a:t>
            </a:r>
            <a:r>
              <a:rPr lang="cs-CZ" sz="2400" b="1" dirty="0">
                <a:solidFill>
                  <a:schemeClr val="bg1"/>
                </a:solidFill>
              </a:rPr>
              <a:t>kola, pár mul, </a:t>
            </a:r>
            <a:r>
              <a:rPr lang="cs-CZ" sz="2400" b="1" dirty="0" smtClean="0">
                <a:solidFill>
                  <a:schemeClr val="bg1"/>
                </a:solidFill>
              </a:rPr>
              <a:t>seskok, nahota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800" b="1" u="sng" dirty="0">
                <a:solidFill>
                  <a:schemeClr val="bg1"/>
                </a:solidFill>
              </a:rPr>
              <a:t>hippos kelés, hipposkelétion, kelés</a:t>
            </a:r>
            <a:r>
              <a:rPr lang="cs-CZ" sz="2800" b="1" dirty="0">
                <a:solidFill>
                  <a:schemeClr val="bg1"/>
                </a:solidFill>
              </a:rPr>
              <a:t> (6920)</a:t>
            </a:r>
          </a:p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- bos</a:t>
            </a:r>
            <a:r>
              <a:rPr lang="cs-CZ" sz="2400" b="1" dirty="0">
                <a:solidFill>
                  <a:schemeClr val="bg1"/>
                </a:solidFill>
              </a:rPr>
              <a:t>, bez třmenů a sedla, opratě/ bičíky, bodce, důtky, 6. </a:t>
            </a:r>
            <a:r>
              <a:rPr lang="cs-CZ" sz="2400" b="1" dirty="0" smtClean="0">
                <a:solidFill>
                  <a:schemeClr val="bg1"/>
                </a:solidFill>
              </a:rPr>
              <a:t>st. </a:t>
            </a:r>
            <a:r>
              <a:rPr lang="cs-CZ" sz="2400" b="1" dirty="0">
                <a:solidFill>
                  <a:schemeClr val="bg1"/>
                </a:solidFill>
              </a:rPr>
              <a:t>BC podkovy, Platón</a:t>
            </a:r>
          </a:p>
          <a:p>
            <a:r>
              <a:rPr lang="cs-CZ" sz="2800" b="1" u="sng" dirty="0" err="1">
                <a:solidFill>
                  <a:schemeClr val="bg1"/>
                </a:solidFill>
              </a:rPr>
              <a:t>keléti</a:t>
            </a:r>
            <a:r>
              <a:rPr lang="cs-CZ" sz="2800" b="1" u="sng" dirty="0">
                <a:solidFill>
                  <a:schemeClr val="bg1"/>
                </a:solidFill>
              </a:rPr>
              <a:t> </a:t>
            </a:r>
            <a:r>
              <a:rPr lang="cs-CZ" sz="2800" b="1" u="sng" dirty="0" err="1">
                <a:solidFill>
                  <a:schemeClr val="bg1"/>
                </a:solidFill>
              </a:rPr>
              <a:t>pólikó</a:t>
            </a:r>
            <a:r>
              <a:rPr lang="cs-CZ" sz="2800" b="1" u="sng" dirty="0">
                <a:solidFill>
                  <a:schemeClr val="bg1"/>
                </a:solidFill>
              </a:rPr>
              <a:t>, </a:t>
            </a:r>
            <a:r>
              <a:rPr lang="cs-CZ" sz="2800" b="1" u="sng" dirty="0" err="1">
                <a:solidFill>
                  <a:schemeClr val="bg1"/>
                </a:solidFill>
              </a:rPr>
              <a:t>polón</a:t>
            </a:r>
            <a:r>
              <a:rPr lang="cs-CZ" sz="2800" b="1" u="sng" dirty="0">
                <a:solidFill>
                  <a:schemeClr val="bg1"/>
                </a:solidFill>
              </a:rPr>
              <a:t> kelés</a:t>
            </a:r>
          </a:p>
          <a:p>
            <a:r>
              <a:rPr lang="cs-CZ" sz="2800" b="1" u="sng" dirty="0">
                <a:solidFill>
                  <a:schemeClr val="bg1"/>
                </a:solidFill>
              </a:rPr>
              <a:t>neosedlané klisny</a:t>
            </a:r>
          </a:p>
          <a:p>
            <a:r>
              <a:rPr lang="cs-CZ" sz="2800" b="1" u="sng" dirty="0" err="1">
                <a:solidFill>
                  <a:schemeClr val="bg1"/>
                </a:solidFill>
              </a:rPr>
              <a:t>parabatai</a:t>
            </a:r>
            <a:r>
              <a:rPr lang="cs-CZ" sz="2800" b="1" u="sng" dirty="0">
                <a:solidFill>
                  <a:schemeClr val="bg1"/>
                </a:solidFill>
              </a:rPr>
              <a:t>, </a:t>
            </a:r>
            <a:r>
              <a:rPr lang="cs-CZ" sz="2800" b="1" u="sng" dirty="0" err="1">
                <a:solidFill>
                  <a:schemeClr val="bg1"/>
                </a:solidFill>
              </a:rPr>
              <a:t>apobatai</a:t>
            </a:r>
            <a:r>
              <a:rPr lang="cs-CZ" sz="2800" b="1" u="sng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- vozataj </a:t>
            </a:r>
            <a:r>
              <a:rPr lang="cs-CZ" sz="2400" b="1" dirty="0">
                <a:solidFill>
                  <a:schemeClr val="bg1"/>
                </a:solidFill>
              </a:rPr>
              <a:t>+ </a:t>
            </a:r>
            <a:r>
              <a:rPr lang="cs-CZ" sz="2400" b="1" i="1" dirty="0">
                <a:solidFill>
                  <a:schemeClr val="bg1"/>
                </a:solidFill>
              </a:rPr>
              <a:t>hoplíta</a:t>
            </a:r>
            <a:r>
              <a:rPr lang="cs-CZ" sz="2400" b="1" dirty="0">
                <a:solidFill>
                  <a:schemeClr val="bg1"/>
                </a:solidFill>
              </a:rPr>
              <a:t> a </a:t>
            </a:r>
            <a:r>
              <a:rPr lang="cs-CZ" sz="2400" b="1" i="1" dirty="0">
                <a:solidFill>
                  <a:schemeClr val="bg1"/>
                </a:solidFill>
              </a:rPr>
              <a:t>dromos</a:t>
            </a:r>
            <a:r>
              <a:rPr lang="cs-CZ" sz="2400" b="1" dirty="0">
                <a:solidFill>
                  <a:schemeClr val="bg1"/>
                </a:solidFill>
              </a:rPr>
              <a:t>, varianty</a:t>
            </a:r>
          </a:p>
        </p:txBody>
      </p:sp>
      <p:pic>
        <p:nvPicPr>
          <p:cNvPr id="8194" name="Picture 2" descr="C:\!Aktuální\Antický sport a má výuka dějin starověkého sportu\Antický sport\rigo - obr\j\zamarovsky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50" y="4382858"/>
            <a:ext cx="6048672" cy="247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5/5f/Sulky_racing_Vincennes_DSC03735_cropped.JPG/800px-Sulky_racing_Vincennes_DSC03735_cro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2" cy="20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!Aktuální\01 Moje výuka a texty, materiály\01 Moje přípravy, výuka a materiály\01 antický sport\01 DSS I\Dějiny starověkého sportu I\5. hodina\IMG_20160916_133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40" y="1839886"/>
            <a:ext cx="6153460" cy="346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!Aktuální\01 Moje výuka a texty, materiály\01 Moje přípravy, výuka a materiály\01 antický sport\01 DSS I\Dějiny starověkého sportu I\5. hodina\IMG_20160916_133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684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3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iří\Desktop\vase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924944"/>
            <a:ext cx="4782725" cy="34525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C:\Users\Jiří\Desktop\hippo02+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" y="188640"/>
            <a:ext cx="4267893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!Aktuální\Antický sport a má výuka dějin starověkého sportu\Antický sport\rigo - obr\j\olivova,sah116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459"/>
            <a:ext cx="4121150" cy="286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!Aktuální\Antický sport a má výuka dějin starověkého sportu\Antický sport\rigo - obr\j\miller79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502"/>
            <a:ext cx="3275855" cy="257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7164288" cy="68580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Kyniska</a:t>
            </a:r>
            <a:r>
              <a:rPr lang="cs-CZ" b="1" dirty="0" smtClean="0">
                <a:solidFill>
                  <a:schemeClr val="bg1"/>
                </a:solidFill>
              </a:rPr>
              <a:t> ze Sparty</a:t>
            </a:r>
          </a:p>
          <a:p>
            <a:pPr lvl="1"/>
            <a:r>
              <a:rPr lang="cs-CZ" sz="2400" b="1" dirty="0" err="1" smtClean="0">
                <a:solidFill>
                  <a:schemeClr val="bg1"/>
                </a:solidFill>
              </a:rPr>
              <a:t>Agesiláos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Sláva bitevního pole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Dámarátos</a:t>
            </a:r>
            <a:r>
              <a:rPr lang="cs-CZ" b="1" dirty="0" smtClean="0">
                <a:solidFill>
                  <a:schemeClr val="bg1"/>
                </a:solidFill>
              </a:rPr>
              <a:t> ze Sparty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Hierón ze </a:t>
            </a:r>
            <a:r>
              <a:rPr lang="cs-CZ" b="1" dirty="0" err="1" smtClean="0">
                <a:solidFill>
                  <a:schemeClr val="bg1"/>
                </a:solidFill>
              </a:rPr>
              <a:t>Syrakús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err="1" smtClean="0">
                <a:solidFill>
                  <a:schemeClr val="bg1"/>
                </a:solidFill>
              </a:rPr>
              <a:t>Peisistratos</a:t>
            </a:r>
            <a:r>
              <a:rPr lang="cs-CZ" b="1" dirty="0" smtClean="0">
                <a:solidFill>
                  <a:schemeClr val="bg1"/>
                </a:solidFill>
              </a:rPr>
              <a:t> z Athén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Alkibiadés z Athén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Gelón</a:t>
            </a:r>
            <a:r>
              <a:rPr lang="cs-CZ" b="1" dirty="0" smtClean="0">
                <a:solidFill>
                  <a:schemeClr val="bg1"/>
                </a:solidFill>
              </a:rPr>
              <a:t> z Gely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Filip II. Makedonský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Alexandr Veliký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Attalos</a:t>
            </a:r>
            <a:r>
              <a:rPr lang="cs-CZ" b="1" dirty="0" smtClean="0">
                <a:solidFill>
                  <a:schemeClr val="bg1"/>
                </a:solidFill>
              </a:rPr>
              <a:t> I. z Pergamu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ostatní „sportovní“ </a:t>
            </a:r>
            <a:r>
              <a:rPr lang="cs-CZ" b="1" i="1" dirty="0" smtClean="0">
                <a:solidFill>
                  <a:schemeClr val="bg1"/>
                </a:solidFill>
              </a:rPr>
              <a:t>agón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0000" lnSpcReduction="20000"/>
          </a:bodyPr>
          <a:lstStyle/>
          <a:p>
            <a:r>
              <a:rPr lang="cs-CZ" b="1" i="1" u="sng" dirty="0" err="1" smtClean="0">
                <a:solidFill>
                  <a:schemeClr val="bg1"/>
                </a:solidFill>
              </a:rPr>
              <a:t>hoplítomachia</a:t>
            </a:r>
            <a:r>
              <a:rPr lang="cs-CZ" b="1" u="sng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Homér, Olympia? X Řím) </a:t>
            </a:r>
          </a:p>
          <a:p>
            <a:r>
              <a:rPr lang="cs-CZ" b="1" u="sng" dirty="0">
                <a:solidFill>
                  <a:schemeClr val="bg1"/>
                </a:solidFill>
              </a:rPr>
              <a:t>l</a:t>
            </a:r>
            <a:r>
              <a:rPr lang="cs-CZ" b="1" u="sng" dirty="0" smtClean="0">
                <a:solidFill>
                  <a:schemeClr val="bg1"/>
                </a:solidFill>
              </a:rPr>
              <a:t>ukostřelba 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málo (</a:t>
            </a:r>
            <a:r>
              <a:rPr lang="cs-CZ" b="1" dirty="0" err="1" smtClean="0">
                <a:solidFill>
                  <a:schemeClr val="bg1"/>
                </a:solidFill>
              </a:rPr>
              <a:t>Koróneia</a:t>
            </a:r>
            <a:r>
              <a:rPr lang="cs-CZ" b="1" dirty="0" smtClean="0">
                <a:solidFill>
                  <a:schemeClr val="bg1"/>
                </a:solidFill>
              </a:rPr>
              <a:t> v </a:t>
            </a:r>
            <a:r>
              <a:rPr lang="cs-CZ" b="1" dirty="0" err="1" smtClean="0">
                <a:solidFill>
                  <a:schemeClr val="bg1"/>
                </a:solidFill>
              </a:rPr>
              <a:t>Boiótii</a:t>
            </a:r>
            <a:r>
              <a:rPr lang="cs-CZ" b="1" dirty="0" smtClean="0">
                <a:solidFill>
                  <a:schemeClr val="bg1"/>
                </a:solidFill>
              </a:rPr>
              <a:t>, ostrov </a:t>
            </a:r>
            <a:r>
              <a:rPr lang="cs-CZ" b="1" dirty="0" err="1" smtClean="0">
                <a:solidFill>
                  <a:schemeClr val="bg1"/>
                </a:solidFill>
              </a:rPr>
              <a:t>Keu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Sést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b="1" u="sng" dirty="0" smtClean="0">
                <a:solidFill>
                  <a:schemeClr val="bg1"/>
                </a:solidFill>
              </a:rPr>
              <a:t>plavání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moře, bazén, motýlek-záchranářský kraul</a:t>
            </a:r>
          </a:p>
          <a:p>
            <a:pPr lvl="1"/>
            <a:r>
              <a:rPr lang="cs-CZ" b="1" dirty="0" err="1" smtClean="0">
                <a:solidFill>
                  <a:schemeClr val="bg1"/>
                </a:solidFill>
              </a:rPr>
              <a:t>Hermióna</a:t>
            </a:r>
            <a:r>
              <a:rPr lang="cs-CZ" b="1" dirty="0" smtClean="0">
                <a:solidFill>
                  <a:schemeClr val="bg1"/>
                </a:solidFill>
              </a:rPr>
              <a:t> v </a:t>
            </a:r>
            <a:r>
              <a:rPr lang="cs-CZ" b="1" dirty="0" err="1" smtClean="0">
                <a:solidFill>
                  <a:schemeClr val="bg1"/>
                </a:solidFill>
              </a:rPr>
              <a:t>Argolidě</a:t>
            </a:r>
            <a:endParaRPr lang="cs-CZ" b="1" dirty="0" smtClean="0">
              <a:solidFill>
                <a:schemeClr val="bg1"/>
              </a:solidFill>
            </a:endParaRP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Hérodotos – bitva u </a:t>
            </a:r>
            <a:r>
              <a:rPr lang="cs-CZ" b="1" dirty="0" err="1" smtClean="0">
                <a:solidFill>
                  <a:schemeClr val="bg1"/>
                </a:solidFill>
              </a:rPr>
              <a:t>Salamíny</a:t>
            </a:r>
            <a:endParaRPr lang="cs-CZ" b="1" dirty="0" smtClean="0">
              <a:solidFill>
                <a:schemeClr val="bg1"/>
              </a:solidFill>
            </a:endParaRP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Platón – </a:t>
            </a:r>
            <a:r>
              <a:rPr lang="cs-CZ" b="1" dirty="0" err="1" smtClean="0">
                <a:solidFill>
                  <a:schemeClr val="bg1"/>
                </a:solidFill>
              </a:rPr>
              <a:t>nevdělanci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b="1" u="sng" dirty="0">
                <a:solidFill>
                  <a:schemeClr val="bg1"/>
                </a:solidFill>
              </a:rPr>
              <a:t>p</a:t>
            </a:r>
            <a:r>
              <a:rPr lang="cs-CZ" b="1" u="sng" dirty="0" smtClean="0">
                <a:solidFill>
                  <a:schemeClr val="bg1"/>
                </a:solidFill>
              </a:rPr>
              <a:t>osilování </a:t>
            </a:r>
          </a:p>
          <a:p>
            <a:r>
              <a:rPr lang="cs-CZ" b="1" u="sng" dirty="0" smtClean="0">
                <a:solidFill>
                  <a:schemeClr val="bg1"/>
                </a:solidFill>
              </a:rPr>
              <a:t>skoky do vody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hrobka </a:t>
            </a:r>
            <a:r>
              <a:rPr lang="cs-CZ" b="1" dirty="0">
                <a:solidFill>
                  <a:schemeClr val="bg1"/>
                </a:solidFill>
              </a:rPr>
              <a:t>v Tempa </a:t>
            </a:r>
            <a:r>
              <a:rPr lang="cs-CZ" b="1" dirty="0" err="1">
                <a:solidFill>
                  <a:schemeClr val="bg1"/>
                </a:solidFill>
              </a:rPr>
              <a:t>del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Prete</a:t>
            </a:r>
            <a:r>
              <a:rPr lang="cs-CZ" b="1" dirty="0">
                <a:solidFill>
                  <a:schemeClr val="bg1"/>
                </a:solidFill>
              </a:rPr>
              <a:t> u </a:t>
            </a:r>
            <a:r>
              <a:rPr lang="cs-CZ" b="1" dirty="0" err="1">
                <a:solidFill>
                  <a:schemeClr val="bg1"/>
                </a:solidFill>
              </a:rPr>
              <a:t>Paestu</a:t>
            </a:r>
            <a:r>
              <a:rPr lang="cs-CZ" b="1" dirty="0">
                <a:solidFill>
                  <a:schemeClr val="bg1"/>
                </a:solidFill>
              </a:rPr>
              <a:t> (2,5m věž, šipka)</a:t>
            </a:r>
          </a:p>
          <a:p>
            <a:r>
              <a:rPr lang="cs-CZ" b="1" u="sng" dirty="0" smtClean="0">
                <a:solidFill>
                  <a:schemeClr val="bg1"/>
                </a:solidFill>
              </a:rPr>
              <a:t>potápění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l</a:t>
            </a:r>
            <a:r>
              <a:rPr lang="cs-CZ" b="1" dirty="0" smtClean="0">
                <a:solidFill>
                  <a:schemeClr val="bg1"/>
                </a:solidFill>
              </a:rPr>
              <a:t>ov mořských hub (nohama napřed se zátěží)</a:t>
            </a:r>
          </a:p>
          <a:p>
            <a:r>
              <a:rPr lang="cs-CZ" b="1" u="sng" dirty="0" smtClean="0">
                <a:solidFill>
                  <a:schemeClr val="bg1"/>
                </a:solidFill>
              </a:rPr>
              <a:t>veslování</a:t>
            </a:r>
          </a:p>
          <a:p>
            <a:pPr lvl="1"/>
            <a:r>
              <a:rPr lang="cs-CZ" b="1" dirty="0" err="1" smtClean="0">
                <a:solidFill>
                  <a:schemeClr val="bg1"/>
                </a:solidFill>
              </a:rPr>
              <a:t>Panathénaje</a:t>
            </a:r>
            <a:r>
              <a:rPr lang="cs-CZ" b="1" dirty="0" smtClean="0">
                <a:solidFill>
                  <a:schemeClr val="bg1"/>
                </a:solidFill>
              </a:rPr>
              <a:t> – </a:t>
            </a:r>
            <a:r>
              <a:rPr lang="cs-CZ" b="1" dirty="0" err="1" smtClean="0">
                <a:solidFill>
                  <a:schemeClr val="bg1"/>
                </a:solidFill>
              </a:rPr>
              <a:t>Pireus</a:t>
            </a:r>
            <a:r>
              <a:rPr lang="cs-CZ" b="1" dirty="0" smtClean="0">
                <a:solidFill>
                  <a:schemeClr val="bg1"/>
                </a:solidFill>
              </a:rPr>
              <a:t> (3000 </a:t>
            </a:r>
            <a:r>
              <a:rPr lang="cs-CZ" b="1" i="1" dirty="0" smtClean="0">
                <a:solidFill>
                  <a:schemeClr val="bg1"/>
                </a:solidFill>
              </a:rPr>
              <a:t>drachem</a:t>
            </a:r>
            <a:r>
              <a:rPr lang="cs-CZ" b="1" dirty="0" smtClean="0">
                <a:solidFill>
                  <a:schemeClr val="bg1"/>
                </a:solidFill>
              </a:rPr>
              <a:t>), oslavy bohyně Artemis v </a:t>
            </a:r>
            <a:r>
              <a:rPr lang="cs-CZ" b="1" dirty="0" err="1" smtClean="0">
                <a:solidFill>
                  <a:schemeClr val="bg1"/>
                </a:solidFill>
              </a:rPr>
              <a:t>Munychiu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(porážka „30 tyranů“) a závody u mysu </a:t>
            </a:r>
            <a:r>
              <a:rPr lang="cs-CZ" b="1" dirty="0" err="1" smtClean="0">
                <a:solidFill>
                  <a:schemeClr val="bg1"/>
                </a:solidFill>
              </a:rPr>
              <a:t>Súnion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(1500 </a:t>
            </a:r>
            <a:r>
              <a:rPr lang="cs-CZ" b="1" i="1" dirty="0" smtClean="0">
                <a:solidFill>
                  <a:schemeClr val="bg1"/>
                </a:solidFill>
              </a:rPr>
              <a:t>drachem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Isthmos, Kypr, </a:t>
            </a:r>
            <a:r>
              <a:rPr lang="cs-CZ" b="1" dirty="0" err="1" smtClean="0">
                <a:solidFill>
                  <a:schemeClr val="bg1"/>
                </a:solidFill>
              </a:rPr>
              <a:t>Níkopole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Salamína</a:t>
            </a:r>
            <a:r>
              <a:rPr lang="cs-CZ" b="1" dirty="0" smtClean="0">
                <a:solidFill>
                  <a:schemeClr val="bg1"/>
                </a:solidFill>
              </a:rPr>
              <a:t>, Babylón (AV)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do helénismu jen triéry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Slalom kolem bójí</a:t>
            </a:r>
          </a:p>
        </p:txBody>
      </p:sp>
    </p:spTree>
    <p:extLst>
      <p:ext uri="{BB962C8B-B14F-4D97-AF65-F5344CB8AC3E}">
        <p14:creationId xmlns:p14="http://schemas.microsoft.com/office/powerpoint/2010/main" val="16508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!Aktuální\Antický sport a má výuka dějin starověkého sportu\Antický sport\rigo - obr\j\zamarovsky17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1022"/>
            <a:ext cx="4591835" cy="313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!Aktuální\Antický sport a má výuka dějin starověkého sportu\Antický sport\rigo - obr\j\zamarovsky1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077"/>
            <a:ext cx="3384376" cy="2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!Aktuální\Antický sport a má výuka dějin starověkého sportu\Antický sport\rigo - obr\j\zamarovsky17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71" y="188640"/>
            <a:ext cx="459657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cs-CZ" b="1" u="sng" dirty="0">
                <a:solidFill>
                  <a:schemeClr val="bg1"/>
                </a:solidFill>
              </a:rPr>
              <a:t>sportovní hry </a:t>
            </a:r>
            <a:endParaRPr lang="cs-CZ" b="1" u="sng" dirty="0" smtClean="0">
              <a:solidFill>
                <a:schemeClr val="bg1"/>
              </a:solidFill>
            </a:endParaRP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n</a:t>
            </a:r>
            <a:r>
              <a:rPr lang="cs-CZ" b="1" dirty="0" smtClean="0">
                <a:solidFill>
                  <a:schemeClr val="bg1"/>
                </a:solidFill>
              </a:rPr>
              <a:t>eznáme pravidla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anhelénské hry</a:t>
            </a:r>
          </a:p>
          <a:p>
            <a:pPr lvl="1"/>
            <a:r>
              <a:rPr lang="cs-CZ" b="1" u="sng" dirty="0" err="1">
                <a:solidFill>
                  <a:schemeClr val="bg1"/>
                </a:solidFill>
              </a:rPr>
              <a:t>s</a:t>
            </a:r>
            <a:r>
              <a:rPr lang="cs-CZ" b="1" u="sng" dirty="0" err="1" smtClean="0">
                <a:solidFill>
                  <a:schemeClr val="bg1"/>
                </a:solidFill>
              </a:rPr>
              <a:t>fairiseis</a:t>
            </a:r>
            <a:r>
              <a:rPr lang="cs-CZ" b="1" u="sng" dirty="0" smtClean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cs-CZ" b="1" dirty="0" err="1" smtClean="0">
                <a:solidFill>
                  <a:schemeClr val="bg1"/>
                </a:solidFill>
              </a:rPr>
              <a:t>Galénos</a:t>
            </a:r>
            <a:endParaRPr lang="cs-CZ" b="1" dirty="0" smtClean="0">
              <a:solidFill>
                <a:schemeClr val="bg1"/>
              </a:solidFill>
            </a:endParaRPr>
          </a:p>
          <a:p>
            <a:pPr lvl="2"/>
            <a:r>
              <a:rPr lang="cs-CZ" b="1" i="1" dirty="0" smtClean="0">
                <a:solidFill>
                  <a:schemeClr val="bg1"/>
                </a:solidFill>
              </a:rPr>
              <a:t>gymnasia</a:t>
            </a:r>
            <a:r>
              <a:rPr lang="cs-CZ" b="1" dirty="0" smtClean="0">
                <a:solidFill>
                  <a:schemeClr val="bg1"/>
                </a:solidFill>
              </a:rPr>
              <a:t> – </a:t>
            </a:r>
            <a:r>
              <a:rPr lang="cs-CZ" b="1" i="1" dirty="0" err="1" smtClean="0">
                <a:solidFill>
                  <a:schemeClr val="bg1"/>
                </a:solidFill>
              </a:rPr>
              <a:t>sfairistéria</a:t>
            </a:r>
            <a:r>
              <a:rPr lang="cs-CZ" b="1" dirty="0" smtClean="0">
                <a:solidFill>
                  <a:schemeClr val="bg1"/>
                </a:solidFill>
              </a:rPr>
              <a:t> (hřiště)</a:t>
            </a:r>
          </a:p>
          <a:p>
            <a:pPr lvl="2"/>
            <a:r>
              <a:rPr lang="cs-CZ" b="1" i="1" dirty="0" err="1">
                <a:solidFill>
                  <a:schemeClr val="bg1"/>
                </a:solidFill>
              </a:rPr>
              <a:t>sfaira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endParaRPr lang="cs-CZ" b="1" dirty="0" smtClean="0">
              <a:solidFill>
                <a:schemeClr val="bg1"/>
              </a:solidFill>
            </a:endParaRPr>
          </a:p>
          <a:p>
            <a:pPr lvl="3"/>
            <a:r>
              <a:rPr lang="cs-CZ" b="1" dirty="0" smtClean="0">
                <a:solidFill>
                  <a:schemeClr val="bg1"/>
                </a:solidFill>
              </a:rPr>
              <a:t>kůže, těžké, tvrdé, barevné, peří, chlupy, koňské žíně, vlna</a:t>
            </a:r>
          </a:p>
          <a:p>
            <a:pPr lvl="3"/>
            <a:r>
              <a:rPr lang="cs-CZ" b="1" dirty="0">
                <a:solidFill>
                  <a:schemeClr val="bg1"/>
                </a:solidFill>
              </a:rPr>
              <a:t>t</a:t>
            </a:r>
            <a:r>
              <a:rPr lang="cs-CZ" b="1" dirty="0" smtClean="0">
                <a:solidFill>
                  <a:schemeClr val="bg1"/>
                </a:solidFill>
              </a:rPr>
              <a:t>enisák až medicinbal</a:t>
            </a:r>
          </a:p>
          <a:p>
            <a:pPr lvl="3"/>
            <a:r>
              <a:rPr lang="cs-CZ" b="1" i="1" dirty="0" err="1" smtClean="0">
                <a:solidFill>
                  <a:schemeClr val="bg1"/>
                </a:solidFill>
              </a:rPr>
              <a:t>sfairistés</a:t>
            </a:r>
            <a:r>
              <a:rPr lang="cs-CZ" b="1" dirty="0" smtClean="0">
                <a:solidFill>
                  <a:schemeClr val="bg1"/>
                </a:solidFill>
              </a:rPr>
              <a:t> – cvičitel</a:t>
            </a:r>
          </a:p>
          <a:p>
            <a:pPr lvl="3"/>
            <a:r>
              <a:rPr lang="cs-CZ" b="1" dirty="0" smtClean="0">
                <a:solidFill>
                  <a:schemeClr val="bg1"/>
                </a:solidFill>
              </a:rPr>
              <a:t>družstva o 2-10 členech</a:t>
            </a:r>
            <a:endParaRPr lang="cs-CZ" b="1" dirty="0">
              <a:solidFill>
                <a:schemeClr val="bg1"/>
              </a:solidFill>
            </a:endParaRPr>
          </a:p>
          <a:p>
            <a:pPr lvl="2"/>
            <a:r>
              <a:rPr lang="cs-CZ" sz="2000" b="1" i="1" u="sng" dirty="0" err="1">
                <a:solidFill>
                  <a:schemeClr val="bg1"/>
                </a:solidFill>
              </a:rPr>
              <a:t>a</a:t>
            </a:r>
            <a:r>
              <a:rPr lang="cs-CZ" sz="2000" b="1" i="1" u="sng" dirty="0" err="1" smtClean="0">
                <a:solidFill>
                  <a:schemeClr val="bg1"/>
                </a:solidFill>
              </a:rPr>
              <a:t>porrhaxis</a:t>
            </a:r>
            <a:endParaRPr lang="cs-CZ" sz="2000" b="1" u="sng" dirty="0">
              <a:solidFill>
                <a:schemeClr val="bg1"/>
              </a:solidFill>
            </a:endParaRPr>
          </a:p>
          <a:p>
            <a:pPr lvl="2"/>
            <a:r>
              <a:rPr lang="cs-CZ" sz="2000" b="1" i="1" u="sng" dirty="0" err="1" smtClean="0">
                <a:solidFill>
                  <a:schemeClr val="bg1"/>
                </a:solidFill>
              </a:rPr>
              <a:t>úrania</a:t>
            </a:r>
            <a:endParaRPr lang="cs-CZ" sz="2000" b="1" i="1" u="sng" dirty="0" smtClean="0">
              <a:solidFill>
                <a:schemeClr val="bg1"/>
              </a:solidFill>
            </a:endParaRPr>
          </a:p>
          <a:p>
            <a:pPr lvl="2"/>
            <a:r>
              <a:rPr lang="cs-CZ" sz="2000" b="1" i="1" u="sng" dirty="0" err="1" smtClean="0">
                <a:solidFill>
                  <a:schemeClr val="bg1"/>
                </a:solidFill>
              </a:rPr>
              <a:t>koretizein</a:t>
            </a:r>
            <a:r>
              <a:rPr lang="cs-CZ" sz="2000" b="1" i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– obdoba pozemního hokeje, buly, 3:3</a:t>
            </a:r>
            <a:endParaRPr lang="cs-CZ" sz="2000" b="1" dirty="0">
              <a:solidFill>
                <a:schemeClr val="bg1"/>
              </a:solidFill>
            </a:endParaRPr>
          </a:p>
          <a:p>
            <a:pPr lvl="2"/>
            <a:r>
              <a:rPr lang="cs-CZ" sz="2000" b="1" i="1" u="sng" dirty="0" err="1" smtClean="0">
                <a:solidFill>
                  <a:schemeClr val="bg1"/>
                </a:solidFill>
              </a:rPr>
              <a:t>episkyros</a:t>
            </a:r>
            <a:r>
              <a:rPr lang="cs-CZ" sz="2000" b="1" i="1" dirty="0" smtClean="0">
                <a:solidFill>
                  <a:schemeClr val="bg1"/>
                </a:solidFill>
              </a:rPr>
              <a:t> –</a:t>
            </a:r>
            <a:r>
              <a:rPr lang="cs-CZ" sz="2000" b="1" dirty="0" smtClean="0">
                <a:solidFill>
                  <a:schemeClr val="bg1"/>
                </a:solidFill>
              </a:rPr>
              <a:t> 20-30m od sebe 3 čáry, přehazování  čar těžkým míčem z místa</a:t>
            </a:r>
            <a:endParaRPr lang="cs-CZ" sz="2000" b="1" dirty="0">
              <a:solidFill>
                <a:schemeClr val="bg1"/>
              </a:solidFill>
            </a:endParaRPr>
          </a:p>
          <a:p>
            <a:pPr lvl="2"/>
            <a:r>
              <a:rPr lang="cs-CZ" sz="2000" b="1" i="1" u="sng" dirty="0" err="1" smtClean="0">
                <a:solidFill>
                  <a:schemeClr val="bg1"/>
                </a:solidFill>
              </a:rPr>
              <a:t>harpastón</a:t>
            </a:r>
            <a:r>
              <a:rPr lang="cs-CZ" sz="2000" b="1" dirty="0" smtClean="0">
                <a:solidFill>
                  <a:schemeClr val="bg1"/>
                </a:solidFill>
              </a:rPr>
              <a:t> – obdoba </a:t>
            </a:r>
            <a:r>
              <a:rPr lang="cs-CZ" sz="2000" b="1" i="1" dirty="0" err="1" smtClean="0">
                <a:solidFill>
                  <a:schemeClr val="bg1"/>
                </a:solidFill>
              </a:rPr>
              <a:t>episkyros</a:t>
            </a:r>
            <a:r>
              <a:rPr lang="cs-CZ" sz="2000" b="1" dirty="0" smtClean="0">
                <a:solidFill>
                  <a:schemeClr val="bg1"/>
                </a:solidFill>
              </a:rPr>
              <a:t> s menším míčem, obdoba </a:t>
            </a:r>
            <a:r>
              <a:rPr lang="cs-CZ" sz="2000" b="1" dirty="0" err="1" smtClean="0">
                <a:solidFill>
                  <a:schemeClr val="bg1"/>
                </a:solidFill>
              </a:rPr>
              <a:t>rugby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lvl="2"/>
            <a:r>
              <a:rPr lang="cs-CZ" sz="2000" b="1" u="sng" dirty="0" smtClean="0">
                <a:solidFill>
                  <a:schemeClr val="bg1"/>
                </a:solidFill>
              </a:rPr>
              <a:t>„král-osel“ </a:t>
            </a:r>
            <a:r>
              <a:rPr lang="cs-CZ" sz="2000" b="1" dirty="0" smtClean="0">
                <a:solidFill>
                  <a:schemeClr val="bg1"/>
                </a:solidFill>
              </a:rPr>
              <a:t>– asi 3 družstva o „králi“ a „oslovi“, rozhodčí, chytání míče, dodnes</a:t>
            </a:r>
            <a:endParaRPr lang="cs-CZ" sz="2000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iří\Desktop\stažený soubor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9" y="3401616"/>
            <a:ext cx="324862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iří\Desktop\stažený soubor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20" y="3573016"/>
            <a:ext cx="6084168" cy="239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!Aktuální\Antický sport a má výuka dějin starověkého sportu\Antický sport\rigo - obr\j\zamarovsky1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9" y="620688"/>
            <a:ext cx="5526303" cy="2651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!Aktuální\01 Moje výuka a texty, materiály\01 Moje přípravy, výuka a materiály\01 antický sport\01 DSS I\Dějiny starověkého sportu I\5. hodina\IMG_20160916_1326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42" y="332656"/>
            <a:ext cx="3735558" cy="210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80714145253_1_900x6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" y="332656"/>
            <a:ext cx="910836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fontScale="70000" lnSpcReduction="20000"/>
          </a:bodyPr>
          <a:lstStyle/>
          <a:p>
            <a:pPr lvl="7"/>
            <a:r>
              <a:rPr lang="cs-CZ" sz="3500" b="1" i="1" u="sng" dirty="0" err="1">
                <a:solidFill>
                  <a:schemeClr val="bg1"/>
                </a:solidFill>
              </a:rPr>
              <a:t>t</a:t>
            </a:r>
            <a:r>
              <a:rPr lang="cs-CZ" sz="3500" b="1" i="1" u="sng" dirty="0" err="1" smtClean="0">
                <a:solidFill>
                  <a:schemeClr val="bg1"/>
                </a:solidFill>
              </a:rPr>
              <a:t>aurokathapsie</a:t>
            </a:r>
            <a:endParaRPr lang="cs-CZ" sz="3500" b="1" i="1" u="sng" dirty="0" smtClean="0">
              <a:solidFill>
                <a:schemeClr val="bg1"/>
              </a:solidFill>
            </a:endParaRPr>
          </a:p>
          <a:p>
            <a:pPr lvl="8"/>
            <a:r>
              <a:rPr lang="cs-CZ" sz="3500" b="1" dirty="0" smtClean="0">
                <a:solidFill>
                  <a:schemeClr val="bg1"/>
                </a:solidFill>
              </a:rPr>
              <a:t>Thesálie</a:t>
            </a:r>
          </a:p>
          <a:p>
            <a:pPr lvl="8"/>
            <a:r>
              <a:rPr lang="cs-CZ" sz="3500" b="1" dirty="0" err="1" smtClean="0">
                <a:solidFill>
                  <a:schemeClr val="bg1"/>
                </a:solidFill>
              </a:rPr>
              <a:t>Poseidón</a:t>
            </a:r>
            <a:endParaRPr lang="cs-CZ" sz="3500" b="1" dirty="0" smtClean="0">
              <a:solidFill>
                <a:schemeClr val="bg1"/>
              </a:solidFill>
            </a:endParaRPr>
          </a:p>
          <a:p>
            <a:pPr lvl="8"/>
            <a:r>
              <a:rPr lang="cs-CZ" sz="3500" b="1" dirty="0" smtClean="0">
                <a:solidFill>
                  <a:schemeClr val="bg1"/>
                </a:solidFill>
              </a:rPr>
              <a:t>štvaní dráždění býka</a:t>
            </a:r>
          </a:p>
          <a:p>
            <a:pPr lvl="8"/>
            <a:r>
              <a:rPr lang="cs-CZ" sz="3500" b="1" i="1" dirty="0" err="1" smtClean="0">
                <a:solidFill>
                  <a:schemeClr val="bg1"/>
                </a:solidFill>
              </a:rPr>
              <a:t>gymnos</a:t>
            </a:r>
            <a:endParaRPr lang="cs-CZ" sz="3500" b="1" i="1" dirty="0" smtClean="0">
              <a:solidFill>
                <a:schemeClr val="bg1"/>
              </a:solidFill>
            </a:endParaRPr>
          </a:p>
          <a:p>
            <a:pPr lvl="8"/>
            <a:r>
              <a:rPr lang="cs-CZ" sz="3500" b="1" dirty="0" smtClean="0">
                <a:solidFill>
                  <a:schemeClr val="bg1"/>
                </a:solidFill>
              </a:rPr>
              <a:t>přejali Římané</a:t>
            </a:r>
          </a:p>
          <a:p>
            <a:r>
              <a:rPr lang="cs-CZ" sz="3100" b="1" u="sng" dirty="0" smtClean="0">
                <a:solidFill>
                  <a:schemeClr val="bg1"/>
                </a:solidFill>
              </a:rPr>
              <a:t>tanec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dar bohů lidem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bohové, </a:t>
            </a:r>
            <a:r>
              <a:rPr lang="cs-CZ" sz="3100" b="1" dirty="0" err="1" smtClean="0">
                <a:solidFill>
                  <a:schemeClr val="bg1"/>
                </a:solidFill>
              </a:rPr>
              <a:t>kúréti</a:t>
            </a:r>
            <a:r>
              <a:rPr lang="cs-CZ" sz="3100" b="1" dirty="0" smtClean="0">
                <a:solidFill>
                  <a:schemeClr val="bg1"/>
                </a:solidFill>
              </a:rPr>
              <a:t>, héroové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Sokrates, Platón, Xenofón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200 druhů 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skupinově x individuálně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se svým tělem x se zbraněmi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Dionýský</a:t>
            </a:r>
          </a:p>
          <a:p>
            <a:pPr lvl="1"/>
            <a:r>
              <a:rPr lang="cs-CZ" sz="3100" b="1" dirty="0" smtClean="0">
                <a:solidFill>
                  <a:schemeClr val="bg1"/>
                </a:solidFill>
              </a:rPr>
              <a:t>Apollinský </a:t>
            </a:r>
          </a:p>
          <a:p>
            <a:pPr lvl="1"/>
            <a:r>
              <a:rPr lang="cs-CZ" sz="3100" b="1" i="1" dirty="0" err="1" smtClean="0">
                <a:solidFill>
                  <a:schemeClr val="bg1"/>
                </a:solidFill>
              </a:rPr>
              <a:t>géranos</a:t>
            </a:r>
            <a:r>
              <a:rPr lang="cs-CZ" sz="3100" b="1" dirty="0" smtClean="0">
                <a:solidFill>
                  <a:schemeClr val="bg1"/>
                </a:solidFill>
              </a:rPr>
              <a:t> (nápodoba jeřábích tanců v době toku) x Čína (tanec 5 zvířat)</a:t>
            </a:r>
          </a:p>
          <a:p>
            <a:pPr lvl="1"/>
            <a:r>
              <a:rPr lang="cs-CZ" sz="3100" b="1" i="1" dirty="0" err="1" smtClean="0">
                <a:solidFill>
                  <a:schemeClr val="bg1"/>
                </a:solidFill>
              </a:rPr>
              <a:t>kordax</a:t>
            </a:r>
            <a:r>
              <a:rPr lang="cs-CZ" sz="3100" b="1" dirty="0" smtClean="0">
                <a:solidFill>
                  <a:schemeClr val="bg1"/>
                </a:solidFill>
              </a:rPr>
              <a:t> (komedie), </a:t>
            </a:r>
            <a:r>
              <a:rPr lang="cs-CZ" sz="3100" b="1" i="1" dirty="0" err="1" smtClean="0">
                <a:solidFill>
                  <a:schemeClr val="bg1"/>
                </a:solidFill>
              </a:rPr>
              <a:t>fallus</a:t>
            </a:r>
            <a:r>
              <a:rPr lang="cs-CZ" sz="3100" b="1" dirty="0" smtClean="0">
                <a:solidFill>
                  <a:schemeClr val="bg1"/>
                </a:solidFill>
              </a:rPr>
              <a:t>, břicho, kopy, poskoky</a:t>
            </a:r>
          </a:p>
          <a:p>
            <a:pPr lvl="1"/>
            <a:r>
              <a:rPr lang="cs-CZ" sz="3100" b="1" i="1" dirty="0" err="1">
                <a:solidFill>
                  <a:schemeClr val="bg1"/>
                </a:solidFill>
              </a:rPr>
              <a:t>s</a:t>
            </a:r>
            <a:r>
              <a:rPr lang="cs-CZ" sz="3100" b="1" i="1" dirty="0" err="1" smtClean="0">
                <a:solidFill>
                  <a:schemeClr val="bg1"/>
                </a:solidFill>
              </a:rPr>
              <a:t>ikinnis</a:t>
            </a:r>
            <a:r>
              <a:rPr lang="cs-CZ" sz="3100" b="1" dirty="0" smtClean="0">
                <a:solidFill>
                  <a:schemeClr val="bg1"/>
                </a:solidFill>
              </a:rPr>
              <a:t> – ruce v pravém úhlu, poskoky na jedné noze</a:t>
            </a:r>
          </a:p>
          <a:p>
            <a:pPr lvl="1"/>
            <a:r>
              <a:rPr lang="cs-CZ" sz="3100" b="1" i="1" dirty="0" err="1" smtClean="0">
                <a:solidFill>
                  <a:schemeClr val="bg1"/>
                </a:solidFill>
              </a:rPr>
              <a:t>kómos</a:t>
            </a:r>
            <a:r>
              <a:rPr lang="cs-CZ" sz="3100" b="1" dirty="0" smtClean="0">
                <a:solidFill>
                  <a:schemeClr val="bg1"/>
                </a:solidFill>
              </a:rPr>
              <a:t> – svatby, pohřby, …</a:t>
            </a:r>
            <a:endParaRPr lang="cs-CZ" sz="31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27984" y="2924944"/>
            <a:ext cx="47495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i="1" dirty="0" smtClean="0">
                <a:solidFill>
                  <a:srgbClr val="FFC000"/>
                </a:solidFill>
              </a:rPr>
              <a:t>„Dionýský tanec byl tancem opojení, dával průchod vášním a jeho cílem bylo odpoutání těla od země a jeho splynutí s bohy. Apollinský tanec vyrůstal ze systematického pěstění těla pohybem a jeho řízení rytmem, aby se tak dosáhlo zdravé krásy“</a:t>
            </a:r>
            <a:r>
              <a:rPr lang="cs-CZ" sz="2000" b="1" dirty="0" smtClean="0">
                <a:solidFill>
                  <a:srgbClr val="FFC000"/>
                </a:solidFill>
              </a:rPr>
              <a:t> (</a:t>
            </a:r>
            <a:r>
              <a:rPr lang="cs-CZ" sz="2000" b="1" dirty="0" err="1" smtClean="0">
                <a:solidFill>
                  <a:srgbClr val="FFC000"/>
                </a:solidFill>
              </a:rPr>
              <a:t>Reitmayer</a:t>
            </a:r>
            <a:r>
              <a:rPr lang="cs-CZ" sz="2000" b="1" dirty="0" smtClean="0">
                <a:solidFill>
                  <a:srgbClr val="FFC000"/>
                </a:solidFill>
              </a:rPr>
              <a:t>, 1977, 31). </a:t>
            </a:r>
            <a:endParaRPr lang="cs-CZ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!Aktuální\Antický sport a má výuka dějin starověkého sportu\Antický sport\rigo - obr\j\bouzek,ondřejová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10" y="0"/>
            <a:ext cx="489589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!Aktuální\Antický sport a má výuka dějin starověkého sportu\Antický sport\rigo - obr\j\bouzek,ondřejová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227092"/>
            <a:ext cx="3779912" cy="2621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!Aktuální\Antický sport a má výuka dějin starověkého sportu\Antický sport\rigo - obr\j\frel-řvC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5101466" cy="2242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!Aktuální\Antický sport a má výuka dějin starověkého sportu\Antický sport\rigo - obr\j\šílený188XI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8" y="1634804"/>
            <a:ext cx="399722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bg1"/>
                </a:solidFill>
              </a:rPr>
              <a:t>Músický agón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od </a:t>
            </a:r>
            <a:r>
              <a:rPr lang="cs-CZ" b="1" dirty="0" err="1" smtClean="0">
                <a:solidFill>
                  <a:schemeClr val="bg1"/>
                </a:solidFill>
              </a:rPr>
              <a:t>Mús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pýthijské hry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tance, přednesy, hry hudební na nástroj</a:t>
            </a:r>
          </a:p>
          <a:p>
            <a:r>
              <a:rPr lang="cs-CZ" b="1" u="sng" dirty="0" err="1" smtClean="0">
                <a:solidFill>
                  <a:schemeClr val="bg1"/>
                </a:solidFill>
              </a:rPr>
              <a:t>aulétés</a:t>
            </a:r>
            <a:endParaRPr lang="cs-CZ" b="1" u="sng" dirty="0" smtClean="0">
              <a:solidFill>
                <a:schemeClr val="bg1"/>
              </a:solidFill>
            </a:endParaRPr>
          </a:p>
          <a:p>
            <a:r>
              <a:rPr lang="cs-CZ" b="1" u="sng" dirty="0" smtClean="0">
                <a:solidFill>
                  <a:schemeClr val="bg1"/>
                </a:solidFill>
              </a:rPr>
              <a:t>salpistés</a:t>
            </a:r>
            <a:endParaRPr lang="cs-CZ" b="1" u="sng" dirty="0">
              <a:solidFill>
                <a:schemeClr val="bg1"/>
              </a:solidFill>
            </a:endParaRPr>
          </a:p>
          <a:p>
            <a:r>
              <a:rPr lang="cs-CZ" b="1" u="sng" dirty="0" err="1">
                <a:solidFill>
                  <a:schemeClr val="bg1"/>
                </a:solidFill>
              </a:rPr>
              <a:t>k</a:t>
            </a:r>
            <a:r>
              <a:rPr lang="cs-CZ" b="1" u="sng" dirty="0" err="1" smtClean="0">
                <a:solidFill>
                  <a:schemeClr val="bg1"/>
                </a:solidFill>
              </a:rPr>
              <a:t>érykés</a:t>
            </a:r>
            <a:endParaRPr lang="cs-CZ" b="1" u="sng" dirty="0" smtClean="0">
              <a:solidFill>
                <a:schemeClr val="bg1"/>
              </a:solidFill>
            </a:endParaRP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o</a:t>
            </a:r>
            <a:r>
              <a:rPr lang="cs-CZ" b="1" dirty="0" smtClean="0">
                <a:solidFill>
                  <a:schemeClr val="bg1"/>
                </a:solidFill>
              </a:rPr>
              <a:t>d 96. OH v síle hlasu</a:t>
            </a:r>
            <a:endParaRPr lang="cs-CZ" b="1" dirty="0">
              <a:solidFill>
                <a:schemeClr val="bg1"/>
              </a:solidFill>
            </a:endParaRP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právo </a:t>
            </a:r>
            <a:r>
              <a:rPr lang="cs-CZ" b="1" dirty="0">
                <a:solidFill>
                  <a:schemeClr val="bg1"/>
                </a:solidFill>
              </a:rPr>
              <a:t>ohlašovat </a:t>
            </a:r>
            <a:r>
              <a:rPr lang="cs-CZ" b="1" i="1" dirty="0">
                <a:solidFill>
                  <a:schemeClr val="bg1"/>
                </a:solidFill>
              </a:rPr>
              <a:t>olympioniky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Hérodotos z </a:t>
            </a:r>
            <a:r>
              <a:rPr lang="cs-CZ" b="1" dirty="0" err="1">
                <a:solidFill>
                  <a:schemeClr val="bg1"/>
                </a:solidFill>
              </a:rPr>
              <a:t>Megary</a:t>
            </a:r>
            <a:r>
              <a:rPr lang="cs-CZ" b="1" dirty="0">
                <a:solidFill>
                  <a:schemeClr val="bg1"/>
                </a:solidFill>
              </a:rPr>
              <a:t> (10x – 40 let!)</a:t>
            </a:r>
          </a:p>
          <a:p>
            <a:pPr lvl="2"/>
            <a:r>
              <a:rPr lang="cs-CZ" b="1" dirty="0">
                <a:solidFill>
                  <a:schemeClr val="bg1"/>
                </a:solidFill>
              </a:rPr>
              <a:t>Argos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aphesis</a:t>
            </a:r>
            <a:endParaRPr lang="cs-CZ" b="1" i="1" dirty="0"/>
          </a:p>
        </p:txBody>
      </p:sp>
      <p:pic>
        <p:nvPicPr>
          <p:cNvPr id="5" name="Picture 11" descr="C:\!Aktuální\Antický sport a má výuka dějin starověkého sportu\Antický sport\rigo - obr\j\miller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063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6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:\!Aktuální\Antický sport a má výuka dějin starověkého sportu\Antický sport\rigo - obr\j\sabl-ookř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" y="0"/>
            <a:ext cx="3438172" cy="38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!Aktuální\Antický sport a má výuka dějin starověkého sportu\Antický sport\rigo - obr\100_28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477559" cy="33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c00072926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04" y="3861048"/>
            <a:ext cx="5873396" cy="29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096344"/>
          </a:xfrm>
        </p:spPr>
        <p:txBody>
          <a:bodyPr>
            <a:normAutofit/>
          </a:bodyPr>
          <a:lstStyle/>
          <a:p>
            <a:r>
              <a:rPr lang="cs-CZ" b="1" u="sng" dirty="0" err="1" smtClean="0">
                <a:solidFill>
                  <a:schemeClr val="bg1"/>
                </a:solidFill>
              </a:rPr>
              <a:t>harma</a:t>
            </a:r>
            <a:r>
              <a:rPr lang="cs-CZ" b="1" u="sng" dirty="0" smtClean="0">
                <a:solidFill>
                  <a:schemeClr val="bg1"/>
                </a:solidFill>
              </a:rPr>
              <a:t> tethrippon </a:t>
            </a:r>
            <a:r>
              <a:rPr lang="cs-CZ" b="1" dirty="0" smtClean="0">
                <a:solidFill>
                  <a:schemeClr val="bg1"/>
                </a:solidFill>
              </a:rPr>
              <a:t>(12 kol, 13 843)</a:t>
            </a:r>
          </a:p>
          <a:p>
            <a:r>
              <a:rPr lang="cs-CZ" b="1" u="sng" dirty="0" err="1">
                <a:solidFill>
                  <a:schemeClr val="bg1"/>
                </a:solidFill>
              </a:rPr>
              <a:t>h</a:t>
            </a:r>
            <a:r>
              <a:rPr lang="cs-CZ" b="1" u="sng" dirty="0" err="1" smtClean="0">
                <a:solidFill>
                  <a:schemeClr val="bg1"/>
                </a:solidFill>
              </a:rPr>
              <a:t>armati</a:t>
            </a:r>
            <a:r>
              <a:rPr lang="cs-CZ" b="1" u="sng" dirty="0" smtClean="0">
                <a:solidFill>
                  <a:schemeClr val="bg1"/>
                </a:solidFill>
              </a:rPr>
              <a:t> </a:t>
            </a:r>
            <a:r>
              <a:rPr lang="cs-CZ" b="1" u="sng" dirty="0" err="1" smtClean="0">
                <a:solidFill>
                  <a:schemeClr val="bg1"/>
                </a:solidFill>
              </a:rPr>
              <a:t>pólikon</a:t>
            </a:r>
            <a:r>
              <a:rPr lang="cs-CZ" b="1" u="sng" dirty="0" smtClean="0">
                <a:solidFill>
                  <a:schemeClr val="bg1"/>
                </a:solidFill>
              </a:rPr>
              <a:t>, tethrippon </a:t>
            </a:r>
            <a:r>
              <a:rPr lang="cs-CZ" b="1" u="sng" dirty="0" err="1" smtClean="0">
                <a:solidFill>
                  <a:schemeClr val="bg1"/>
                </a:solidFill>
              </a:rPr>
              <a:t>pólikon</a:t>
            </a:r>
            <a:r>
              <a:rPr lang="cs-CZ" b="1" u="sng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(9228)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u="sng" dirty="0" smtClean="0">
                <a:solidFill>
                  <a:schemeClr val="bg1"/>
                </a:solidFill>
              </a:rPr>
              <a:t>synóris</a:t>
            </a:r>
            <a:r>
              <a:rPr lang="cs-CZ" b="1" dirty="0" smtClean="0">
                <a:solidFill>
                  <a:schemeClr val="bg1"/>
                </a:solidFill>
              </a:rPr>
              <a:t> (9228)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u="sng" dirty="0" err="1" smtClean="0">
                <a:solidFill>
                  <a:schemeClr val="bg1"/>
                </a:solidFill>
              </a:rPr>
              <a:t>póloi</a:t>
            </a:r>
            <a:r>
              <a:rPr lang="cs-CZ" b="1" u="sng" dirty="0" smtClean="0">
                <a:solidFill>
                  <a:schemeClr val="bg1"/>
                </a:solidFill>
              </a:rPr>
              <a:t>, </a:t>
            </a:r>
            <a:r>
              <a:rPr lang="cs-CZ" b="1" u="sng" dirty="0" err="1" smtClean="0">
                <a:solidFill>
                  <a:schemeClr val="bg1"/>
                </a:solidFill>
              </a:rPr>
              <a:t>synóridi</a:t>
            </a:r>
            <a:r>
              <a:rPr lang="cs-CZ" b="1" u="sng" dirty="0" smtClean="0">
                <a:solidFill>
                  <a:schemeClr val="bg1"/>
                </a:solidFill>
              </a:rPr>
              <a:t> </a:t>
            </a:r>
            <a:r>
              <a:rPr lang="cs-CZ" b="1" u="sng" dirty="0" err="1" smtClean="0">
                <a:solidFill>
                  <a:schemeClr val="bg1"/>
                </a:solidFill>
              </a:rPr>
              <a:t>póliké</a:t>
            </a:r>
            <a:r>
              <a:rPr lang="cs-CZ" b="1" u="sng" dirty="0" smtClean="0">
                <a:solidFill>
                  <a:schemeClr val="bg1"/>
                </a:solidFill>
              </a:rPr>
              <a:t>, </a:t>
            </a:r>
            <a:r>
              <a:rPr lang="cs-CZ" b="1" u="sng" dirty="0" err="1" smtClean="0">
                <a:solidFill>
                  <a:schemeClr val="bg1"/>
                </a:solidFill>
              </a:rPr>
              <a:t>pólon</a:t>
            </a:r>
            <a:r>
              <a:rPr lang="cs-CZ" b="1" u="sng" dirty="0" smtClean="0">
                <a:solidFill>
                  <a:schemeClr val="bg1"/>
                </a:solidFill>
              </a:rPr>
              <a:t> synóris </a:t>
            </a:r>
            <a:r>
              <a:rPr lang="cs-CZ" b="1" dirty="0">
                <a:solidFill>
                  <a:schemeClr val="bg1"/>
                </a:solidFill>
              </a:rPr>
              <a:t>(3460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335699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1"/>
                </a:solidFill>
              </a:rPr>
              <a:t>„</a:t>
            </a:r>
            <a:r>
              <a:rPr lang="cs-CZ" sz="2400" b="1" i="1" dirty="0" err="1">
                <a:solidFill>
                  <a:schemeClr val="bg1"/>
                </a:solidFill>
              </a:rPr>
              <a:t>Poseidón</a:t>
            </a:r>
            <a:r>
              <a:rPr lang="cs-CZ" sz="2400" b="1" i="1" dirty="0">
                <a:solidFill>
                  <a:schemeClr val="bg1"/>
                </a:solidFill>
              </a:rPr>
              <a:t>, </a:t>
            </a:r>
            <a:r>
              <a:rPr lang="cs-CZ" sz="2400" b="1" i="1" dirty="0" err="1">
                <a:solidFill>
                  <a:schemeClr val="bg1"/>
                </a:solidFill>
              </a:rPr>
              <a:t>Kallistrate</a:t>
            </a:r>
            <a:r>
              <a:rPr lang="cs-CZ" sz="2400" b="1" i="1" dirty="0">
                <a:solidFill>
                  <a:schemeClr val="bg1"/>
                </a:solidFill>
              </a:rPr>
              <a:t>, tvé otěže řídil i držel </a:t>
            </a:r>
            <a:endParaRPr lang="cs-CZ" sz="2400" b="1" dirty="0">
              <a:solidFill>
                <a:schemeClr val="bg1"/>
              </a:solidFill>
            </a:endParaRPr>
          </a:p>
          <a:p>
            <a:pPr algn="ctr"/>
            <a:r>
              <a:rPr lang="cs-CZ" sz="2400" b="1" i="1" dirty="0">
                <a:solidFill>
                  <a:schemeClr val="bg1"/>
                </a:solidFill>
              </a:rPr>
              <a:t>pravici nad vozem tvým, jejž nelze zapomenout. </a:t>
            </a:r>
            <a:endParaRPr lang="cs-CZ" sz="2400" b="1" dirty="0">
              <a:solidFill>
                <a:schemeClr val="bg1"/>
              </a:solidFill>
            </a:endParaRPr>
          </a:p>
          <a:p>
            <a:pPr algn="ctr"/>
            <a:r>
              <a:rPr lang="cs-CZ" sz="2400" b="1" i="1" dirty="0">
                <a:solidFill>
                  <a:schemeClr val="bg1"/>
                </a:solidFill>
              </a:rPr>
              <a:t>Proto i blažená Níké se k tvému dvojspřeží snesla, </a:t>
            </a:r>
            <a:endParaRPr lang="cs-CZ" sz="2400" b="1" dirty="0">
              <a:solidFill>
                <a:schemeClr val="bg1"/>
              </a:solidFill>
            </a:endParaRPr>
          </a:p>
          <a:p>
            <a:pPr algn="ctr"/>
            <a:r>
              <a:rPr lang="cs-CZ" sz="2400" b="1" i="1" dirty="0">
                <a:solidFill>
                  <a:schemeClr val="bg1"/>
                </a:solidFill>
              </a:rPr>
              <a:t>sama chce nesmrtnou cenu dát na tvou vítěznou skráň. </a:t>
            </a:r>
            <a:endParaRPr lang="cs-CZ" sz="2400" b="1" dirty="0">
              <a:solidFill>
                <a:schemeClr val="bg1"/>
              </a:solidFill>
            </a:endParaRPr>
          </a:p>
          <a:p>
            <a:pPr algn="ctr"/>
            <a:r>
              <a:rPr lang="cs-CZ" sz="2400" b="1" i="1" dirty="0">
                <a:solidFill>
                  <a:schemeClr val="bg1"/>
                </a:solidFill>
              </a:rPr>
              <a:t>Šťastný byl dům otce </a:t>
            </a:r>
            <a:r>
              <a:rPr lang="cs-CZ" sz="2400" b="1" i="1" dirty="0" err="1">
                <a:solidFill>
                  <a:schemeClr val="bg1"/>
                </a:solidFill>
              </a:rPr>
              <a:t>Níkostrata</a:t>
            </a:r>
            <a:r>
              <a:rPr lang="cs-CZ" sz="2400" b="1" i="1" dirty="0">
                <a:solidFill>
                  <a:schemeClr val="bg1"/>
                </a:solidFill>
              </a:rPr>
              <a:t> a radosti plný, </a:t>
            </a:r>
            <a:endParaRPr lang="cs-CZ" sz="2400" b="1" dirty="0">
              <a:solidFill>
                <a:schemeClr val="bg1"/>
              </a:solidFill>
            </a:endParaRPr>
          </a:p>
          <a:p>
            <a:pPr algn="ctr"/>
            <a:r>
              <a:rPr lang="cs-CZ" sz="2400" b="1" i="1" dirty="0">
                <a:solidFill>
                  <a:schemeClr val="bg1"/>
                </a:solidFill>
              </a:rPr>
              <a:t>stejně tak námořní Rhodos, slavných to hrdinů vlast“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(</a:t>
            </a:r>
            <a:r>
              <a:rPr lang="cs-CZ" b="1" i="1" dirty="0">
                <a:solidFill>
                  <a:schemeClr val="bg1"/>
                </a:solidFill>
              </a:rPr>
              <a:t>Obrázky z řeckého života</a:t>
            </a:r>
            <a:r>
              <a:rPr lang="cs-CZ" b="1" dirty="0">
                <a:solidFill>
                  <a:schemeClr val="bg1"/>
                </a:solidFill>
              </a:rPr>
              <a:t>, 1983, 40). </a:t>
            </a:r>
          </a:p>
        </p:txBody>
      </p:sp>
    </p:spTree>
    <p:extLst>
      <p:ext uri="{BB962C8B-B14F-4D97-AF65-F5344CB8AC3E}">
        <p14:creationId xmlns:p14="http://schemas.microsoft.com/office/powerpoint/2010/main" val="13003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!Aktuální\01 Moje výuka a texty, materiály\01 Moje přípravy, výuka a materiály\01 antický sport\01 DSS I\Dějiny starověkého sportu I\5. hodina\IMG_20160928_150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39" y="25938"/>
            <a:ext cx="2112881" cy="375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 descr="C:\Users\Jiří\Desktop\rigo - obr\j\3řecko-discipl\vlast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37" y="3417011"/>
            <a:ext cx="3475317" cy="287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Jiří\Desktop\dodek_tethripp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491880" cy="250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!Aktuální\Antický sport a má výuka dějin starověkého sportu\Antický sport\rigo - obr\j\miller79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95" y="116632"/>
            <a:ext cx="335410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!Aktuální\Antický sport a má výuka dějin starověkého sportu\Antický sport\rigo - obr\j\zamarovsky16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5" y="10432"/>
            <a:ext cx="3369892" cy="3058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!Aktuální\Antický sport a má výuka dějin starověkého sportu\Antický sport\rigo - obr\j\zamarovsky1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" y="3861048"/>
            <a:ext cx="3225455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iří\Desktop\Nová složka\100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!Aktuální\Antický sport a má výuka dějin starověkého sportu\Antický sport\rigo - obr\delfsky vozataj – na pamet sveho vitezstvi postavil Polyzálos, tyran Gely - vl.ar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399661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!Aktuální\Antický sport a má výuka dějin starověkého sportu\Antický sport\rigo - obr\100_2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95" y="12035"/>
            <a:ext cx="5147382" cy="386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!Aktuální\Antický sport a má výuka dějin starověkého sportu\Antický sport\rigo - obr\100_28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19" y="3872739"/>
            <a:ext cx="5147381" cy="2985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2060848"/>
            <a:ext cx="3250704" cy="1143000"/>
          </a:xfrm>
        </p:spPr>
        <p:txBody>
          <a:bodyPr/>
          <a:lstStyle/>
          <a:p>
            <a:r>
              <a:rPr lang="cs-CZ" altLang="cs-CZ" b="1" dirty="0" smtClean="0"/>
              <a:t>róba</a:t>
            </a:r>
            <a:endParaRPr lang="en-US" altLang="cs-CZ" b="1" dirty="0"/>
          </a:p>
        </p:txBody>
      </p:sp>
      <p:pic>
        <p:nvPicPr>
          <p:cNvPr id="8197" name="Picture 5" descr="GS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"/>
            <a:ext cx="4392488" cy="68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3816424" cy="922114"/>
          </a:xfrm>
        </p:spPr>
        <p:txBody>
          <a:bodyPr/>
          <a:lstStyle/>
          <a:p>
            <a:r>
              <a:rPr lang="cs-CZ" altLang="cs-CZ" b="1" dirty="0" smtClean="0"/>
              <a:t>čelenka</a:t>
            </a:r>
            <a:endParaRPr lang="en-US" altLang="cs-CZ" b="1" dirty="0"/>
          </a:p>
        </p:txBody>
      </p:sp>
      <p:pic>
        <p:nvPicPr>
          <p:cNvPr id="9221" name="Picture 5" descr="GS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89" y="-44922"/>
            <a:ext cx="4264211" cy="69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575</Words>
  <Application>Microsoft Office PowerPoint</Application>
  <PresentationFormat>Předvádění na obrazovce (4:3)</PresentationFormat>
  <Paragraphs>121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Hippický agón </vt:lpstr>
      <vt:lpstr>Prezentace aplikace PowerPoint</vt:lpstr>
      <vt:lpstr>aphesis</vt:lpstr>
      <vt:lpstr>Prezentace aplikace PowerPoint</vt:lpstr>
      <vt:lpstr>Prezentace aplikace PowerPoint</vt:lpstr>
      <vt:lpstr>Prezentace aplikace PowerPoint</vt:lpstr>
      <vt:lpstr>Prezentace aplikace PowerPoint</vt:lpstr>
      <vt:lpstr>róba</vt:lpstr>
      <vt:lpstr>čelenka</vt:lpstr>
      <vt:lpstr>Prezentace aplikace PowerPoint</vt:lpstr>
      <vt:lpstr>Fillip Makedonský</vt:lpstr>
      <vt:lpstr>Prezentace aplikace PowerPoint</vt:lpstr>
      <vt:lpstr>Prezentace aplikace PowerPoint</vt:lpstr>
      <vt:lpstr>Prezentace aplikace PowerPoint</vt:lpstr>
      <vt:lpstr>Prezentace aplikace PowerPoint</vt:lpstr>
      <vt:lpstr>ostatní „sportovní“ agón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Músický agón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Hippický agón </dc:title>
  <dc:creator>Jiří Kouřil</dc:creator>
  <cp:lastModifiedBy>Jiří Kouřil</cp:lastModifiedBy>
  <cp:revision>30</cp:revision>
  <dcterms:created xsi:type="dcterms:W3CDTF">2015-10-27T10:46:41Z</dcterms:created>
  <dcterms:modified xsi:type="dcterms:W3CDTF">2016-11-23T13:32:46Z</dcterms:modified>
</cp:coreProperties>
</file>