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70" r:id="rId9"/>
    <p:sldId id="274" r:id="rId10"/>
    <p:sldId id="275" r:id="rId11"/>
    <p:sldId id="273" r:id="rId12"/>
    <p:sldId id="278" r:id="rId13"/>
    <p:sldId id="277" r:id="rId14"/>
    <p:sldId id="280" r:id="rId15"/>
    <p:sldId id="282" r:id="rId16"/>
    <p:sldId id="28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2FED1-4B5D-40B4-BC90-B9354A60617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0708-A5DD-4A17-9EB2-7AA4673BD9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7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0217" y="26965"/>
            <a:ext cx="9138529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Olympijská vítězství, vítězové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7" y="1490002"/>
            <a:ext cx="91440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292100"/>
            <a:ext cx="9144000" cy="138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F</a:t>
            </a:r>
            <a:r>
              <a:rPr lang="en-GB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ilip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II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.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Makedonský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(359-336 BC)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1" t="906"/>
          <a:stretch>
            <a:fillRect/>
          </a:stretch>
        </p:blipFill>
        <p:spPr bwMode="auto">
          <a:xfrm>
            <a:off x="214313" y="2376488"/>
            <a:ext cx="4357687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8" t="-1697"/>
          <a:stretch>
            <a:fillRect/>
          </a:stretch>
        </p:blipFill>
        <p:spPr bwMode="auto">
          <a:xfrm>
            <a:off x="5143500" y="2428875"/>
            <a:ext cx="37147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30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Sparta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720 </a:t>
            </a:r>
            <a:r>
              <a:rPr lang="cs-CZ" dirty="0"/>
              <a:t>– 546 př. </a:t>
            </a:r>
            <a:r>
              <a:rPr lang="cs-CZ" dirty="0" smtClean="0"/>
              <a:t>Kr. (46 z</a:t>
            </a:r>
            <a:r>
              <a:rPr lang="cs-CZ" dirty="0"/>
              <a:t> </a:t>
            </a:r>
            <a:r>
              <a:rPr lang="cs-CZ" dirty="0" smtClean="0"/>
              <a:t>80) </a:t>
            </a:r>
          </a:p>
          <a:p>
            <a:pPr algn="just"/>
            <a:r>
              <a:rPr lang="cs-CZ" dirty="0" smtClean="0"/>
              <a:t>548 – 368 př. Kr. 6 GA + 10 HA</a:t>
            </a:r>
          </a:p>
          <a:p>
            <a:pPr lvl="1" algn="just"/>
            <a:r>
              <a:rPr lang="cs-CZ" dirty="0" smtClean="0"/>
              <a:t>dobudování </a:t>
            </a:r>
            <a:r>
              <a:rPr lang="cs-CZ" dirty="0"/>
              <a:t>militaristického </a:t>
            </a:r>
            <a:r>
              <a:rPr lang="cs-CZ" dirty="0" smtClean="0"/>
              <a:t>režimu, </a:t>
            </a:r>
          </a:p>
          <a:p>
            <a:pPr lvl="1" algn="just"/>
            <a:r>
              <a:rPr lang="cs-CZ" dirty="0" smtClean="0"/>
              <a:t>ne specializace x proměna „sportu“</a:t>
            </a:r>
          </a:p>
          <a:p>
            <a:pPr lvl="1" algn="just"/>
            <a:r>
              <a:rPr lang="cs-CZ" dirty="0" smtClean="0"/>
              <a:t>praktičnost</a:t>
            </a:r>
          </a:p>
          <a:p>
            <a:pPr lvl="1" algn="just"/>
            <a:r>
              <a:rPr lang="cs-CZ" dirty="0" smtClean="0"/>
              <a:t>Věra </a:t>
            </a:r>
            <a:r>
              <a:rPr lang="cs-CZ" dirty="0"/>
              <a:t>Olivová (1979, 87): </a:t>
            </a:r>
            <a:r>
              <a:rPr lang="cs-CZ" i="1" dirty="0"/>
              <a:t>„V dialektické protikladnosti historického vývoje to znamená, že militaristická výchova ve Spartě, stupňující fyzickou zdatnost, odolnost a obratnost, podkopala svou jednoznačnou účelovostí rozvoj této zdatnosti samotné.“ </a:t>
            </a:r>
          </a:p>
        </p:txBody>
      </p:sp>
    </p:spTree>
    <p:extLst>
      <p:ext uri="{BB962C8B-B14F-4D97-AF65-F5344CB8AC3E}">
        <p14:creationId xmlns:p14="http://schemas.microsoft.com/office/powerpoint/2010/main" val="18154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vítězství – kariéra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Orsippos</a:t>
            </a:r>
            <a:r>
              <a:rPr lang="cs-CZ" b="1" dirty="0" smtClean="0"/>
              <a:t> z </a:t>
            </a:r>
            <a:r>
              <a:rPr lang="cs-CZ" b="1" dirty="0" err="1" smtClean="0"/>
              <a:t>Megary</a:t>
            </a:r>
            <a:r>
              <a:rPr lang="cs-CZ" b="1" dirty="0" smtClean="0"/>
              <a:t> </a:t>
            </a:r>
            <a:r>
              <a:rPr lang="cs-CZ" dirty="0" smtClean="0"/>
              <a:t>– generál</a:t>
            </a:r>
          </a:p>
          <a:p>
            <a:r>
              <a:rPr lang="cs-CZ" b="1" dirty="0" err="1" smtClean="0"/>
              <a:t>Stomios</a:t>
            </a:r>
            <a:r>
              <a:rPr lang="cs-CZ" b="1" dirty="0" smtClean="0"/>
              <a:t> z Élidy </a:t>
            </a:r>
            <a:r>
              <a:rPr lang="cs-CZ" dirty="0" smtClean="0"/>
              <a:t>– vůdce městské kavalerie</a:t>
            </a:r>
          </a:p>
          <a:p>
            <a:r>
              <a:rPr lang="cs-CZ" b="1" dirty="0" smtClean="0"/>
              <a:t>Milón z </a:t>
            </a:r>
            <a:r>
              <a:rPr lang="cs-CZ" b="1" dirty="0" err="1" smtClean="0"/>
              <a:t>Krotónu</a:t>
            </a:r>
            <a:r>
              <a:rPr lang="cs-CZ" b="1" dirty="0" smtClean="0"/>
              <a:t> </a:t>
            </a:r>
            <a:r>
              <a:rPr lang="cs-CZ" dirty="0" smtClean="0"/>
              <a:t>– vojenský velitel, kněz</a:t>
            </a:r>
          </a:p>
          <a:p>
            <a:r>
              <a:rPr lang="cs-CZ" b="1" dirty="0" err="1" smtClean="0"/>
              <a:t>Gorgos</a:t>
            </a:r>
            <a:r>
              <a:rPr lang="cs-CZ" b="1" dirty="0" smtClean="0"/>
              <a:t> z </a:t>
            </a:r>
            <a:r>
              <a:rPr lang="cs-CZ" b="1" dirty="0" err="1" smtClean="0"/>
              <a:t>Messénie</a:t>
            </a:r>
            <a:r>
              <a:rPr lang="cs-CZ" b="1" dirty="0" smtClean="0"/>
              <a:t> </a:t>
            </a:r>
            <a:r>
              <a:rPr lang="cs-CZ" dirty="0" smtClean="0"/>
              <a:t>– politik  </a:t>
            </a:r>
          </a:p>
          <a:p>
            <a:r>
              <a:rPr lang="cs-CZ" b="1" dirty="0" err="1" smtClean="0"/>
              <a:t>Nikodóros</a:t>
            </a:r>
            <a:r>
              <a:rPr lang="cs-CZ" b="1" dirty="0" smtClean="0"/>
              <a:t> z </a:t>
            </a:r>
            <a:r>
              <a:rPr lang="cs-CZ" b="1" dirty="0" err="1" smtClean="0"/>
              <a:t>Mantineie</a:t>
            </a:r>
            <a:r>
              <a:rPr lang="cs-CZ" b="1" dirty="0" smtClean="0"/>
              <a:t> </a:t>
            </a:r>
            <a:r>
              <a:rPr lang="cs-CZ" dirty="0" smtClean="0"/>
              <a:t>– zákonodárce</a:t>
            </a:r>
          </a:p>
          <a:p>
            <a:r>
              <a:rPr lang="cs-CZ" b="1" dirty="0" err="1" smtClean="0"/>
              <a:t>Theagenés</a:t>
            </a:r>
            <a:r>
              <a:rPr lang="cs-CZ" b="1" dirty="0" smtClean="0"/>
              <a:t> z </a:t>
            </a:r>
            <a:r>
              <a:rPr lang="cs-CZ" b="1" dirty="0" err="1" smtClean="0"/>
              <a:t>Thasu</a:t>
            </a:r>
            <a:r>
              <a:rPr lang="cs-CZ" b="1" dirty="0" smtClean="0"/>
              <a:t> </a:t>
            </a:r>
            <a:r>
              <a:rPr lang="cs-CZ" dirty="0" smtClean="0"/>
              <a:t>– uctívaný jako bůh léčitel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9375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87361"/>
              </p:ext>
            </p:extLst>
          </p:nvPr>
        </p:nvGraphicFramePr>
        <p:xfrm>
          <a:off x="-1" y="16382"/>
          <a:ext cx="9144002" cy="5572857"/>
        </p:xfrm>
        <a:graphic>
          <a:graphicData uri="http://schemas.openxmlformats.org/drawingml/2006/table">
            <a:tbl>
              <a:tblPr/>
              <a:tblGrid>
                <a:gridCol w="2286480"/>
                <a:gridCol w="2286479"/>
                <a:gridCol w="2286480"/>
                <a:gridCol w="2284563"/>
              </a:tblGrid>
              <a:tr h="6936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Name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Event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Number of Victories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Olympic Games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936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Leonidas of Rhodes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Stadion, Diaulos, armour race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12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164, 160,156, 152 BCE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1002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Hermogenes of Xanthos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Stadion, Diaulos, armour race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2" charset="0"/>
                        <a:ea typeface="Microsoft YaHei" charset="-122"/>
                      </a:endParaRP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81,85, 89 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39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Milo of Kroton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Wrestling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6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 (+1)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2" charset="0"/>
                        <a:ea typeface="Microsoft YaHei" charset="-122"/>
                      </a:endParaRP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536-516 BCE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0535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Demetrius of Salamis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Stadion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Pentathlon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5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229,233,237 BCE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936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Gorgos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 of Elis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Diaulos, Armour race, pentathlon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?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936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Hipposthenes  of Sparta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Wrestling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632-608 BCE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936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Astylos of Kroton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Stadion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 diaulos,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armour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 race 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2" charset="0"/>
                          <a:ea typeface="Microsoft YaHei" charset="-122"/>
                        </a:rPr>
                        <a:t>484-480 BCE</a:t>
                      </a:r>
                    </a:p>
                  </a:txBody>
                  <a:tcPr marL="90000" marR="90000" marT="46801" marB="46801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5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547436"/>
              </p:ext>
            </p:extLst>
          </p:nvPr>
        </p:nvGraphicFramePr>
        <p:xfrm>
          <a:off x="10941" y="5589240"/>
          <a:ext cx="9144000" cy="124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2271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Tisandros</a:t>
                      </a:r>
                      <a:r>
                        <a:rPr lang="en-US" sz="1800" baseline="0" dirty="0" smtClean="0"/>
                        <a:t> of Naxos</a:t>
                      </a:r>
                      <a:endParaRPr lang="el-G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Boxing</a:t>
                      </a:r>
                      <a:endParaRPr lang="el-G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l-G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572, 568, 560 BC</a:t>
                      </a:r>
                      <a:endParaRPr lang="el-GR" sz="1800" dirty="0"/>
                    </a:p>
                  </a:txBody>
                  <a:tcPr marT="45714" marB="45714"/>
                </a:tc>
              </a:tr>
              <a:tr h="72436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Arrhichion</a:t>
                      </a:r>
                      <a:r>
                        <a:rPr lang="en-US" sz="1800" dirty="0" smtClean="0"/>
                        <a:t> of </a:t>
                      </a:r>
                      <a:r>
                        <a:rPr lang="en-US" sz="1800" dirty="0" err="1" smtClean="0"/>
                        <a:t>Phigalia</a:t>
                      </a:r>
                      <a:endParaRPr lang="el-G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Pankration</a:t>
                      </a:r>
                      <a:endParaRPr lang="el-G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l-GR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572, 568, 564 BC</a:t>
                      </a:r>
                      <a:endParaRPr lang="el-GR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2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cs-CZ" b="1" dirty="0" smtClean="0"/>
              <a:t>Výhody 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olivový věnec, stužky, palmová ratolest</a:t>
            </a:r>
          </a:p>
          <a:p>
            <a:r>
              <a:rPr lang="cs-CZ" dirty="0" smtClean="0"/>
              <a:t>socha, epiníkie</a:t>
            </a:r>
          </a:p>
          <a:p>
            <a:r>
              <a:rPr lang="cs-CZ" dirty="0" smtClean="0"/>
              <a:t>osvobození od placení daní</a:t>
            </a:r>
          </a:p>
          <a:p>
            <a:r>
              <a:rPr lang="cs-CZ" dirty="0" smtClean="0"/>
              <a:t>stravování v prytaneiu </a:t>
            </a:r>
          </a:p>
          <a:p>
            <a:r>
              <a:rPr lang="cs-CZ" dirty="0" smtClean="0"/>
              <a:t>průvod, otvor v hradbách</a:t>
            </a:r>
          </a:p>
          <a:p>
            <a:r>
              <a:rPr lang="cs-CZ" dirty="0" smtClean="0"/>
              <a:t>Sparta – vedle krále </a:t>
            </a:r>
          </a:p>
          <a:p>
            <a:r>
              <a:rPr lang="cs-CZ" dirty="0" smtClean="0"/>
              <a:t>VIP místa</a:t>
            </a:r>
          </a:p>
          <a:p>
            <a:r>
              <a:rPr lang="cs-CZ" dirty="0" smtClean="0"/>
              <a:t>sláva </a:t>
            </a:r>
          </a:p>
          <a:p>
            <a:r>
              <a:rPr lang="cs-CZ" dirty="0" smtClean="0"/>
              <a:t>vhodní manželé, členové družin, přátelé</a:t>
            </a:r>
          </a:p>
        </p:txBody>
      </p:sp>
    </p:spTree>
    <p:extLst>
      <p:ext uri="{BB962C8B-B14F-4D97-AF65-F5344CB8AC3E}">
        <p14:creationId xmlns:p14="http://schemas.microsoft.com/office/powerpoint/2010/main" val="99939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cs-CZ" sz="1600" b="1" i="1" dirty="0" err="1" smtClean="0"/>
              <a:t>kotinos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400" dirty="0"/>
              <a:t>z posvátné olivy (</a:t>
            </a:r>
            <a:r>
              <a:rPr lang="cs-CZ" sz="1400" dirty="0" err="1"/>
              <a:t>Kallistefanos</a:t>
            </a:r>
            <a:r>
              <a:rPr lang="cs-CZ" sz="1400" dirty="0"/>
              <a:t>, „Dárce krásných věnců“) na </a:t>
            </a:r>
            <a:r>
              <a:rPr lang="cs-CZ" sz="1400" dirty="0" smtClean="0"/>
              <a:t>místě, předsíň Diova chrámu</a:t>
            </a:r>
            <a:endParaRPr lang="cs-CZ" sz="1400" dirty="0"/>
          </a:p>
          <a:p>
            <a:pPr lvl="1"/>
            <a:r>
              <a:rPr lang="cs-CZ" sz="1400" dirty="0"/>
              <a:t>darovala bohyně Pallas Athéna či zasadil Hérakles</a:t>
            </a:r>
          </a:p>
          <a:p>
            <a:pPr lvl="1"/>
            <a:r>
              <a:rPr lang="cs-CZ" sz="1400" dirty="0"/>
              <a:t>nadpřirozená moc</a:t>
            </a:r>
          </a:p>
          <a:p>
            <a:r>
              <a:rPr lang="cs-CZ" sz="1600" dirty="0"/>
              <a:t>mladá </a:t>
            </a:r>
            <a:r>
              <a:rPr lang="cs-CZ" sz="1600" b="1" dirty="0"/>
              <a:t>otrokyně </a:t>
            </a:r>
          </a:p>
          <a:p>
            <a:pPr lvl="1"/>
            <a:r>
              <a:rPr lang="cs-CZ" sz="1400" dirty="0" smtClean="0"/>
              <a:t>hippický agón</a:t>
            </a:r>
          </a:p>
          <a:p>
            <a:r>
              <a:rPr lang="cs-CZ" sz="1600" dirty="0" smtClean="0"/>
              <a:t>socha</a:t>
            </a:r>
          </a:p>
          <a:p>
            <a:r>
              <a:rPr lang="cs-CZ" sz="1600" i="1" dirty="0" smtClean="0"/>
              <a:t>epiníkie</a:t>
            </a:r>
          </a:p>
          <a:p>
            <a:r>
              <a:rPr lang="cs-CZ" sz="1600" dirty="0" smtClean="0"/>
              <a:t>název „sportovních“ staveb</a:t>
            </a:r>
            <a:endParaRPr lang="cs-CZ" sz="1600" dirty="0"/>
          </a:p>
          <a:p>
            <a:r>
              <a:rPr lang="cs-CZ" sz="1600" b="1" dirty="0" smtClean="0"/>
              <a:t>místo </a:t>
            </a:r>
            <a:r>
              <a:rPr lang="cs-CZ" sz="1600" dirty="0" smtClean="0"/>
              <a:t>v kultu, správě </a:t>
            </a:r>
            <a:r>
              <a:rPr lang="cs-CZ" sz="1600" i="1" dirty="0" smtClean="0"/>
              <a:t>polis</a:t>
            </a:r>
            <a:endParaRPr lang="cs-CZ" sz="1600" i="1" dirty="0"/>
          </a:p>
          <a:p>
            <a:r>
              <a:rPr lang="cs-CZ" sz="1600" dirty="0"/>
              <a:t>prokazovány </a:t>
            </a:r>
            <a:r>
              <a:rPr lang="cs-CZ" sz="1600" b="1" dirty="0"/>
              <a:t>pocty</a:t>
            </a:r>
            <a:r>
              <a:rPr lang="cs-CZ" sz="1600" dirty="0"/>
              <a:t> </a:t>
            </a:r>
            <a:endParaRPr lang="cs-CZ" sz="1600" dirty="0" smtClean="0"/>
          </a:p>
          <a:p>
            <a:pPr lvl="1"/>
            <a:r>
              <a:rPr lang="cs-CZ" sz="1400" dirty="0" smtClean="0"/>
              <a:t>= </a:t>
            </a:r>
            <a:r>
              <a:rPr lang="cs-CZ" sz="1400" dirty="0"/>
              <a:t>héroům a </a:t>
            </a:r>
            <a:r>
              <a:rPr lang="cs-CZ" sz="1400" dirty="0" smtClean="0"/>
              <a:t>králům</a:t>
            </a:r>
          </a:p>
          <a:p>
            <a:pPr lvl="1"/>
            <a:r>
              <a:rPr lang="cs-CZ" sz="1600" dirty="0" smtClean="0"/>
              <a:t>triumfální</a:t>
            </a:r>
            <a:r>
              <a:rPr lang="cs-CZ" sz="1600" b="1" dirty="0" smtClean="0"/>
              <a:t> </a:t>
            </a:r>
            <a:r>
              <a:rPr lang="cs-CZ" sz="1600" b="1" dirty="0" smtClean="0"/>
              <a:t>průvod </a:t>
            </a:r>
            <a:endParaRPr lang="cs-CZ" sz="1600" dirty="0"/>
          </a:p>
          <a:p>
            <a:pPr lvl="1"/>
            <a:r>
              <a:rPr lang="cs-CZ" sz="1400" dirty="0" smtClean="0"/>
              <a:t>hradby-vjezd na bílých koních v purpuru</a:t>
            </a:r>
          </a:p>
          <a:p>
            <a:pPr lvl="1"/>
            <a:r>
              <a:rPr lang="cs-CZ" sz="1400" dirty="0" smtClean="0"/>
              <a:t>náměstí s ratolestmi a květ</a:t>
            </a:r>
            <a:endParaRPr lang="cs-CZ" sz="1400" dirty="0"/>
          </a:p>
          <a:p>
            <a:r>
              <a:rPr lang="cs-CZ" sz="1600" b="1" dirty="0"/>
              <a:t>propuštění</a:t>
            </a:r>
            <a:r>
              <a:rPr lang="cs-CZ" sz="1600" dirty="0"/>
              <a:t> </a:t>
            </a:r>
            <a:r>
              <a:rPr lang="cs-CZ" sz="1600" dirty="0" smtClean="0"/>
              <a:t>po </a:t>
            </a:r>
            <a:r>
              <a:rPr lang="cs-CZ" sz="1600" dirty="0" err="1" smtClean="0"/>
              <a:t>prohr</a:t>
            </a:r>
            <a:r>
              <a:rPr lang="cs-CZ" sz="1600" dirty="0" smtClean="0"/>
              <a:t>. </a:t>
            </a:r>
            <a:r>
              <a:rPr lang="cs-CZ" sz="1600" dirty="0"/>
              <a:t>bitvě</a:t>
            </a:r>
          </a:p>
          <a:p>
            <a:r>
              <a:rPr lang="cs-CZ" sz="1600" b="1" dirty="0"/>
              <a:t>čestné</a:t>
            </a:r>
            <a:r>
              <a:rPr lang="cs-CZ" sz="1600" dirty="0"/>
              <a:t> místo v </a:t>
            </a:r>
            <a:r>
              <a:rPr lang="cs-CZ" sz="1600" dirty="0" smtClean="0"/>
              <a:t>bitvě</a:t>
            </a:r>
          </a:p>
          <a:p>
            <a:pPr lvl="1"/>
            <a:r>
              <a:rPr lang="cs-CZ" sz="1400" dirty="0" smtClean="0"/>
              <a:t>Sparta: pochod a boj po králově boku (spartský zápasník)</a:t>
            </a:r>
          </a:p>
          <a:p>
            <a:r>
              <a:rPr lang="cs-CZ" sz="1600" dirty="0" smtClean="0"/>
              <a:t>členové </a:t>
            </a:r>
            <a:r>
              <a:rPr lang="cs-CZ" sz="1600" b="1" dirty="0" err="1" smtClean="0"/>
              <a:t>Múseia</a:t>
            </a:r>
            <a:r>
              <a:rPr lang="cs-CZ" sz="1600" dirty="0" smtClean="0"/>
              <a:t> v Alexandrii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otenciální </a:t>
            </a:r>
            <a:r>
              <a:rPr lang="cs-CZ" sz="1600" b="1" dirty="0" smtClean="0"/>
              <a:t>manželé</a:t>
            </a:r>
            <a:r>
              <a:rPr lang="cs-CZ" sz="1600" dirty="0" smtClean="0"/>
              <a:t> pro dcery králů</a:t>
            </a:r>
          </a:p>
          <a:p>
            <a:pPr marL="0" indent="0">
              <a:buNone/>
            </a:pPr>
            <a:r>
              <a:rPr lang="cs-CZ" sz="1600" dirty="0" smtClean="0"/>
              <a:t>X </a:t>
            </a:r>
            <a:r>
              <a:rPr lang="cs-CZ" sz="1600" dirty="0"/>
              <a:t>nepodléhat </a:t>
            </a:r>
            <a:r>
              <a:rPr lang="el-GR" sz="1600" b="1" i="1" dirty="0"/>
              <a:t>ὕβρις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7156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jiné hry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věnec</a:t>
            </a:r>
          </a:p>
          <a:p>
            <a:pPr lvl="1"/>
            <a:r>
              <a:rPr lang="cs-CZ" dirty="0" smtClean="0"/>
              <a:t>věnec </a:t>
            </a:r>
            <a:r>
              <a:rPr lang="cs-CZ" dirty="0"/>
              <a:t>z </a:t>
            </a:r>
            <a:r>
              <a:rPr lang="cs-CZ" dirty="0" smtClean="0"/>
              <a:t>vavřínu v Delfách</a:t>
            </a:r>
          </a:p>
          <a:p>
            <a:pPr lvl="1"/>
            <a:r>
              <a:rPr lang="cs-CZ" dirty="0" smtClean="0"/>
              <a:t>olivový </a:t>
            </a:r>
            <a:r>
              <a:rPr lang="cs-CZ" dirty="0"/>
              <a:t>v </a:t>
            </a:r>
            <a:r>
              <a:rPr lang="cs-CZ" dirty="0" smtClean="0"/>
              <a:t>Olympii</a:t>
            </a:r>
          </a:p>
          <a:p>
            <a:pPr lvl="1"/>
            <a:r>
              <a:rPr lang="cs-CZ" dirty="0" smtClean="0"/>
              <a:t>z</a:t>
            </a:r>
            <a:r>
              <a:rPr lang="cs-CZ" dirty="0"/>
              <a:t> miříku v Nemeji </a:t>
            </a:r>
            <a:r>
              <a:rPr lang="cs-CZ" dirty="0" smtClean="0"/>
              <a:t>a na </a:t>
            </a:r>
            <a:r>
              <a:rPr lang="cs-CZ" dirty="0"/>
              <a:t>Isthmu</a:t>
            </a:r>
          </a:p>
          <a:p>
            <a:r>
              <a:rPr lang="cs-CZ" dirty="0" smtClean="0"/>
              <a:t>lokální </a:t>
            </a:r>
            <a:r>
              <a:rPr lang="cs-CZ" dirty="0"/>
              <a:t>závody:</a:t>
            </a:r>
          </a:p>
          <a:p>
            <a:pPr lvl="1"/>
            <a:r>
              <a:rPr lang="cs-CZ" dirty="0"/>
              <a:t>i věcné prémie (štít, plášť, různé nádoby plné olivového oleje, zemědělské produkty, …)</a:t>
            </a:r>
          </a:p>
          <a:p>
            <a:pPr lvl="1"/>
            <a:r>
              <a:rPr lang="cs-CZ" dirty="0"/>
              <a:t>peníze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60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-37519"/>
            <a:ext cx="4787489" cy="691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87"/>
            <a:ext cx="4323572" cy="6840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905" y="2492896"/>
            <a:ext cx="9167905" cy="1143000"/>
          </a:xfrm>
        </p:spPr>
        <p:txBody>
          <a:bodyPr/>
          <a:lstStyle/>
          <a:p>
            <a:r>
              <a:rPr lang="cs-CZ" b="1" dirty="0" smtClean="0"/>
              <a:t>L. </a:t>
            </a:r>
            <a:r>
              <a:rPr lang="cs-CZ" b="1" dirty="0" err="1" smtClean="0"/>
              <a:t>Moretti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548974"/>
          </a:xfrm>
        </p:spPr>
        <p:txBody>
          <a:bodyPr/>
          <a:lstStyle/>
          <a:p>
            <a:r>
              <a:rPr lang="cs-CZ" dirty="0" smtClean="0"/>
              <a:t>Z celkového počtu 4760 možných vítězství dnes známe 1029 (832 vítězů) = méně než 22%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43607" y="3933056"/>
            <a:ext cx="80983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7163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Gymnický agón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				637</a:t>
            </a:r>
          </a:p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7163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Hippický agón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				123</a:t>
            </a:r>
          </a:p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7163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Múzický agón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 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	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		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14</a:t>
            </a: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7163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Neznámé 		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58</a:t>
            </a: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6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Seznamy olympijských vítězů</a:t>
            </a:r>
            <a:endParaRPr lang="cs-CZ" b="1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Hippias of Elis (4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th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BCE)</a:t>
            </a:r>
          </a:p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Flegon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of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Tralleis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(2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nd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CE)</a:t>
            </a:r>
          </a:p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Julius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Africanus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(3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rd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CE)</a:t>
            </a:r>
          </a:p>
          <a:p>
            <a:pPr marL="333375" indent="-333375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Eusebios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of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Kaisareia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(4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th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Microsoft YaHei" charset="-122"/>
              </a:rPr>
              <a:t> CE)</a:t>
            </a:r>
          </a:p>
          <a:p>
            <a:pPr marL="341313" indent="-333375">
              <a:spcBef>
                <a:spcPts val="800"/>
              </a:spcBef>
              <a:buClrTx/>
              <a:buSzPct val="120000"/>
              <a:buFontTx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4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67"/>
            <a:ext cx="8229600" cy="1143000"/>
          </a:xfrm>
        </p:spPr>
        <p:txBody>
          <a:bodyPr/>
          <a:lstStyle/>
          <a:p>
            <a:r>
              <a:rPr lang="cs-CZ" b="1" dirty="0" smtClean="0"/>
              <a:t>Prohlášení za olympijské vítěze</a:t>
            </a:r>
            <a:endParaRPr lang="cs-CZ" b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52975"/>
              </p:ext>
            </p:extLst>
          </p:nvPr>
        </p:nvGraphicFramePr>
        <p:xfrm>
          <a:off x="1" y="1196752"/>
          <a:ext cx="9143999" cy="564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11787546" imgH="8625190" progId="Word.Document.8">
                  <p:embed/>
                </p:oleObj>
              </mc:Choice>
              <mc:Fallback>
                <p:oleObj r:id="rId4" imgW="11787546" imgH="86251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96752"/>
                        <a:ext cx="9143999" cy="5641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Původ olympijských vítězů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r>
              <a:rPr lang="cs-CZ" dirty="0" smtClean="0"/>
              <a:t>8. století – Peloponés</a:t>
            </a:r>
          </a:p>
          <a:p>
            <a:r>
              <a:rPr lang="cs-CZ" dirty="0" smtClean="0"/>
              <a:t>7. století – i centrální Řecko (</a:t>
            </a:r>
            <a:r>
              <a:rPr lang="cs-CZ" dirty="0" err="1" smtClean="0"/>
              <a:t>panhel</a:t>
            </a:r>
            <a:r>
              <a:rPr lang="cs-CZ" dirty="0" smtClean="0"/>
              <a:t>. charakter)</a:t>
            </a:r>
          </a:p>
          <a:p>
            <a:r>
              <a:rPr lang="cs-CZ" dirty="0" smtClean="0"/>
              <a:t>6.-5. století – Z řecké kolonie (</a:t>
            </a:r>
            <a:r>
              <a:rPr lang="cs-CZ" dirty="0" err="1" smtClean="0"/>
              <a:t>Magra</a:t>
            </a:r>
            <a:r>
              <a:rPr lang="cs-CZ" dirty="0" smtClean="0"/>
              <a:t> </a:t>
            </a:r>
            <a:r>
              <a:rPr lang="cs-CZ" dirty="0" err="1" smtClean="0"/>
              <a:t>Graec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od </a:t>
            </a:r>
            <a:r>
              <a:rPr lang="cs-CZ" dirty="0"/>
              <a:t>helenismu MA a Egypt</a:t>
            </a:r>
          </a:p>
          <a:p>
            <a:r>
              <a:rPr lang="cs-CZ" dirty="0" smtClean="0"/>
              <a:t>588-488 – ze 46 v. 30 (65%) z kolonií a 16 (35%) z Ř.</a:t>
            </a:r>
          </a:p>
          <a:p>
            <a:r>
              <a:rPr lang="cs-CZ" dirty="0" smtClean="0"/>
              <a:t>588-484 – sprinteři z </a:t>
            </a:r>
            <a:r>
              <a:rPr lang="cs-CZ" dirty="0" err="1" smtClean="0"/>
              <a:t>Krotónu</a:t>
            </a:r>
            <a:r>
              <a:rPr lang="cs-CZ" dirty="0" smtClean="0"/>
              <a:t> 12 z 27 (44%) v.</a:t>
            </a:r>
          </a:p>
        </p:txBody>
      </p:sp>
    </p:spTree>
    <p:extLst>
      <p:ext uri="{BB962C8B-B14F-4D97-AF65-F5344CB8AC3E}">
        <p14:creationId xmlns:p14="http://schemas.microsoft.com/office/powerpoint/2010/main" val="26996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62389"/>
              </p:ext>
            </p:extLst>
          </p:nvPr>
        </p:nvGraphicFramePr>
        <p:xfrm>
          <a:off x="5649" y="1052736"/>
          <a:ext cx="9138351" cy="483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7772400" imgH="4114800" progId="MSGraph.Chart.8">
                  <p:embed/>
                </p:oleObj>
              </mc:Choice>
              <mc:Fallback>
                <p:oleObj r:id="rId3" imgW="7772400" imgH="411480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" y="1052736"/>
                        <a:ext cx="9138351" cy="483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6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sociální stratifikace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8.-7. století – aristokracie </a:t>
            </a:r>
          </a:p>
          <a:p>
            <a:r>
              <a:rPr lang="cs-CZ" dirty="0" smtClean="0"/>
              <a:t>6.-5. století – i jiné třídy </a:t>
            </a:r>
          </a:p>
          <a:p>
            <a:r>
              <a:rPr lang="cs-CZ" dirty="0" smtClean="0"/>
              <a:t>4. století – i nižší třídy </a:t>
            </a:r>
          </a:p>
          <a:p>
            <a:r>
              <a:rPr lang="cs-CZ" dirty="0" smtClean="0"/>
              <a:t>helénismus a imperiální perioda – střední a nízké třídy</a:t>
            </a:r>
          </a:p>
          <a:p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cs-CZ" dirty="0" err="1" smtClean="0"/>
              <a:t>hipp</a:t>
            </a:r>
            <a:r>
              <a:rPr lang="cs-CZ" dirty="0" smtClean="0"/>
              <a:t>. </a:t>
            </a:r>
            <a:r>
              <a:rPr lang="cs-CZ" dirty="0" err="1"/>
              <a:t>a</a:t>
            </a:r>
            <a:r>
              <a:rPr lang="cs-CZ" dirty="0" err="1" smtClean="0"/>
              <a:t>g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např.</a:t>
            </a:r>
          </a:p>
          <a:p>
            <a:pPr lvl="1"/>
            <a:r>
              <a:rPr lang="cs-CZ" dirty="0" err="1" smtClean="0"/>
              <a:t>Polymnestor</a:t>
            </a:r>
            <a:r>
              <a:rPr lang="cs-CZ" dirty="0" smtClean="0"/>
              <a:t> z </a:t>
            </a:r>
            <a:r>
              <a:rPr lang="cs-CZ" dirty="0" err="1" smtClean="0"/>
              <a:t>Milesie</a:t>
            </a:r>
            <a:r>
              <a:rPr lang="cs-CZ" dirty="0" smtClean="0"/>
              <a:t> (596 BC, </a:t>
            </a:r>
            <a:r>
              <a:rPr lang="cs-CZ" i="1" dirty="0" smtClean="0"/>
              <a:t>dromos</a:t>
            </a:r>
            <a:r>
              <a:rPr lang="cs-CZ" dirty="0" smtClean="0"/>
              <a:t>) – pasák koz </a:t>
            </a:r>
          </a:p>
          <a:p>
            <a:pPr lvl="1"/>
            <a:r>
              <a:rPr lang="cs-CZ" dirty="0" err="1" smtClean="0"/>
              <a:t>Glaukos</a:t>
            </a:r>
            <a:r>
              <a:rPr lang="cs-CZ" dirty="0" smtClean="0"/>
              <a:t> z </a:t>
            </a:r>
            <a:r>
              <a:rPr lang="cs-CZ" dirty="0" err="1" smtClean="0"/>
              <a:t>Karystu</a:t>
            </a:r>
            <a:r>
              <a:rPr lang="cs-CZ" dirty="0" smtClean="0"/>
              <a:t> (520 BC, </a:t>
            </a:r>
            <a:r>
              <a:rPr lang="cs-CZ" i="1" dirty="0" smtClean="0"/>
              <a:t>pygmé</a:t>
            </a:r>
            <a:r>
              <a:rPr lang="cs-CZ" dirty="0" smtClean="0"/>
              <a:t>) – farmář </a:t>
            </a:r>
          </a:p>
          <a:p>
            <a:pPr lvl="1"/>
            <a:r>
              <a:rPr lang="cs-CZ" dirty="0" err="1" smtClean="0"/>
              <a:t>Amesenas</a:t>
            </a:r>
            <a:r>
              <a:rPr lang="cs-CZ" dirty="0" smtClean="0"/>
              <a:t> (460 BC, </a:t>
            </a:r>
            <a:r>
              <a:rPr lang="cs-CZ" i="1" dirty="0" smtClean="0"/>
              <a:t>palé</a:t>
            </a:r>
            <a:r>
              <a:rPr lang="cs-CZ" dirty="0" smtClean="0"/>
              <a:t>) – pasák </a:t>
            </a:r>
          </a:p>
          <a:p>
            <a:pPr lvl="1"/>
            <a:r>
              <a:rPr lang="cs-CZ" dirty="0" smtClean="0"/>
              <a:t>rybáři,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9147" y="42331"/>
            <a:ext cx="9144000" cy="10104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000" b="1" dirty="0" smtClean="0">
                <a:latin typeface="Tahoma" pitchFamily="32" charset="0"/>
                <a:ea typeface="Microsoft YaHei" charset="-122"/>
              </a:rPr>
              <a:t>politika a HA</a:t>
            </a:r>
            <a:endParaRPr lang="en-US" sz="4000" b="1" dirty="0">
              <a:latin typeface="Tahoma" pitchFamily="32" charset="0"/>
              <a:ea typeface="Microsoft YaHei" charset="-122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b="1" dirty="0" smtClean="0">
                <a:latin typeface="Tahoma" pitchFamily="32" charset="0"/>
                <a:ea typeface="Microsoft YaHei" charset="-122"/>
              </a:rPr>
              <a:t>A</a:t>
            </a:r>
            <a:r>
              <a:rPr lang="cs-CZ" sz="3200" b="1" dirty="0" err="1" smtClean="0">
                <a:latin typeface="Tahoma" pitchFamily="32" charset="0"/>
                <a:ea typeface="Microsoft YaHei" charset="-122"/>
              </a:rPr>
              <a:t>thény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 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(</a:t>
            </a:r>
            <a:r>
              <a:rPr lang="en-US" sz="3200" dirty="0" err="1">
                <a:latin typeface="Tahoma" pitchFamily="32" charset="0"/>
                <a:ea typeface="Microsoft YaHei" charset="-122"/>
              </a:rPr>
              <a:t>Megakles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 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K</a:t>
            </a:r>
            <a:r>
              <a:rPr lang="en-US" sz="3200" dirty="0" err="1" smtClean="0">
                <a:latin typeface="Tahoma" pitchFamily="32" charset="0"/>
                <a:ea typeface="Microsoft YaHei" charset="-122"/>
              </a:rPr>
              <a:t>ylon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</a:t>
            </a:r>
            <a:r>
              <a:rPr lang="en-US" sz="3200" dirty="0" err="1">
                <a:latin typeface="Tahoma" pitchFamily="32" charset="0"/>
                <a:ea typeface="Microsoft YaHei" charset="-122"/>
              </a:rPr>
              <a:t>Kimon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Peisistratos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, </a:t>
            </a:r>
            <a:r>
              <a:rPr lang="en-US" sz="3200" dirty="0" err="1" smtClean="0">
                <a:latin typeface="Tahoma" pitchFamily="32" charset="0"/>
                <a:ea typeface="Microsoft YaHei" charset="-122"/>
              </a:rPr>
              <a:t>Alkibiades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)</a:t>
            </a: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b="1" dirty="0" smtClean="0">
                <a:latin typeface="Tahoma" pitchFamily="32" charset="0"/>
                <a:ea typeface="Microsoft YaHei" charset="-122"/>
              </a:rPr>
              <a:t>S</a:t>
            </a:r>
            <a:r>
              <a:rPr lang="cs-CZ" sz="3200" b="1" dirty="0" smtClean="0">
                <a:latin typeface="Tahoma" pitchFamily="32" charset="0"/>
                <a:ea typeface="Microsoft YaHei" charset="-122"/>
              </a:rPr>
              <a:t>parta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 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(</a:t>
            </a:r>
            <a:r>
              <a:rPr lang="en-US" sz="3200" dirty="0" err="1">
                <a:latin typeface="Tahoma" pitchFamily="32" charset="0"/>
                <a:ea typeface="Microsoft YaHei" charset="-122"/>
              </a:rPr>
              <a:t>Demaratos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Euagorás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, K</a:t>
            </a:r>
            <a:r>
              <a:rPr lang="en-US" sz="3200" dirty="0" err="1" smtClean="0">
                <a:latin typeface="Tahoma" pitchFamily="32" charset="0"/>
                <a:ea typeface="Microsoft YaHei" charset="-122"/>
              </a:rPr>
              <a:t>yniska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)</a:t>
            </a: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b="1" dirty="0" smtClean="0">
                <a:latin typeface="Tahoma" pitchFamily="32" charset="0"/>
                <a:ea typeface="Microsoft YaHei" charset="-122"/>
              </a:rPr>
              <a:t>M</a:t>
            </a:r>
            <a:r>
              <a:rPr lang="cs-CZ" sz="3200" b="1" dirty="0" err="1" smtClean="0">
                <a:latin typeface="Tahoma" pitchFamily="32" charset="0"/>
                <a:ea typeface="Microsoft YaHei" charset="-122"/>
              </a:rPr>
              <a:t>akedonie</a:t>
            </a:r>
            <a:r>
              <a:rPr lang="en-US" sz="3200" b="1" dirty="0" smtClean="0">
                <a:latin typeface="Tahoma" pitchFamily="32" charset="0"/>
                <a:ea typeface="Microsoft YaHei" charset="-122"/>
              </a:rPr>
              <a:t> 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(Alexander I , </a:t>
            </a:r>
            <a:r>
              <a:rPr lang="en-US" sz="3200" dirty="0" err="1">
                <a:latin typeface="Tahoma" pitchFamily="32" charset="0"/>
                <a:ea typeface="Microsoft YaHei" charset="-122"/>
              </a:rPr>
              <a:t>Archelaos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F</a:t>
            </a:r>
            <a:r>
              <a:rPr lang="en-US" sz="3200" dirty="0" err="1" smtClean="0">
                <a:latin typeface="Tahoma" pitchFamily="32" charset="0"/>
                <a:ea typeface="Microsoft YaHei" charset="-122"/>
              </a:rPr>
              <a:t>ilip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 II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, Alexander III.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)</a:t>
            </a:r>
            <a:endParaRPr lang="cs-CZ" sz="3200" dirty="0" smtClean="0">
              <a:latin typeface="Tahoma" pitchFamily="32" charset="0"/>
              <a:ea typeface="Microsoft YaHei" charset="-122"/>
            </a:endParaRP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cs-CZ" sz="3200" b="1" dirty="0" err="1" smtClean="0">
                <a:latin typeface="Tahoma" pitchFamily="32" charset="0"/>
                <a:ea typeface="Microsoft YaHei" charset="-122"/>
              </a:rPr>
              <a:t>Epidamos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 (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Kleosthenés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)</a:t>
            </a:r>
            <a:endParaRPr lang="en-US" sz="3200" dirty="0">
              <a:latin typeface="Tahoma" pitchFamily="32" charset="0"/>
              <a:ea typeface="Microsoft YaHei" charset="-122"/>
            </a:endParaRP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b="1" dirty="0" smtClean="0">
                <a:latin typeface="Tahoma" pitchFamily="32" charset="0"/>
                <a:ea typeface="Microsoft YaHei" charset="-122"/>
              </a:rPr>
              <a:t>M</a:t>
            </a:r>
            <a:r>
              <a:rPr lang="cs-CZ" sz="3200" b="1" dirty="0" err="1" smtClean="0">
                <a:latin typeface="Tahoma" pitchFamily="32" charset="0"/>
                <a:ea typeface="Microsoft YaHei" charset="-122"/>
              </a:rPr>
              <a:t>agna</a:t>
            </a:r>
            <a:r>
              <a:rPr lang="en-US" sz="3200" b="1" dirty="0" smtClean="0">
                <a:latin typeface="Tahoma" pitchFamily="32" charset="0"/>
                <a:ea typeface="Microsoft YaHei" charset="-122"/>
              </a:rPr>
              <a:t> G</a:t>
            </a:r>
            <a:r>
              <a:rPr lang="cs-CZ" sz="3200" b="1" dirty="0" err="1" smtClean="0">
                <a:latin typeface="Tahoma" pitchFamily="32" charset="0"/>
                <a:ea typeface="Microsoft YaHei" charset="-122"/>
              </a:rPr>
              <a:t>recia</a:t>
            </a:r>
            <a:r>
              <a:rPr lang="en-US" sz="3200" b="1" dirty="0" smtClean="0">
                <a:latin typeface="Tahoma" pitchFamily="32" charset="0"/>
                <a:ea typeface="Microsoft YaHei" charset="-122"/>
              </a:rPr>
              <a:t> 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(</a:t>
            </a:r>
            <a:r>
              <a:rPr lang="en-US" sz="3200" dirty="0" err="1">
                <a:latin typeface="Tahoma" pitchFamily="32" charset="0"/>
                <a:ea typeface="Microsoft YaHei" charset="-122"/>
              </a:rPr>
              <a:t>Anaxilaos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</a:t>
            </a:r>
            <a:r>
              <a:rPr lang="en-US" sz="3200" dirty="0" err="1">
                <a:latin typeface="Tahoma" pitchFamily="32" charset="0"/>
                <a:ea typeface="Microsoft YaHei" charset="-122"/>
              </a:rPr>
              <a:t>Hieron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, </a:t>
            </a:r>
            <a:r>
              <a:rPr lang="en-US" sz="3200" dirty="0" err="1" smtClean="0">
                <a:latin typeface="Tahoma" pitchFamily="32" charset="0"/>
                <a:ea typeface="Microsoft YaHei" charset="-122"/>
              </a:rPr>
              <a:t>Ther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ó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n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, 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Gelón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)</a:t>
            </a:r>
            <a:endParaRPr lang="en-US" sz="3200" dirty="0">
              <a:latin typeface="Tahoma" pitchFamily="32" charset="0"/>
              <a:ea typeface="Microsoft YaHei" charset="-122"/>
            </a:endParaRP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n-US" sz="3200" b="1" dirty="0" smtClean="0">
                <a:latin typeface="Tahoma" pitchFamily="32" charset="0"/>
                <a:ea typeface="Microsoft YaHei" charset="-122"/>
              </a:rPr>
              <a:t>S</a:t>
            </a:r>
            <a:r>
              <a:rPr lang="cs-CZ" sz="3200" b="1" dirty="0" err="1" smtClean="0">
                <a:latin typeface="Tahoma" pitchFamily="32" charset="0"/>
                <a:ea typeface="Microsoft YaHei" charset="-122"/>
              </a:rPr>
              <a:t>ikyon</a:t>
            </a:r>
            <a:r>
              <a:rPr lang="en-US" sz="3200" b="1" dirty="0" smtClean="0">
                <a:latin typeface="Tahoma" pitchFamily="32" charset="0"/>
                <a:ea typeface="Microsoft YaHei" charset="-122"/>
              </a:rPr>
              <a:t> </a:t>
            </a:r>
            <a:r>
              <a:rPr lang="en-US" sz="3200" dirty="0">
                <a:latin typeface="Tahoma" pitchFamily="32" charset="0"/>
                <a:ea typeface="Microsoft YaHei" charset="-122"/>
              </a:rPr>
              <a:t>(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Myron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, 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Kleisthenés</a:t>
            </a:r>
            <a:r>
              <a:rPr lang="en-US" sz="3200" dirty="0" smtClean="0">
                <a:latin typeface="Tahoma" pitchFamily="32" charset="0"/>
                <a:ea typeface="Microsoft YaHei" charset="-122"/>
              </a:rPr>
              <a:t>)</a:t>
            </a:r>
            <a:endParaRPr lang="cs-CZ" sz="3200" dirty="0" smtClean="0">
              <a:latin typeface="Tahoma" pitchFamily="32" charset="0"/>
              <a:ea typeface="Microsoft YaHei" charset="-122"/>
            </a:endParaRP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cs-CZ" sz="3200" b="1" dirty="0" smtClean="0">
                <a:latin typeface="Tahoma" pitchFamily="32" charset="0"/>
                <a:ea typeface="Microsoft YaHei" charset="-122"/>
              </a:rPr>
              <a:t>Pergamon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 (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Attalos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)</a:t>
            </a:r>
          </a:p>
          <a:p>
            <a:pPr marL="333375" indent="-333375" algn="just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cs-CZ" sz="3200" b="1" dirty="0" smtClean="0">
                <a:latin typeface="Tahoma" pitchFamily="32" charset="0"/>
                <a:ea typeface="Microsoft YaHei" charset="-122"/>
              </a:rPr>
              <a:t>Řím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 (Tiberius, </a:t>
            </a:r>
            <a:r>
              <a:rPr lang="cs-CZ" sz="3200" dirty="0" err="1" smtClean="0">
                <a:latin typeface="Tahoma" pitchFamily="32" charset="0"/>
                <a:ea typeface="Microsoft YaHei" charset="-122"/>
              </a:rPr>
              <a:t>Germanicus</a:t>
            </a:r>
            <a:r>
              <a:rPr lang="cs-CZ" sz="3200" dirty="0" smtClean="0">
                <a:latin typeface="Tahoma" pitchFamily="32" charset="0"/>
                <a:ea typeface="Microsoft YaHei" charset="-122"/>
              </a:rPr>
              <a:t>, Nero)</a:t>
            </a:r>
            <a:r>
              <a:rPr lang="cs-CZ" sz="3200" dirty="0">
                <a:latin typeface="Tahoma" pitchFamily="32" charset="0"/>
                <a:ea typeface="Microsoft YaHei" charset="-122"/>
              </a:rPr>
              <a:t> </a:t>
            </a:r>
            <a:endParaRPr lang="cs-CZ" sz="3200" dirty="0" smtClean="0">
              <a:latin typeface="Tahoma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825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501</Words>
  <Application>Microsoft Office PowerPoint</Application>
  <PresentationFormat>Předvádění na obrazovce (4:3)</PresentationFormat>
  <Paragraphs>135</Paragraphs>
  <Slides>16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Motiv sady Office</vt:lpstr>
      <vt:lpstr>Dokument aplikace Microsoft Word 97–2003</vt:lpstr>
      <vt:lpstr>Graf aplikace Microsoft Graph</vt:lpstr>
      <vt:lpstr>Olympijská vítězství, vítězové</vt:lpstr>
      <vt:lpstr>Prezentace aplikace PowerPoint</vt:lpstr>
      <vt:lpstr>L. Moretti</vt:lpstr>
      <vt:lpstr>Seznamy olympijských vítězů</vt:lpstr>
      <vt:lpstr>Prohlášení za olympijské vítěze</vt:lpstr>
      <vt:lpstr>Původ olympijských vítězů</vt:lpstr>
      <vt:lpstr>Prezentace aplikace PowerPoint</vt:lpstr>
      <vt:lpstr>sociální stratifikace</vt:lpstr>
      <vt:lpstr>Prezentace aplikace PowerPoint</vt:lpstr>
      <vt:lpstr>Prezentace aplikace PowerPoint</vt:lpstr>
      <vt:lpstr>Sparta</vt:lpstr>
      <vt:lpstr>vítězství – kariéra </vt:lpstr>
      <vt:lpstr>Prezentace aplikace PowerPoint</vt:lpstr>
      <vt:lpstr>Výhody OV</vt:lpstr>
      <vt:lpstr>Prezentace aplikace PowerPoint</vt:lpstr>
      <vt:lpstr>jiné hry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Olympijská vítězství, vítězové</dc:title>
  <dc:creator>Jiří Kouřil</dc:creator>
  <cp:lastModifiedBy>Jiří Kouřil</cp:lastModifiedBy>
  <cp:revision>16</cp:revision>
  <dcterms:created xsi:type="dcterms:W3CDTF">2016-11-23T18:34:34Z</dcterms:created>
  <dcterms:modified xsi:type="dcterms:W3CDTF">2016-11-24T13:39:34Z</dcterms:modified>
</cp:coreProperties>
</file>