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353" r:id="rId4"/>
    <p:sldId id="352" r:id="rId5"/>
    <p:sldId id="259" r:id="rId6"/>
    <p:sldId id="260" r:id="rId7"/>
    <p:sldId id="261" r:id="rId8"/>
    <p:sldId id="267" r:id="rId9"/>
    <p:sldId id="322" r:id="rId10"/>
    <p:sldId id="264" r:id="rId11"/>
    <p:sldId id="324" r:id="rId12"/>
    <p:sldId id="325" r:id="rId13"/>
    <p:sldId id="319" r:id="rId14"/>
    <p:sldId id="265" r:id="rId15"/>
    <p:sldId id="320" r:id="rId16"/>
    <p:sldId id="321" r:id="rId17"/>
    <p:sldId id="276" r:id="rId18"/>
    <p:sldId id="311" r:id="rId19"/>
    <p:sldId id="263" r:id="rId20"/>
    <p:sldId id="308" r:id="rId21"/>
    <p:sldId id="309" r:id="rId22"/>
    <p:sldId id="310" r:id="rId23"/>
    <p:sldId id="275" r:id="rId24"/>
    <p:sldId id="317" r:id="rId25"/>
    <p:sldId id="313" r:id="rId26"/>
    <p:sldId id="312" r:id="rId27"/>
    <p:sldId id="298" r:id="rId28"/>
    <p:sldId id="266" r:id="rId29"/>
    <p:sldId id="278" r:id="rId30"/>
    <p:sldId id="268" r:id="rId31"/>
    <p:sldId id="270" r:id="rId32"/>
    <p:sldId id="363" r:id="rId33"/>
    <p:sldId id="279" r:id="rId34"/>
    <p:sldId id="281" r:id="rId35"/>
    <p:sldId id="283" r:id="rId36"/>
    <p:sldId id="364" r:id="rId37"/>
    <p:sldId id="305" r:id="rId38"/>
    <p:sldId id="269" r:id="rId39"/>
    <p:sldId id="362" r:id="rId40"/>
    <p:sldId id="287" r:id="rId41"/>
    <p:sldId id="299" r:id="rId42"/>
    <p:sldId id="300" r:id="rId43"/>
    <p:sldId id="357" r:id="rId44"/>
    <p:sldId id="301" r:id="rId45"/>
    <p:sldId id="302" r:id="rId46"/>
    <p:sldId id="285" r:id="rId47"/>
    <p:sldId id="280" r:id="rId48"/>
    <p:sldId id="303" r:id="rId49"/>
    <p:sldId id="304" r:id="rId50"/>
    <p:sldId id="306" r:id="rId51"/>
    <p:sldId id="307" r:id="rId52"/>
    <p:sldId id="346" r:id="rId53"/>
    <p:sldId id="348" r:id="rId54"/>
    <p:sldId id="347" r:id="rId55"/>
    <p:sldId id="349" r:id="rId56"/>
    <p:sldId id="350" r:id="rId57"/>
    <p:sldId id="339" r:id="rId58"/>
    <p:sldId id="288" r:id="rId59"/>
    <p:sldId id="356" r:id="rId60"/>
    <p:sldId id="294" r:id="rId61"/>
    <p:sldId id="295" r:id="rId62"/>
    <p:sldId id="296" r:id="rId63"/>
    <p:sldId id="297" r:id="rId64"/>
    <p:sldId id="358" r:id="rId65"/>
    <p:sldId id="359" r:id="rId66"/>
    <p:sldId id="360" r:id="rId67"/>
    <p:sldId id="361" r:id="rId68"/>
    <p:sldId id="340" r:id="rId69"/>
    <p:sldId id="341" r:id="rId70"/>
    <p:sldId id="342" r:id="rId71"/>
    <p:sldId id="343" r:id="rId72"/>
    <p:sldId id="344" r:id="rId73"/>
    <p:sldId id="345" r:id="rId74"/>
    <p:sldId id="292" r:id="rId75"/>
    <p:sldId id="351" r:id="rId76"/>
    <p:sldId id="286" r:id="rId77"/>
    <p:sldId id="293" r:id="rId78"/>
    <p:sldId id="284" r:id="rId79"/>
    <p:sldId id="315" r:id="rId80"/>
    <p:sldId id="271" r:id="rId81"/>
    <p:sldId id="272" r:id="rId82"/>
    <p:sldId id="273" r:id="rId83"/>
    <p:sldId id="277" r:id="rId84"/>
    <p:sldId id="318" r:id="rId85"/>
    <p:sldId id="333" r:id="rId86"/>
    <p:sldId id="338" r:id="rId87"/>
    <p:sldId id="355" r:id="rId88"/>
    <p:sldId id="354" r:id="rId89"/>
    <p:sldId id="316" r:id="rId90"/>
    <p:sldId id="326" r:id="rId91"/>
    <p:sldId id="327" r:id="rId92"/>
    <p:sldId id="329" r:id="rId93"/>
    <p:sldId id="330" r:id="rId94"/>
    <p:sldId id="331" r:id="rId95"/>
    <p:sldId id="332" r:id="rId96"/>
    <p:sldId id="334" r:id="rId97"/>
    <p:sldId id="335" r:id="rId98"/>
    <p:sldId id="336" r:id="rId99"/>
    <p:sldId id="337" r:id="rId10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94660"/>
  </p:normalViewPr>
  <p:slideViewPr>
    <p:cSldViewPr>
      <p:cViewPr>
        <p:scale>
          <a:sx n="70" d="100"/>
          <a:sy n="70" d="100"/>
        </p:scale>
        <p:origin x="-13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DCA3A-9B2A-4E7F-86B5-8011ABE777EF}" type="datetimeFigureOut">
              <a:rPr lang="cs-CZ" smtClean="0"/>
              <a:t>24. 11. 2016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BFF15-3767-4053-931D-59E7D274DC01}" type="slidenum">
              <a:rPr lang="cs-CZ" smtClean="0"/>
              <a:t>‹#›</a:t>
            </a:fld>
            <a:endParaRPr lang="cs-CZ"/>
          </a:p>
        </p:txBody>
      </p:sp>
    </p:spTree>
    <p:extLst>
      <p:ext uri="{BB962C8B-B14F-4D97-AF65-F5344CB8AC3E}">
        <p14:creationId xmlns:p14="http://schemas.microsoft.com/office/powerpoint/2010/main" val="129679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0BFF15-3767-4053-931D-59E7D274DC01}" type="slidenum">
              <a:rPr lang="cs-CZ" smtClean="0"/>
              <a:t>5</a:t>
            </a:fld>
            <a:endParaRPr lang="cs-CZ"/>
          </a:p>
        </p:txBody>
      </p:sp>
    </p:spTree>
    <p:extLst>
      <p:ext uri="{BB962C8B-B14F-4D97-AF65-F5344CB8AC3E}">
        <p14:creationId xmlns:p14="http://schemas.microsoft.com/office/powerpoint/2010/main" val="375183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7AEE5-83E5-4BF7-927F-BEC0F9A220F1}" type="slidenum">
              <a:rPr lang="en-US" altLang="cs-CZ"/>
              <a:pPr/>
              <a:t>71</a:t>
            </a:fld>
            <a:endParaRPr lang="en-US" altLang="cs-CZ"/>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E7046-D1EB-4956-B56E-801E3671BBA5}" type="slidenum">
              <a:rPr lang="en-US" altLang="cs-CZ"/>
              <a:pPr/>
              <a:t>72</a:t>
            </a:fld>
            <a:endParaRPr lang="en-US" altLang="cs-CZ"/>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B17C6-A3F0-49F4-A833-44C9EAB94E41}" type="slidenum">
              <a:rPr lang="en-US" altLang="cs-CZ"/>
              <a:pPr/>
              <a:t>73</a:t>
            </a:fld>
            <a:endParaRPr lang="en-US" altLang="cs-CZ"/>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0BFF15-3767-4053-931D-59E7D274DC01}" type="slidenum">
              <a:rPr lang="cs-CZ" smtClean="0"/>
              <a:t>40</a:t>
            </a:fld>
            <a:endParaRPr lang="cs-CZ"/>
          </a:p>
        </p:txBody>
      </p:sp>
    </p:spTree>
    <p:extLst>
      <p:ext uri="{BB962C8B-B14F-4D97-AF65-F5344CB8AC3E}">
        <p14:creationId xmlns:p14="http://schemas.microsoft.com/office/powerpoint/2010/main" val="255051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263A9-39B4-4FB3-949B-DBE0B2C36B9E}" type="slidenum">
              <a:rPr lang="en-US" altLang="cs-CZ"/>
              <a:pPr/>
              <a:t>53</a:t>
            </a:fld>
            <a:endParaRPr lang="en-US" altLang="cs-CZ"/>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BE474-17EF-4785-AD9B-3955A9267DBD}" type="slidenum">
              <a:rPr lang="en-US" altLang="cs-CZ"/>
              <a:pPr/>
              <a:t>54</a:t>
            </a:fld>
            <a:endParaRPr lang="en-US" altLang="cs-CZ"/>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fld id="{4BED8971-3788-4B6B-90C0-B47816D1D875}" type="slidenum">
              <a:rPr lang="en-US" altLang="cs-CZ" sz="1200"/>
              <a:pPr/>
              <a:t>64</a:t>
            </a:fld>
            <a:endParaRPr lang="en-US" altLang="cs-CZ" sz="1200"/>
          </a:p>
        </p:txBody>
      </p:sp>
      <p:sp>
        <p:nvSpPr>
          <p:cNvPr id="79875" name="Rectangle 2050"/>
          <p:cNvSpPr>
            <a:spLocks noGrp="1" noRot="1" noChangeAspect="1" noChangeArrowheads="1" noTextEdit="1"/>
          </p:cNvSpPr>
          <p:nvPr>
            <p:ph type="sldImg"/>
          </p:nvPr>
        </p:nvSpPr>
        <p:spPr>
          <a:ln/>
        </p:spPr>
      </p:sp>
      <p:sp>
        <p:nvSpPr>
          <p:cNvPr id="7987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fld id="{0B6FA32A-9431-4C57-BFB4-4F17182F4430}" type="slidenum">
              <a:rPr lang="en-US" altLang="cs-CZ" sz="1200"/>
              <a:pPr/>
              <a:t>65</a:t>
            </a:fld>
            <a:endParaRPr lang="en-US" altLang="cs-CZ"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95E24-75DD-4471-891D-1606040C01F8}" type="slidenum">
              <a:rPr lang="en-US" altLang="cs-CZ"/>
              <a:pPr/>
              <a:t>68</a:t>
            </a:fld>
            <a:endParaRPr lang="en-US" altLang="cs-CZ"/>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BA732-7389-49D9-89F6-01B795B62859}" type="slidenum">
              <a:rPr lang="en-US" altLang="cs-CZ"/>
              <a:pPr/>
              <a:t>69</a:t>
            </a:fld>
            <a:endParaRPr lang="en-US" alt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BAE43-0453-47D4-833E-3C63BE5793D7}" type="slidenum">
              <a:rPr lang="en-US" altLang="cs-CZ"/>
              <a:pPr/>
              <a:t>70</a:t>
            </a:fld>
            <a:endParaRPr lang="en-US" altLang="cs-CZ"/>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24. 11. 2016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24. 11. 2016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24. 11. 2016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24. 11. 2016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24. 11. 2016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24. 11. 2016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BCBCB"/>
            </a:gs>
            <a:gs pos="13000">
              <a:srgbClr val="5F5F5F"/>
            </a:gs>
            <a:gs pos="21001">
              <a:srgbClr val="5F5F5F"/>
            </a:gs>
            <a:gs pos="63000">
              <a:srgbClr val="FFFFFF"/>
            </a:gs>
            <a:gs pos="2000">
              <a:srgbClr val="B2B2B2"/>
            </a:gs>
            <a:gs pos="99000">
              <a:srgbClr val="292929"/>
            </a:gs>
            <a:gs pos="82001">
              <a:srgbClr val="777777"/>
            </a:gs>
            <a:gs pos="100000">
              <a:srgbClr val="EAEAEA"/>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24. 11. 2016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5u5T-FOW8_8" TargetMode="External"/><Relationship Id="rId2" Type="http://schemas.openxmlformats.org/officeDocument/2006/relationships/hyperlink" Target="https://www.youtube.com/watch?v=ht1j4_qV6js"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1470025"/>
          </a:xfrm>
        </p:spPr>
        <p:txBody>
          <a:bodyPr/>
          <a:lstStyle/>
          <a:p>
            <a:r>
              <a:rPr lang="cs-CZ" b="1" dirty="0" smtClean="0"/>
              <a:t>Panhelénské hry</a:t>
            </a:r>
            <a:endParaRPr lang="cs-CZ" b="1" dirty="0"/>
          </a:p>
        </p:txBody>
      </p:sp>
      <p:pic>
        <p:nvPicPr>
          <p:cNvPr id="3074" name="Picture 2" descr="C:\!Aktuální\Antický sport a má výuka dějin starověkého sportu\Antický sport\rigo - obr\100_3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268760"/>
            <a:ext cx="7259983"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03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3448" y="0"/>
            <a:ext cx="8229600" cy="1143000"/>
          </a:xfrm>
        </p:spPr>
        <p:txBody>
          <a:bodyPr/>
          <a:lstStyle/>
          <a:p>
            <a:r>
              <a:rPr lang="cs-CZ" sz="4800" b="1" dirty="0" smtClean="0"/>
              <a:t>nemejské</a:t>
            </a:r>
            <a:r>
              <a:rPr lang="cs-CZ" b="1" dirty="0" smtClean="0"/>
              <a:t> hry</a:t>
            </a:r>
            <a:endParaRPr lang="cs-CZ" b="1" dirty="0"/>
          </a:p>
        </p:txBody>
      </p:sp>
      <p:sp>
        <p:nvSpPr>
          <p:cNvPr id="3" name="Zástupný symbol pro obsah 2"/>
          <p:cNvSpPr>
            <a:spLocks noGrp="1"/>
          </p:cNvSpPr>
          <p:nvPr>
            <p:ph idx="1"/>
          </p:nvPr>
        </p:nvSpPr>
        <p:spPr>
          <a:xfrm>
            <a:off x="0" y="1052736"/>
            <a:ext cx="9144000" cy="2808312"/>
          </a:xfrm>
        </p:spPr>
        <p:txBody>
          <a:bodyPr>
            <a:normAutofit/>
          </a:bodyPr>
          <a:lstStyle/>
          <a:p>
            <a:r>
              <a:rPr lang="cs-CZ" dirty="0" smtClean="0"/>
              <a:t>k poctě </a:t>
            </a:r>
            <a:r>
              <a:rPr lang="cs-CZ" b="1" dirty="0" smtClean="0"/>
              <a:t>Dia</a:t>
            </a:r>
          </a:p>
          <a:p>
            <a:pPr marL="0" indent="0">
              <a:buNone/>
            </a:pPr>
            <a:endParaRPr lang="cs-CZ" sz="1000" b="1" dirty="0" smtClean="0"/>
          </a:p>
          <a:p>
            <a:r>
              <a:rPr lang="cs-CZ" dirty="0" smtClean="0"/>
              <a:t>nad hrobem </a:t>
            </a:r>
            <a:r>
              <a:rPr lang="cs-CZ" b="1" dirty="0" err="1" smtClean="0"/>
              <a:t>Ofelta</a:t>
            </a:r>
            <a:r>
              <a:rPr lang="cs-CZ" dirty="0" smtClean="0"/>
              <a:t> </a:t>
            </a:r>
            <a:r>
              <a:rPr lang="cs-CZ" dirty="0"/>
              <a:t>(</a:t>
            </a:r>
            <a:r>
              <a:rPr lang="cs-CZ" dirty="0" err="1"/>
              <a:t>Archemora</a:t>
            </a:r>
            <a:r>
              <a:rPr lang="cs-CZ" dirty="0"/>
              <a:t>, </a:t>
            </a:r>
            <a:r>
              <a:rPr lang="cs-CZ" dirty="0" err="1"/>
              <a:t>Archimora</a:t>
            </a:r>
            <a:r>
              <a:rPr lang="cs-CZ" dirty="0"/>
              <a:t>)</a:t>
            </a:r>
            <a:endParaRPr lang="cs-CZ" dirty="0" smtClean="0"/>
          </a:p>
          <a:p>
            <a:pPr lvl="1"/>
            <a:r>
              <a:rPr lang="cs-CZ" dirty="0" smtClean="0"/>
              <a:t>syn </a:t>
            </a:r>
            <a:r>
              <a:rPr lang="cs-CZ" dirty="0"/>
              <a:t>nemejského </a:t>
            </a:r>
            <a:r>
              <a:rPr lang="cs-CZ" dirty="0" smtClean="0"/>
              <a:t>krále</a:t>
            </a:r>
          </a:p>
          <a:p>
            <a:pPr lvl="1"/>
            <a:r>
              <a:rPr lang="cs-CZ" dirty="0" smtClean="0"/>
              <a:t>zardoušen </a:t>
            </a:r>
            <a:r>
              <a:rPr lang="cs-CZ" b="1" dirty="0" smtClean="0"/>
              <a:t>hadem</a:t>
            </a:r>
            <a:r>
              <a:rPr lang="cs-CZ" dirty="0" smtClean="0"/>
              <a:t>, chůva </a:t>
            </a:r>
            <a:r>
              <a:rPr lang="cs-CZ" dirty="0" err="1" smtClean="0"/>
              <a:t>Hypsipylé</a:t>
            </a:r>
            <a:r>
              <a:rPr lang="cs-CZ" dirty="0" smtClean="0"/>
              <a:t>, </a:t>
            </a:r>
            <a:r>
              <a:rPr lang="cs-CZ" b="1" i="1" dirty="0" smtClean="0"/>
              <a:t>Sedm </a:t>
            </a:r>
            <a:r>
              <a:rPr lang="cs-CZ" b="1" i="1" dirty="0"/>
              <a:t>proti </a:t>
            </a:r>
            <a:r>
              <a:rPr lang="cs-CZ" b="1" i="1" dirty="0" smtClean="0"/>
              <a:t>Thébám</a:t>
            </a:r>
            <a:endParaRPr lang="cs-CZ" dirty="0" smtClean="0"/>
          </a:p>
        </p:txBody>
      </p:sp>
      <p:sp>
        <p:nvSpPr>
          <p:cNvPr id="4" name="Obdélník 3"/>
          <p:cNvSpPr/>
          <p:nvPr/>
        </p:nvSpPr>
        <p:spPr>
          <a:xfrm>
            <a:off x="0" y="4653136"/>
            <a:ext cx="9144000" cy="2215991"/>
          </a:xfrm>
          <a:prstGeom prst="rect">
            <a:avLst/>
          </a:prstGeom>
        </p:spPr>
        <p:txBody>
          <a:bodyPr wrap="square">
            <a:spAutoFit/>
          </a:bodyPr>
          <a:lstStyle/>
          <a:p>
            <a:r>
              <a:rPr lang="cs-CZ" sz="2400" dirty="0" smtClean="0"/>
              <a:t>- k</a:t>
            </a:r>
            <a:r>
              <a:rPr lang="cs-CZ" sz="2400" dirty="0"/>
              <a:t> poctě O. </a:t>
            </a:r>
            <a:r>
              <a:rPr lang="cs-CZ" sz="2400" b="1" dirty="0"/>
              <a:t>vojáci</a:t>
            </a:r>
            <a:r>
              <a:rPr lang="cs-CZ" sz="2400" dirty="0"/>
              <a:t> uspořádali vojenské hry</a:t>
            </a:r>
          </a:p>
          <a:p>
            <a:pPr lvl="1"/>
            <a:r>
              <a:rPr lang="cs-CZ" sz="2400" dirty="0" smtClean="0"/>
              <a:t>- každý </a:t>
            </a:r>
            <a:r>
              <a:rPr lang="cs-CZ" sz="2400" dirty="0"/>
              <a:t>ze 7 bojovníků vyhrál jednu disciplínu</a:t>
            </a:r>
          </a:p>
          <a:p>
            <a:r>
              <a:rPr lang="cs-CZ" sz="2400" b="1" dirty="0" smtClean="0"/>
              <a:t>- Hérakles</a:t>
            </a:r>
            <a:r>
              <a:rPr lang="cs-CZ" sz="2400" dirty="0" smtClean="0"/>
              <a:t> </a:t>
            </a:r>
            <a:r>
              <a:rPr lang="cs-CZ" sz="2400" dirty="0"/>
              <a:t>po jeho zabití nemejského lva </a:t>
            </a:r>
          </a:p>
          <a:p>
            <a:endParaRPr lang="cs-CZ" sz="1600" dirty="0"/>
          </a:p>
          <a:p>
            <a:r>
              <a:rPr lang="cs-CZ" sz="2400" b="1" dirty="0" smtClean="0"/>
              <a:t>- 573 </a:t>
            </a:r>
            <a:r>
              <a:rPr lang="cs-CZ" sz="2400" b="1" dirty="0"/>
              <a:t>BC</a:t>
            </a:r>
          </a:p>
          <a:p>
            <a:r>
              <a:rPr lang="cs-CZ" sz="2400" dirty="0" smtClean="0"/>
              <a:t>- léto </a:t>
            </a:r>
            <a:r>
              <a:rPr lang="cs-CZ" sz="2400" dirty="0"/>
              <a:t>(</a:t>
            </a:r>
            <a:r>
              <a:rPr lang="cs-CZ" sz="2400" b="1" dirty="0"/>
              <a:t>červenec</a:t>
            </a:r>
            <a:r>
              <a:rPr lang="cs-CZ" sz="2400" dirty="0"/>
              <a:t>) 1. a 3. roku OH</a:t>
            </a:r>
          </a:p>
        </p:txBody>
      </p:sp>
      <p:sp>
        <p:nvSpPr>
          <p:cNvPr id="5" name="Nadpis 1"/>
          <p:cNvSpPr txBox="1">
            <a:spLocks/>
          </p:cNvSpPr>
          <p:nvPr/>
        </p:nvSpPr>
        <p:spPr>
          <a:xfrm>
            <a:off x="403448" y="35112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smtClean="0"/>
              <a:t>založení</a:t>
            </a:r>
            <a:endParaRPr lang="cs-CZ" b="1" dirty="0"/>
          </a:p>
        </p:txBody>
      </p:sp>
    </p:spTree>
    <p:extLst>
      <p:ext uri="{BB962C8B-B14F-4D97-AF65-F5344CB8AC3E}">
        <p14:creationId xmlns:p14="http://schemas.microsoft.com/office/powerpoint/2010/main" val="3435122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80920" cy="5616624"/>
          </a:xfrm>
        </p:spPr>
        <p:txBody>
          <a:bodyPr>
            <a:normAutofit/>
          </a:bodyPr>
          <a:lstStyle/>
          <a:p>
            <a:r>
              <a:rPr lang="cs-CZ" b="1" dirty="0" smtClean="0"/>
              <a:t>Argos </a:t>
            </a:r>
            <a:r>
              <a:rPr lang="cs-CZ" dirty="0" smtClean="0"/>
              <a:t> </a:t>
            </a:r>
          </a:p>
          <a:p>
            <a:pPr marL="0" indent="0">
              <a:buNone/>
            </a:pPr>
            <a:endParaRPr lang="cs-CZ" sz="1800" dirty="0" smtClean="0"/>
          </a:p>
          <a:p>
            <a:r>
              <a:rPr lang="cs-CZ" b="1" i="1" dirty="0" err="1" smtClean="0"/>
              <a:t>ἑλλ</a:t>
            </a:r>
            <a:r>
              <a:rPr lang="cs-CZ" b="1" i="1" dirty="0" smtClean="0"/>
              <a:t>α</a:t>
            </a:r>
            <a:r>
              <a:rPr lang="cs-CZ" i="1" dirty="0" smtClean="0"/>
              <a:t>̄</a:t>
            </a:r>
            <a:r>
              <a:rPr lang="cs-CZ" b="1" i="1" dirty="0" smtClean="0"/>
              <a:t>νοδίκαι </a:t>
            </a:r>
          </a:p>
          <a:p>
            <a:pPr lvl="1"/>
            <a:r>
              <a:rPr lang="cs-CZ" b="1" dirty="0" smtClean="0"/>
              <a:t>smuteční</a:t>
            </a:r>
            <a:r>
              <a:rPr lang="cs-CZ" dirty="0" smtClean="0"/>
              <a:t> </a:t>
            </a:r>
            <a:r>
              <a:rPr lang="cs-CZ" dirty="0"/>
              <a:t>oblečení </a:t>
            </a:r>
            <a:endParaRPr lang="cs-CZ" dirty="0" smtClean="0"/>
          </a:p>
          <a:p>
            <a:pPr lvl="1"/>
            <a:endParaRPr lang="cs-CZ" dirty="0"/>
          </a:p>
          <a:p>
            <a:r>
              <a:rPr lang="cs-CZ" b="1" dirty="0" smtClean="0"/>
              <a:t>vítězství:</a:t>
            </a:r>
          </a:p>
          <a:p>
            <a:pPr lvl="1"/>
            <a:r>
              <a:rPr lang="cs-CZ" b="1" dirty="0" smtClean="0"/>
              <a:t>věnec</a:t>
            </a:r>
            <a:r>
              <a:rPr lang="cs-CZ" dirty="0" smtClean="0"/>
              <a:t> </a:t>
            </a:r>
            <a:r>
              <a:rPr lang="cs-CZ" dirty="0"/>
              <a:t>z </a:t>
            </a:r>
            <a:r>
              <a:rPr lang="cs-CZ" b="1" dirty="0"/>
              <a:t>olivových</a:t>
            </a:r>
            <a:r>
              <a:rPr lang="cs-CZ" dirty="0"/>
              <a:t> větviček, poté </a:t>
            </a:r>
            <a:r>
              <a:rPr lang="cs-CZ" dirty="0" smtClean="0"/>
              <a:t>z</a:t>
            </a:r>
            <a:r>
              <a:rPr lang="cs-CZ" dirty="0"/>
              <a:t> listů </a:t>
            </a:r>
            <a:r>
              <a:rPr lang="cs-CZ" b="1" dirty="0" smtClean="0"/>
              <a:t>petržele</a:t>
            </a:r>
            <a:r>
              <a:rPr lang="cs-CZ" dirty="0" smtClean="0"/>
              <a:t> </a:t>
            </a:r>
            <a:r>
              <a:rPr lang="cs-CZ" dirty="0"/>
              <a:t>(nosila smůlu) – odkaz na </a:t>
            </a:r>
            <a:r>
              <a:rPr lang="cs-CZ" dirty="0" err="1" smtClean="0"/>
              <a:t>Ofelta</a:t>
            </a:r>
            <a:endParaRPr lang="cs-CZ" dirty="0" smtClean="0"/>
          </a:p>
          <a:p>
            <a:pPr lvl="1"/>
            <a:r>
              <a:rPr lang="cs-CZ" b="1" dirty="0" smtClean="0"/>
              <a:t>dubový</a:t>
            </a:r>
            <a:r>
              <a:rPr lang="cs-CZ" dirty="0" smtClean="0"/>
              <a:t> věnec </a:t>
            </a:r>
            <a:r>
              <a:rPr lang="cs-CZ" dirty="0"/>
              <a:t>z Diova posvátného stromu</a:t>
            </a:r>
          </a:p>
        </p:txBody>
      </p:sp>
    </p:spTree>
    <p:extLst>
      <p:ext uri="{BB962C8B-B14F-4D97-AF65-F5344CB8AC3E}">
        <p14:creationId xmlns:p14="http://schemas.microsoft.com/office/powerpoint/2010/main" val="655367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Disciplíny</a:t>
            </a:r>
            <a:endParaRPr lang="cs-CZ" b="1" dirty="0"/>
          </a:p>
        </p:txBody>
      </p:sp>
      <p:sp>
        <p:nvSpPr>
          <p:cNvPr id="4" name="Zástupný symbol pro obsah 3"/>
          <p:cNvSpPr>
            <a:spLocks noGrp="1"/>
          </p:cNvSpPr>
          <p:nvPr>
            <p:ph idx="1"/>
          </p:nvPr>
        </p:nvSpPr>
        <p:spPr>
          <a:xfrm>
            <a:off x="457200" y="1600200"/>
            <a:ext cx="8229600" cy="4499693"/>
          </a:xfrm>
          <a:prstGeom prst="rect">
            <a:avLst/>
          </a:prstGeom>
        </p:spPr>
        <p:txBody>
          <a:bodyPr>
            <a:spAutoFit/>
          </a:bodyPr>
          <a:lstStyle/>
          <a:p>
            <a:r>
              <a:rPr lang="cs-CZ" b="1" i="1" dirty="0" err="1"/>
              <a:t>γυμνικόι</a:t>
            </a:r>
            <a:r>
              <a:rPr lang="cs-CZ" b="1" dirty="0"/>
              <a:t> </a:t>
            </a:r>
            <a:endParaRPr lang="cs-CZ" b="1" dirty="0" smtClean="0"/>
          </a:p>
          <a:p>
            <a:pPr lvl="1"/>
            <a:r>
              <a:rPr lang="cs-CZ" dirty="0" smtClean="0"/>
              <a:t>běh prostý</a:t>
            </a:r>
            <a:endParaRPr lang="cs-CZ" dirty="0"/>
          </a:p>
          <a:p>
            <a:pPr lvl="1"/>
            <a:r>
              <a:rPr lang="cs-CZ" dirty="0" smtClean="0"/>
              <a:t>běh </a:t>
            </a:r>
            <a:r>
              <a:rPr lang="cs-CZ" i="1" dirty="0" smtClean="0"/>
              <a:t>ὁπ</a:t>
            </a:r>
            <a:r>
              <a:rPr lang="cs-CZ" i="1" dirty="0" err="1" smtClean="0"/>
              <a:t>λίτ</a:t>
            </a:r>
            <a:r>
              <a:rPr lang="cs-CZ" i="1" dirty="0" smtClean="0"/>
              <a:t>αί</a:t>
            </a:r>
            <a:endParaRPr lang="cs-CZ" dirty="0"/>
          </a:p>
          <a:p>
            <a:pPr lvl="1"/>
            <a:r>
              <a:rPr lang="cs-CZ" i="1" dirty="0" smtClean="0"/>
              <a:t>π</a:t>
            </a:r>
            <a:r>
              <a:rPr lang="cs-CZ" i="1" dirty="0" err="1" smtClean="0"/>
              <a:t>έντᾱθλον</a:t>
            </a:r>
            <a:r>
              <a:rPr lang="cs-CZ" dirty="0"/>
              <a:t>, </a:t>
            </a:r>
            <a:r>
              <a:rPr lang="cs-CZ" i="1" dirty="0"/>
              <a:t>πάλη</a:t>
            </a:r>
            <a:r>
              <a:rPr lang="cs-CZ" dirty="0"/>
              <a:t>, </a:t>
            </a:r>
            <a:r>
              <a:rPr lang="cs-CZ" i="1" dirty="0" smtClean="0"/>
              <a:t>π</a:t>
            </a:r>
            <a:r>
              <a:rPr lang="cs-CZ" i="1" dirty="0" err="1" smtClean="0"/>
              <a:t>υγμή</a:t>
            </a:r>
            <a:r>
              <a:rPr lang="cs-CZ" dirty="0"/>
              <a:t>,</a:t>
            </a:r>
            <a:r>
              <a:rPr lang="cs-CZ" dirty="0" smtClean="0"/>
              <a:t> </a:t>
            </a:r>
            <a:r>
              <a:rPr lang="cs-CZ" i="1" dirty="0"/>
              <a:t>πα</a:t>
            </a:r>
            <a:r>
              <a:rPr lang="cs-CZ" i="1" dirty="0" err="1"/>
              <a:t>γκράτιον</a:t>
            </a:r>
            <a:r>
              <a:rPr lang="cs-CZ" dirty="0"/>
              <a:t> </a:t>
            </a:r>
            <a:endParaRPr lang="cs-CZ" dirty="0" smtClean="0"/>
          </a:p>
          <a:p>
            <a:r>
              <a:rPr lang="cs-CZ" b="1" i="1" dirty="0" smtClean="0"/>
              <a:t>ἱππ</a:t>
            </a:r>
            <a:r>
              <a:rPr lang="cs-CZ" b="1" i="1" dirty="0" err="1" smtClean="0"/>
              <a:t>ικός</a:t>
            </a:r>
            <a:r>
              <a:rPr lang="cs-CZ" b="1" i="1" dirty="0" smtClean="0"/>
              <a:t> </a:t>
            </a:r>
            <a:endParaRPr lang="cs-CZ" b="1" dirty="0" smtClean="0"/>
          </a:p>
          <a:p>
            <a:r>
              <a:rPr lang="cs-CZ" b="1" i="1" dirty="0" smtClean="0"/>
              <a:t>músický</a:t>
            </a:r>
            <a:r>
              <a:rPr lang="cs-CZ" dirty="0" smtClean="0"/>
              <a:t> </a:t>
            </a:r>
            <a:r>
              <a:rPr lang="cs-CZ" i="1" dirty="0"/>
              <a:t>agón</a:t>
            </a:r>
            <a:r>
              <a:rPr lang="cs-CZ" dirty="0"/>
              <a:t> </a:t>
            </a:r>
            <a:r>
              <a:rPr lang="cs-CZ" dirty="0" smtClean="0"/>
              <a:t>(od helénismu)</a:t>
            </a:r>
            <a:endParaRPr lang="cs-CZ" dirty="0"/>
          </a:p>
          <a:p>
            <a:r>
              <a:rPr lang="cs-CZ" b="1" dirty="0" smtClean="0"/>
              <a:t>dramatický</a:t>
            </a:r>
            <a:r>
              <a:rPr lang="cs-CZ" dirty="0" smtClean="0"/>
              <a:t> </a:t>
            </a:r>
            <a:r>
              <a:rPr lang="cs-CZ" i="1" dirty="0" smtClean="0"/>
              <a:t>agón</a:t>
            </a:r>
            <a:r>
              <a:rPr lang="cs-CZ" dirty="0" smtClean="0"/>
              <a:t> (od </a:t>
            </a:r>
            <a:r>
              <a:rPr lang="cs-CZ" dirty="0"/>
              <a:t>helénismu)</a:t>
            </a:r>
          </a:p>
          <a:p>
            <a:pPr marL="0" indent="0">
              <a:buNone/>
            </a:pPr>
            <a:endParaRPr lang="cs-CZ" dirty="0"/>
          </a:p>
        </p:txBody>
      </p:sp>
    </p:spTree>
    <p:extLst>
      <p:ext uri="{BB962C8B-B14F-4D97-AF65-F5344CB8AC3E}">
        <p14:creationId xmlns:p14="http://schemas.microsoft.com/office/powerpoint/2010/main" val="2091824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Korint</a:t>
            </a:r>
            <a:endParaRPr lang="cs-CZ" b="1" dirty="0"/>
          </a:p>
        </p:txBody>
      </p:sp>
      <p:pic>
        <p:nvPicPr>
          <p:cNvPr id="4" name="Picture 2" descr="C:\!Aktuální\Antický sport a má výuka dějin starověkého sportu\Antický sport\rigo - obr\j\zamarovsky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24" y="1772816"/>
            <a:ext cx="8640960" cy="409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03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b="1" dirty="0" smtClean="0"/>
              <a:t>Isthmijské hry</a:t>
            </a:r>
            <a:endParaRPr lang="cs-CZ" b="1" dirty="0"/>
          </a:p>
        </p:txBody>
      </p:sp>
      <p:sp>
        <p:nvSpPr>
          <p:cNvPr id="3" name="Zástupný symbol pro obsah 2"/>
          <p:cNvSpPr>
            <a:spLocks noGrp="1"/>
          </p:cNvSpPr>
          <p:nvPr>
            <p:ph idx="1"/>
          </p:nvPr>
        </p:nvSpPr>
        <p:spPr>
          <a:xfrm>
            <a:off x="0" y="1268760"/>
            <a:ext cx="9144000" cy="4857403"/>
          </a:xfrm>
        </p:spPr>
        <p:txBody>
          <a:bodyPr>
            <a:normAutofit fontScale="92500"/>
          </a:bodyPr>
          <a:lstStyle/>
          <a:p>
            <a:r>
              <a:rPr lang="cs-CZ" dirty="0" smtClean="0"/>
              <a:t>k poctě </a:t>
            </a:r>
            <a:r>
              <a:rPr lang="cs-CZ" b="1" dirty="0" smtClean="0"/>
              <a:t>Poseidóna</a:t>
            </a:r>
          </a:p>
          <a:p>
            <a:r>
              <a:rPr lang="cs-CZ" dirty="0"/>
              <a:t>n</a:t>
            </a:r>
            <a:r>
              <a:rPr lang="cs-CZ" dirty="0" smtClean="0"/>
              <a:t>ad hrobem </a:t>
            </a:r>
            <a:r>
              <a:rPr lang="cs-CZ" b="1" dirty="0" err="1" smtClean="0"/>
              <a:t>Melikerta</a:t>
            </a:r>
            <a:r>
              <a:rPr lang="cs-CZ" b="1" dirty="0" smtClean="0"/>
              <a:t> </a:t>
            </a:r>
            <a:r>
              <a:rPr lang="cs-CZ" dirty="0"/>
              <a:t>(</a:t>
            </a:r>
            <a:r>
              <a:rPr lang="cs-CZ" dirty="0" err="1"/>
              <a:t>Palaimóna</a:t>
            </a:r>
            <a:r>
              <a:rPr lang="cs-CZ" dirty="0"/>
              <a:t>, tj. Sebevraha) </a:t>
            </a:r>
            <a:endParaRPr lang="cs-CZ" b="1" dirty="0" smtClean="0"/>
          </a:p>
          <a:p>
            <a:pPr lvl="1"/>
            <a:r>
              <a:rPr lang="cs-CZ" dirty="0" smtClean="0"/>
              <a:t>syn </a:t>
            </a:r>
            <a:r>
              <a:rPr lang="cs-CZ" dirty="0" err="1"/>
              <a:t>Inó</a:t>
            </a:r>
            <a:r>
              <a:rPr lang="cs-CZ" dirty="0"/>
              <a:t> a krále </a:t>
            </a:r>
            <a:r>
              <a:rPr lang="cs-CZ" dirty="0" err="1"/>
              <a:t>Athamanta</a:t>
            </a:r>
            <a:r>
              <a:rPr lang="cs-CZ" dirty="0"/>
              <a:t> postihnutého </a:t>
            </a:r>
            <a:r>
              <a:rPr lang="el-GR" i="1" dirty="0" smtClean="0"/>
              <a:t>μανίᾱ</a:t>
            </a:r>
            <a:endParaRPr lang="cs-CZ" i="1" dirty="0" smtClean="0"/>
          </a:p>
          <a:p>
            <a:pPr lvl="1"/>
            <a:r>
              <a:rPr lang="cs-CZ" dirty="0" smtClean="0"/>
              <a:t>po </a:t>
            </a:r>
            <a:r>
              <a:rPr lang="cs-CZ" dirty="0"/>
              <a:t>smrti Diem povýšen mezi </a:t>
            </a:r>
            <a:r>
              <a:rPr lang="cs-CZ" dirty="0" smtClean="0"/>
              <a:t>bohy</a:t>
            </a:r>
          </a:p>
          <a:p>
            <a:pPr lvl="1"/>
            <a:r>
              <a:rPr lang="cs-CZ" dirty="0" smtClean="0"/>
              <a:t>přijal </a:t>
            </a:r>
            <a:r>
              <a:rPr lang="cs-CZ" dirty="0"/>
              <a:t>jméno </a:t>
            </a:r>
            <a:r>
              <a:rPr lang="cs-CZ" dirty="0" err="1"/>
              <a:t>Palaimón</a:t>
            </a:r>
            <a:r>
              <a:rPr lang="cs-CZ" dirty="0"/>
              <a:t> a byl na hřbetě delfína poslán na Korintskou </a:t>
            </a:r>
            <a:r>
              <a:rPr lang="cs-CZ" dirty="0" smtClean="0"/>
              <a:t>šíji</a:t>
            </a:r>
          </a:p>
          <a:p>
            <a:endParaRPr lang="cs-CZ" dirty="0"/>
          </a:p>
          <a:p>
            <a:r>
              <a:rPr lang="cs-CZ" dirty="0" smtClean="0"/>
              <a:t>oslava pádu </a:t>
            </a:r>
            <a:r>
              <a:rPr lang="cs-CZ" b="1" i="1" dirty="0" err="1" smtClean="0"/>
              <a:t>tyrannis</a:t>
            </a:r>
            <a:r>
              <a:rPr lang="cs-CZ" b="1" i="1" dirty="0" smtClean="0"/>
              <a:t> </a:t>
            </a:r>
            <a:r>
              <a:rPr lang="cs-CZ" dirty="0" smtClean="0"/>
              <a:t>(</a:t>
            </a:r>
            <a:r>
              <a:rPr lang="cs-CZ" dirty="0" err="1" smtClean="0"/>
              <a:t>Bakchiovci</a:t>
            </a:r>
            <a:r>
              <a:rPr lang="cs-CZ" dirty="0" smtClean="0"/>
              <a:t>)</a:t>
            </a:r>
          </a:p>
          <a:p>
            <a:r>
              <a:rPr lang="cs-CZ" dirty="0" smtClean="0"/>
              <a:t>podpora Athénami, </a:t>
            </a:r>
            <a:r>
              <a:rPr lang="cs-CZ" dirty="0" err="1" smtClean="0"/>
              <a:t>spec</a:t>
            </a:r>
            <a:r>
              <a:rPr lang="cs-CZ" dirty="0" smtClean="0"/>
              <a:t>. místa (A+K ručily za svatý mír) </a:t>
            </a:r>
            <a:endParaRPr lang="cs-CZ" dirty="0"/>
          </a:p>
        </p:txBody>
      </p:sp>
    </p:spTree>
    <p:extLst>
      <p:ext uri="{BB962C8B-B14F-4D97-AF65-F5344CB8AC3E}">
        <p14:creationId xmlns:p14="http://schemas.microsoft.com/office/powerpoint/2010/main" val="4290163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858" y="0"/>
            <a:ext cx="9144000" cy="6940361"/>
          </a:xfrm>
          <a:prstGeom prst="rect">
            <a:avLst/>
          </a:prstGeom>
        </p:spPr>
        <p:txBody>
          <a:bodyPr wrap="square">
            <a:spAutoFit/>
          </a:bodyPr>
          <a:lstStyle/>
          <a:p>
            <a:pPr marL="285750" indent="-285750">
              <a:buFontTx/>
              <a:buChar char="-"/>
            </a:pPr>
            <a:r>
              <a:rPr lang="cs-CZ" sz="2800" b="1" dirty="0" smtClean="0"/>
              <a:t>582-570 </a:t>
            </a:r>
            <a:r>
              <a:rPr lang="cs-CZ" sz="2800" b="1" dirty="0"/>
              <a:t>př. Kr. </a:t>
            </a:r>
            <a:endParaRPr lang="cs-CZ" sz="2800" b="1" dirty="0" smtClean="0"/>
          </a:p>
          <a:p>
            <a:pPr marL="285750" indent="-285750">
              <a:buFontTx/>
              <a:buChar char="-"/>
            </a:pPr>
            <a:r>
              <a:rPr lang="cs-CZ" sz="2800" b="1" dirty="0" smtClean="0"/>
              <a:t>1x </a:t>
            </a:r>
            <a:r>
              <a:rPr lang="cs-CZ" sz="2800" b="1" dirty="0"/>
              <a:t>za </a:t>
            </a:r>
            <a:r>
              <a:rPr lang="cs-CZ" sz="2800" b="1" dirty="0" smtClean="0"/>
              <a:t>2 roky</a:t>
            </a:r>
            <a:r>
              <a:rPr lang="cs-CZ" sz="2800" dirty="0" smtClean="0"/>
              <a:t> (2. a 4. </a:t>
            </a:r>
            <a:r>
              <a:rPr lang="cs-CZ" sz="2800" dirty="0"/>
              <a:t>roku </a:t>
            </a:r>
            <a:r>
              <a:rPr lang="cs-CZ" sz="2800" dirty="0" smtClean="0"/>
              <a:t>OH)</a:t>
            </a:r>
          </a:p>
          <a:p>
            <a:pPr marL="285750" indent="-285750">
              <a:buFontTx/>
              <a:buChar char="-"/>
            </a:pPr>
            <a:r>
              <a:rPr lang="cs-CZ" sz="2800" dirty="0" smtClean="0"/>
              <a:t>počátek </a:t>
            </a:r>
            <a:r>
              <a:rPr lang="cs-CZ" sz="2800" b="1" dirty="0"/>
              <a:t>jara</a:t>
            </a:r>
            <a:r>
              <a:rPr lang="cs-CZ" sz="2800" dirty="0"/>
              <a:t> </a:t>
            </a:r>
            <a:r>
              <a:rPr lang="cs-CZ" sz="2800" dirty="0" smtClean="0"/>
              <a:t>(duben/května</a:t>
            </a:r>
            <a:r>
              <a:rPr lang="cs-CZ" sz="2800" dirty="0"/>
              <a:t>) </a:t>
            </a:r>
          </a:p>
          <a:p>
            <a:pPr marL="285750" indent="-285750">
              <a:buFontTx/>
              <a:buChar char="-"/>
            </a:pPr>
            <a:r>
              <a:rPr lang="cs-CZ" sz="2800" b="1" dirty="0" err="1" smtClean="0"/>
              <a:t>Korint</a:t>
            </a:r>
            <a:r>
              <a:rPr lang="cs-CZ" sz="2800" dirty="0" smtClean="0"/>
              <a:t> </a:t>
            </a:r>
            <a:r>
              <a:rPr lang="cs-CZ" sz="2800" dirty="0"/>
              <a:t>(po roce 146 př. </a:t>
            </a:r>
            <a:r>
              <a:rPr lang="cs-CZ" sz="2800" dirty="0" smtClean="0"/>
              <a:t>Kr. </a:t>
            </a:r>
            <a:r>
              <a:rPr lang="cs-CZ" sz="2800" dirty="0" err="1" smtClean="0"/>
              <a:t>Sikyon</a:t>
            </a:r>
            <a:r>
              <a:rPr lang="cs-CZ" sz="2800" dirty="0" smtClean="0"/>
              <a:t>)</a:t>
            </a:r>
          </a:p>
          <a:p>
            <a:pPr marL="285750" indent="-285750">
              <a:buFontTx/>
              <a:buChar char="-"/>
            </a:pPr>
            <a:r>
              <a:rPr lang="cs-CZ" sz="2800" dirty="0"/>
              <a:t>větévka </a:t>
            </a:r>
            <a:r>
              <a:rPr lang="cs-CZ" sz="2800" b="1" dirty="0" smtClean="0"/>
              <a:t>borovice</a:t>
            </a:r>
            <a:r>
              <a:rPr lang="cs-CZ" sz="2800" dirty="0" smtClean="0"/>
              <a:t>, </a:t>
            </a:r>
            <a:r>
              <a:rPr lang="cs-CZ" sz="2800" dirty="0"/>
              <a:t>věnec ze suchého </a:t>
            </a:r>
            <a:r>
              <a:rPr lang="cs-CZ" sz="2800" b="1" dirty="0" smtClean="0"/>
              <a:t>miříku </a:t>
            </a:r>
            <a:r>
              <a:rPr lang="cs-CZ" sz="2800" dirty="0" smtClean="0"/>
              <a:t>(celer, </a:t>
            </a:r>
            <a:r>
              <a:rPr lang="cs-CZ" sz="2800" u="sng" dirty="0" smtClean="0"/>
              <a:t>smuteční rostlina</a:t>
            </a:r>
            <a:r>
              <a:rPr lang="cs-CZ" sz="2800" dirty="0" smtClean="0"/>
              <a:t>), </a:t>
            </a:r>
            <a:r>
              <a:rPr lang="cs-CZ" sz="2800" dirty="0"/>
              <a:t>později ze </a:t>
            </a:r>
            <a:r>
              <a:rPr lang="cs-CZ" sz="2800" b="1" dirty="0"/>
              <a:t>smrku</a:t>
            </a:r>
            <a:r>
              <a:rPr lang="cs-CZ" sz="2800" dirty="0"/>
              <a:t> (symbol </a:t>
            </a:r>
            <a:r>
              <a:rPr lang="cs-CZ" sz="2800" dirty="0" smtClean="0"/>
              <a:t>Poseidóna)</a:t>
            </a:r>
          </a:p>
          <a:p>
            <a:endParaRPr lang="cs-CZ" sz="1000" b="1" dirty="0" smtClean="0"/>
          </a:p>
          <a:p>
            <a:pPr marL="285750" lvl="1" indent="-285750">
              <a:buFontTx/>
              <a:buChar char="-"/>
            </a:pPr>
            <a:r>
              <a:rPr lang="cs-CZ" sz="2800" dirty="0" smtClean="0"/>
              <a:t>na počest M. je založil </a:t>
            </a:r>
            <a:r>
              <a:rPr lang="cs-CZ" sz="2800" b="1" dirty="0"/>
              <a:t>Sisyfos</a:t>
            </a:r>
            <a:r>
              <a:rPr lang="cs-CZ" sz="2800" dirty="0"/>
              <a:t> </a:t>
            </a:r>
            <a:r>
              <a:rPr lang="cs-CZ" sz="2800" dirty="0" smtClean="0"/>
              <a:t>(</a:t>
            </a:r>
            <a:r>
              <a:rPr lang="cs-CZ" sz="2800" dirty="0"/>
              <a:t>jindy </a:t>
            </a:r>
            <a:r>
              <a:rPr lang="cs-CZ" sz="2800" b="1" dirty="0"/>
              <a:t>Théseus</a:t>
            </a:r>
            <a:r>
              <a:rPr lang="cs-CZ" sz="2800" dirty="0"/>
              <a:t> či </a:t>
            </a:r>
            <a:r>
              <a:rPr lang="cs-CZ" sz="2800" b="1" dirty="0" err="1"/>
              <a:t>Poseidón</a:t>
            </a:r>
            <a:r>
              <a:rPr lang="cs-CZ" sz="2800" dirty="0" smtClean="0"/>
              <a:t>)</a:t>
            </a:r>
          </a:p>
          <a:p>
            <a:pPr marL="0" lvl="1"/>
            <a:endParaRPr lang="cs-CZ" sz="1000" dirty="0" smtClean="0"/>
          </a:p>
          <a:p>
            <a:pPr marL="285750" lvl="1" indent="-285750">
              <a:buFontTx/>
              <a:buChar char="-"/>
            </a:pPr>
            <a:r>
              <a:rPr lang="cs-CZ" sz="2800" dirty="0"/>
              <a:t>l</a:t>
            </a:r>
            <a:r>
              <a:rPr lang="cs-CZ" sz="2800" dirty="0" smtClean="0"/>
              <a:t>egendy – </a:t>
            </a:r>
            <a:r>
              <a:rPr lang="cs-CZ" sz="2800" b="1" i="1" dirty="0" smtClean="0"/>
              <a:t>agón</a:t>
            </a:r>
            <a:r>
              <a:rPr lang="cs-CZ" sz="2800" b="1" dirty="0" smtClean="0"/>
              <a:t> héroů:</a:t>
            </a:r>
          </a:p>
          <a:p>
            <a:pPr marL="742950" lvl="2" indent="-285750">
              <a:buFontTx/>
              <a:buChar char="-"/>
            </a:pPr>
            <a:r>
              <a:rPr lang="cs-CZ" sz="2800" b="1" dirty="0" err="1" smtClean="0"/>
              <a:t>Kastór</a:t>
            </a:r>
            <a:r>
              <a:rPr lang="cs-CZ" sz="2800" dirty="0" smtClean="0"/>
              <a:t> </a:t>
            </a:r>
            <a:r>
              <a:rPr lang="cs-CZ" sz="2800" dirty="0"/>
              <a:t>v běhu, </a:t>
            </a:r>
            <a:endParaRPr lang="cs-CZ" sz="2800" dirty="0" smtClean="0"/>
          </a:p>
          <a:p>
            <a:pPr marL="742950" lvl="2" indent="-285750">
              <a:buFontTx/>
              <a:buChar char="-"/>
            </a:pPr>
            <a:r>
              <a:rPr lang="cs-CZ" sz="2800" b="1" dirty="0" smtClean="0"/>
              <a:t>Théseus</a:t>
            </a:r>
            <a:r>
              <a:rPr lang="cs-CZ" sz="2800" dirty="0" smtClean="0"/>
              <a:t> </a:t>
            </a:r>
            <a:r>
              <a:rPr lang="cs-CZ" sz="2800" dirty="0"/>
              <a:t>v </a:t>
            </a:r>
            <a:r>
              <a:rPr lang="cs-CZ" sz="2800" i="1" dirty="0" smtClean="0"/>
              <a:t>ὁπ</a:t>
            </a:r>
            <a:r>
              <a:rPr lang="cs-CZ" sz="2800" i="1" dirty="0" err="1" smtClean="0"/>
              <a:t>λείτης</a:t>
            </a:r>
            <a:endParaRPr lang="cs-CZ" sz="2800" dirty="0"/>
          </a:p>
          <a:p>
            <a:pPr marL="742950" lvl="2" indent="-285750">
              <a:buFontTx/>
              <a:buChar char="-"/>
            </a:pPr>
            <a:r>
              <a:rPr lang="cs-CZ" sz="2800" b="1" dirty="0" err="1" smtClean="0"/>
              <a:t>Polydeukés</a:t>
            </a:r>
            <a:r>
              <a:rPr lang="cs-CZ" sz="2800" dirty="0" smtClean="0"/>
              <a:t> </a:t>
            </a:r>
            <a:r>
              <a:rPr lang="cs-CZ" sz="2800" dirty="0"/>
              <a:t>v </a:t>
            </a:r>
            <a:r>
              <a:rPr lang="cs-CZ" sz="2800" dirty="0" smtClean="0"/>
              <a:t>boxu</a:t>
            </a:r>
          </a:p>
          <a:p>
            <a:pPr marL="742950" lvl="2" indent="-285750">
              <a:buFontTx/>
              <a:buChar char="-"/>
            </a:pPr>
            <a:r>
              <a:rPr lang="cs-CZ" sz="2800" b="1" dirty="0" err="1" smtClean="0"/>
              <a:t>Péleus</a:t>
            </a:r>
            <a:r>
              <a:rPr lang="cs-CZ" sz="2800" dirty="0" smtClean="0"/>
              <a:t> </a:t>
            </a:r>
            <a:r>
              <a:rPr lang="cs-CZ" sz="2800" dirty="0"/>
              <a:t>v </a:t>
            </a:r>
            <a:r>
              <a:rPr lang="cs-CZ" sz="2800" dirty="0" smtClean="0"/>
              <a:t>zápase</a:t>
            </a:r>
          </a:p>
          <a:p>
            <a:pPr marL="742950" lvl="2" indent="-285750">
              <a:buFontTx/>
              <a:buChar char="-"/>
            </a:pPr>
            <a:r>
              <a:rPr lang="cs-CZ" sz="2800" b="1" dirty="0" err="1" smtClean="0"/>
              <a:t>Faethón</a:t>
            </a:r>
            <a:r>
              <a:rPr lang="cs-CZ" sz="2800" dirty="0" smtClean="0"/>
              <a:t> </a:t>
            </a:r>
            <a:r>
              <a:rPr lang="cs-CZ" sz="2800" dirty="0"/>
              <a:t>v jízdě na </a:t>
            </a:r>
            <a:r>
              <a:rPr lang="cs-CZ" sz="2800" dirty="0" smtClean="0"/>
              <a:t>koni</a:t>
            </a:r>
          </a:p>
          <a:p>
            <a:pPr marL="742950" lvl="2" indent="-285750">
              <a:buFontTx/>
              <a:buChar char="-"/>
            </a:pPr>
            <a:r>
              <a:rPr lang="cs-CZ" sz="2800" b="1" dirty="0" err="1" smtClean="0"/>
              <a:t>Néleus</a:t>
            </a:r>
            <a:r>
              <a:rPr lang="cs-CZ" sz="2800" dirty="0" smtClean="0"/>
              <a:t> </a:t>
            </a:r>
            <a:r>
              <a:rPr lang="cs-CZ" sz="2800" dirty="0"/>
              <a:t>v závodě čtyřspřeží </a:t>
            </a:r>
          </a:p>
          <a:p>
            <a:pPr marL="742950" lvl="2" indent="-285750">
              <a:buFontTx/>
              <a:buChar char="-"/>
            </a:pPr>
            <a:r>
              <a:rPr lang="cs-CZ" sz="2800" b="1" dirty="0" smtClean="0"/>
              <a:t>Orfeus</a:t>
            </a:r>
            <a:r>
              <a:rPr lang="cs-CZ" sz="2800" dirty="0" smtClean="0"/>
              <a:t> </a:t>
            </a:r>
            <a:r>
              <a:rPr lang="cs-CZ" sz="2800" dirty="0"/>
              <a:t>ve hře na kitharu</a:t>
            </a:r>
            <a:r>
              <a:rPr lang="cs-CZ" sz="2800" dirty="0" smtClean="0"/>
              <a:t> </a:t>
            </a:r>
            <a:endParaRPr lang="cs-CZ" sz="2800" dirty="0"/>
          </a:p>
        </p:txBody>
      </p:sp>
    </p:spTree>
    <p:extLst>
      <p:ext uri="{BB962C8B-B14F-4D97-AF65-F5344CB8AC3E}">
        <p14:creationId xmlns:p14="http://schemas.microsoft.com/office/powerpoint/2010/main" val="243661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6314" y="0"/>
            <a:ext cx="8229600" cy="1143000"/>
          </a:xfrm>
        </p:spPr>
        <p:txBody>
          <a:bodyPr/>
          <a:lstStyle/>
          <a:p>
            <a:r>
              <a:rPr lang="cs-CZ" b="1" dirty="0" smtClean="0"/>
              <a:t>Disciplíny</a:t>
            </a:r>
            <a:endParaRPr lang="cs-CZ" b="1" dirty="0"/>
          </a:p>
        </p:txBody>
      </p:sp>
      <p:sp>
        <p:nvSpPr>
          <p:cNvPr id="3" name="Zástupný symbol pro obsah 2"/>
          <p:cNvSpPr>
            <a:spLocks noGrp="1"/>
          </p:cNvSpPr>
          <p:nvPr>
            <p:ph idx="1"/>
          </p:nvPr>
        </p:nvSpPr>
        <p:spPr>
          <a:xfrm>
            <a:off x="436314" y="1124745"/>
            <a:ext cx="8229600" cy="4392488"/>
          </a:xfrm>
        </p:spPr>
        <p:txBody>
          <a:bodyPr>
            <a:normAutofit/>
          </a:bodyPr>
          <a:lstStyle/>
          <a:p>
            <a:r>
              <a:rPr lang="cs-CZ" b="1" i="1" dirty="0" err="1" smtClean="0"/>
              <a:t>γυμνικόι</a:t>
            </a:r>
            <a:endParaRPr lang="cs-CZ" b="1" dirty="0"/>
          </a:p>
          <a:p>
            <a:r>
              <a:rPr lang="cs-CZ" b="1" i="1" dirty="0" smtClean="0"/>
              <a:t>ἱππ</a:t>
            </a:r>
            <a:r>
              <a:rPr lang="cs-CZ" b="1" i="1" dirty="0" err="1" smtClean="0"/>
              <a:t>ικόι</a:t>
            </a:r>
            <a:r>
              <a:rPr lang="cs-CZ" b="1" dirty="0" smtClean="0"/>
              <a:t> </a:t>
            </a:r>
          </a:p>
          <a:p>
            <a:r>
              <a:rPr lang="cs-CZ" b="1" i="1" dirty="0" smtClean="0"/>
              <a:t>músické</a:t>
            </a:r>
            <a:r>
              <a:rPr lang="cs-CZ" b="1" dirty="0" smtClean="0"/>
              <a:t> </a:t>
            </a:r>
          </a:p>
          <a:p>
            <a:r>
              <a:rPr lang="cs-CZ" b="1" dirty="0" smtClean="0"/>
              <a:t>malířské</a:t>
            </a:r>
            <a:r>
              <a:rPr lang="cs-CZ" dirty="0" smtClean="0"/>
              <a:t> (vystavené obrazy)</a:t>
            </a:r>
          </a:p>
          <a:p>
            <a:r>
              <a:rPr lang="cs-CZ" b="1" dirty="0" smtClean="0"/>
              <a:t>taneční</a:t>
            </a:r>
            <a:r>
              <a:rPr lang="cs-CZ" dirty="0" smtClean="0"/>
              <a:t> </a:t>
            </a:r>
            <a:r>
              <a:rPr lang="cs-CZ" dirty="0"/>
              <a:t>(bojové, se zbraněmi) </a:t>
            </a:r>
            <a:endParaRPr lang="cs-CZ" dirty="0" smtClean="0"/>
          </a:p>
          <a:p>
            <a:r>
              <a:rPr lang="cs-CZ" b="1" dirty="0" smtClean="0"/>
              <a:t>dramatické</a:t>
            </a:r>
            <a:r>
              <a:rPr lang="cs-CZ" dirty="0" smtClean="0"/>
              <a:t> (?) </a:t>
            </a:r>
          </a:p>
          <a:p>
            <a:r>
              <a:rPr lang="cs-CZ" b="1" dirty="0" smtClean="0"/>
              <a:t>lodní</a:t>
            </a:r>
            <a:endParaRPr lang="cs-CZ" b="1" dirty="0"/>
          </a:p>
        </p:txBody>
      </p:sp>
      <p:sp>
        <p:nvSpPr>
          <p:cNvPr id="4" name="Obdélník 3"/>
          <p:cNvSpPr/>
          <p:nvPr/>
        </p:nvSpPr>
        <p:spPr>
          <a:xfrm>
            <a:off x="-12220" y="5934670"/>
            <a:ext cx="9126669" cy="707886"/>
          </a:xfrm>
          <a:prstGeom prst="rect">
            <a:avLst/>
          </a:prstGeom>
        </p:spPr>
        <p:txBody>
          <a:bodyPr wrap="square">
            <a:spAutoFit/>
          </a:bodyPr>
          <a:lstStyle/>
          <a:p>
            <a:r>
              <a:rPr lang="cs-CZ" sz="2000" dirty="0" smtClean="0"/>
              <a:t>- </a:t>
            </a:r>
            <a:r>
              <a:rPr lang="cs-CZ" sz="2000" b="1" dirty="0" smtClean="0"/>
              <a:t>Alexandr </a:t>
            </a:r>
            <a:r>
              <a:rPr lang="cs-CZ" sz="2000" b="1" dirty="0"/>
              <a:t>Veliký </a:t>
            </a:r>
            <a:r>
              <a:rPr lang="cs-CZ" sz="2000" dirty="0" smtClean="0"/>
              <a:t>se zde prohlásil vůdcem </a:t>
            </a:r>
            <a:r>
              <a:rPr lang="cs-CZ" sz="2000" dirty="0"/>
              <a:t>všech Řeků před tažením na </a:t>
            </a:r>
            <a:r>
              <a:rPr lang="cs-CZ" sz="2000" dirty="0" smtClean="0"/>
              <a:t>Východ</a:t>
            </a:r>
          </a:p>
          <a:p>
            <a:r>
              <a:rPr lang="cs-CZ" sz="2000" dirty="0" smtClean="0"/>
              <a:t>- roku </a:t>
            </a:r>
            <a:r>
              <a:rPr lang="cs-CZ" sz="2000" dirty="0"/>
              <a:t>196 </a:t>
            </a:r>
            <a:r>
              <a:rPr lang="cs-CZ" sz="2000" dirty="0" smtClean="0"/>
              <a:t>BC zde </a:t>
            </a:r>
            <a:r>
              <a:rPr lang="cs-CZ" sz="2000" b="1" dirty="0" smtClean="0"/>
              <a:t>Titus </a:t>
            </a:r>
            <a:r>
              <a:rPr lang="cs-CZ" sz="2000" b="1" dirty="0" err="1"/>
              <a:t>Quinctius</a:t>
            </a:r>
            <a:r>
              <a:rPr lang="cs-CZ" sz="2000" b="1" dirty="0"/>
              <a:t> </a:t>
            </a:r>
            <a:r>
              <a:rPr lang="cs-CZ" sz="2000" b="1" dirty="0" err="1"/>
              <a:t>Flaminius</a:t>
            </a:r>
            <a:r>
              <a:rPr lang="cs-CZ" sz="2000" b="1" dirty="0"/>
              <a:t> </a:t>
            </a:r>
            <a:r>
              <a:rPr lang="cs-CZ" sz="2000" dirty="0"/>
              <a:t>vyhlásil </a:t>
            </a:r>
            <a:r>
              <a:rPr lang="cs-CZ" sz="2000" dirty="0" smtClean="0"/>
              <a:t>řeckou </a:t>
            </a:r>
            <a:r>
              <a:rPr lang="cs-CZ" sz="2000" dirty="0"/>
              <a:t>nezávislost na Makedonii </a:t>
            </a:r>
          </a:p>
        </p:txBody>
      </p:sp>
    </p:spTree>
    <p:extLst>
      <p:ext uri="{BB962C8B-B14F-4D97-AF65-F5344CB8AC3E}">
        <p14:creationId xmlns:p14="http://schemas.microsoft.com/office/powerpoint/2010/main" val="1431192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331" y="0"/>
            <a:ext cx="9144000" cy="5078313"/>
          </a:xfrm>
          <a:prstGeom prst="rect">
            <a:avLst/>
          </a:prstGeom>
        </p:spPr>
        <p:txBody>
          <a:bodyPr wrap="square">
            <a:spAutoFit/>
          </a:bodyPr>
          <a:lstStyle/>
          <a:p>
            <a:pPr algn="ctr"/>
            <a:r>
              <a:rPr lang="cs-CZ" i="1" dirty="0"/>
              <a:t>„Hoj, Pověsti, ty dárkyně slávy, ó vzchop se, </a:t>
            </a:r>
            <a:endParaRPr lang="cs-CZ" dirty="0"/>
          </a:p>
          <a:p>
            <a:pPr algn="ctr"/>
            <a:r>
              <a:rPr lang="cs-CZ" i="1" dirty="0"/>
              <a:t>na </a:t>
            </a:r>
            <a:r>
              <a:rPr lang="cs-CZ" i="1" dirty="0" err="1"/>
              <a:t>Keos</a:t>
            </a:r>
            <a:r>
              <a:rPr lang="cs-CZ" i="1" dirty="0"/>
              <a:t> pospěš, svatý ten ostrov, </a:t>
            </a:r>
            <a:endParaRPr lang="cs-CZ" dirty="0"/>
          </a:p>
          <a:p>
            <a:pPr algn="ctr"/>
            <a:r>
              <a:rPr lang="cs-CZ" i="1" dirty="0"/>
              <a:t>a zvěstuj občanům poselství blahé, </a:t>
            </a:r>
            <a:endParaRPr lang="cs-CZ" dirty="0"/>
          </a:p>
          <a:p>
            <a:pPr algn="ctr"/>
            <a:r>
              <a:rPr lang="cs-CZ" i="1" dirty="0"/>
              <a:t>že </a:t>
            </a:r>
            <a:r>
              <a:rPr lang="cs-CZ" i="1" dirty="0" err="1"/>
              <a:t>Argeios</a:t>
            </a:r>
            <a:r>
              <a:rPr lang="cs-CZ" i="1" dirty="0"/>
              <a:t> dobyl vítězství </a:t>
            </a:r>
            <a:endParaRPr lang="cs-CZ" dirty="0"/>
          </a:p>
          <a:p>
            <a:pPr algn="ctr"/>
            <a:r>
              <a:rPr lang="cs-CZ" i="1" dirty="0"/>
              <a:t>v boji odvážných rukou! </a:t>
            </a:r>
            <a:endParaRPr lang="cs-CZ" dirty="0"/>
          </a:p>
          <a:p>
            <a:pPr algn="ctr"/>
            <a:r>
              <a:rPr lang="cs-CZ" i="1" dirty="0"/>
              <a:t> </a:t>
            </a:r>
            <a:endParaRPr lang="cs-CZ" dirty="0"/>
          </a:p>
          <a:p>
            <a:pPr algn="ctr"/>
            <a:r>
              <a:rPr lang="cs-CZ" i="1" dirty="0"/>
              <a:t>Tak připomněl zas všechno to krásné, co od nás, </a:t>
            </a:r>
            <a:endParaRPr lang="cs-CZ" dirty="0"/>
          </a:p>
          <a:p>
            <a:pPr algn="ctr"/>
            <a:r>
              <a:rPr lang="cs-CZ" i="1" dirty="0"/>
              <a:t>ze svaté země </a:t>
            </a:r>
            <a:r>
              <a:rPr lang="cs-CZ" i="1" dirty="0" err="1"/>
              <a:t>Euxantiovy</a:t>
            </a:r>
            <a:r>
              <a:rPr lang="cs-CZ" i="1" dirty="0"/>
              <a:t>, </a:t>
            </a:r>
            <a:endParaRPr lang="cs-CZ" dirty="0"/>
          </a:p>
          <a:p>
            <a:pPr algn="ctr"/>
            <a:r>
              <a:rPr lang="cs-CZ" i="1" dirty="0"/>
              <a:t>kdo vykonal na Isthmu, na slavné šíji, </a:t>
            </a:r>
            <a:endParaRPr lang="cs-CZ" dirty="0"/>
          </a:p>
          <a:p>
            <a:pPr algn="ctr"/>
            <a:r>
              <a:rPr lang="cs-CZ" i="1" dirty="0"/>
              <a:t>těch sedmkrát deset vítězství, </a:t>
            </a:r>
            <a:endParaRPr lang="cs-CZ" dirty="0"/>
          </a:p>
          <a:p>
            <a:pPr algn="ctr"/>
            <a:r>
              <a:rPr lang="cs-CZ" i="1" dirty="0"/>
              <a:t>sedmkrát deset vínků. </a:t>
            </a:r>
            <a:endParaRPr lang="cs-CZ" dirty="0"/>
          </a:p>
          <a:p>
            <a:pPr algn="ctr"/>
            <a:r>
              <a:rPr lang="cs-CZ" i="1" dirty="0"/>
              <a:t> </a:t>
            </a:r>
            <a:endParaRPr lang="cs-CZ" dirty="0"/>
          </a:p>
          <a:p>
            <a:pPr algn="ctr"/>
            <a:r>
              <a:rPr lang="cs-CZ" i="1" dirty="0"/>
              <a:t>I budí nyní krajanská </a:t>
            </a:r>
            <a:r>
              <a:rPr lang="cs-CZ" i="1" dirty="0" err="1"/>
              <a:t>Musa</a:t>
            </a:r>
            <a:endParaRPr lang="cs-CZ" dirty="0"/>
          </a:p>
          <a:p>
            <a:pPr algn="ctr"/>
            <a:r>
              <a:rPr lang="cs-CZ" i="1" dirty="0"/>
              <a:t>svým hlasem píšťaly k sladkému znění, </a:t>
            </a:r>
            <a:endParaRPr lang="cs-CZ" dirty="0"/>
          </a:p>
          <a:p>
            <a:pPr algn="ctr"/>
            <a:r>
              <a:rPr lang="cs-CZ" i="1" dirty="0"/>
              <a:t>slavíc vítězným popěvkem</a:t>
            </a:r>
            <a:endParaRPr lang="cs-CZ" dirty="0"/>
          </a:p>
          <a:p>
            <a:pPr algn="ctr"/>
            <a:r>
              <a:rPr lang="cs-CZ" i="1" dirty="0" err="1"/>
              <a:t>Argeia</a:t>
            </a:r>
            <a:r>
              <a:rPr lang="cs-CZ" i="1" dirty="0"/>
              <a:t> </a:t>
            </a:r>
            <a:r>
              <a:rPr lang="cs-CZ" i="1" dirty="0" err="1"/>
              <a:t>Pantheidovce</a:t>
            </a:r>
            <a:r>
              <a:rPr lang="cs-CZ" i="1" dirty="0"/>
              <a:t>.“</a:t>
            </a:r>
            <a:r>
              <a:rPr lang="cs-CZ" dirty="0"/>
              <a:t> </a:t>
            </a:r>
            <a:endParaRPr lang="cs-CZ" dirty="0" smtClean="0"/>
          </a:p>
          <a:p>
            <a:pPr algn="ctr"/>
            <a:endParaRPr lang="cs-CZ" dirty="0"/>
          </a:p>
          <a:p>
            <a:pPr algn="ctr"/>
            <a:r>
              <a:rPr lang="cs-CZ" dirty="0" err="1"/>
              <a:t>Bakchylides</a:t>
            </a:r>
            <a:r>
              <a:rPr lang="cs-CZ" dirty="0"/>
              <a:t>, z písně </a:t>
            </a:r>
            <a:r>
              <a:rPr lang="cs-CZ" i="1" dirty="0" err="1"/>
              <a:t>Argeiovi</a:t>
            </a:r>
            <a:r>
              <a:rPr lang="cs-CZ" i="1" dirty="0"/>
              <a:t> </a:t>
            </a:r>
            <a:r>
              <a:rPr lang="cs-CZ" i="1" dirty="0" err="1"/>
              <a:t>Kejskému</a:t>
            </a:r>
            <a:r>
              <a:rPr lang="cs-CZ" dirty="0"/>
              <a:t>, vítězi v zápase z Isthmu (</a:t>
            </a:r>
            <a:r>
              <a:rPr lang="cs-CZ" i="1" dirty="0"/>
              <a:t>Řecká lyrika</a:t>
            </a:r>
            <a:r>
              <a:rPr lang="cs-CZ" dirty="0"/>
              <a:t>, 1954, 227). </a:t>
            </a:r>
          </a:p>
        </p:txBody>
      </p:sp>
    </p:spTree>
    <p:extLst>
      <p:ext uri="{BB962C8B-B14F-4D97-AF65-F5344CB8AC3E}">
        <p14:creationId xmlns:p14="http://schemas.microsoft.com/office/powerpoint/2010/main" val="2088078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9815" y="116632"/>
            <a:ext cx="8229600" cy="1143000"/>
          </a:xfrm>
        </p:spPr>
        <p:txBody>
          <a:bodyPr/>
          <a:lstStyle/>
          <a:p>
            <a:r>
              <a:rPr lang="cs-CZ" sz="4800" b="1" dirty="0" smtClean="0"/>
              <a:t>Delfy</a:t>
            </a:r>
            <a:endParaRPr lang="cs-CZ" b="1" dirty="0"/>
          </a:p>
        </p:txBody>
      </p:sp>
      <p:pic>
        <p:nvPicPr>
          <p:cNvPr id="4" name="Obrázek 3" descr="C:\Users\Jiří\Desktop\rigo - obr\j\ost\vlast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75" y="1340768"/>
            <a:ext cx="7920880" cy="5328592"/>
          </a:xfrm>
          <a:prstGeom prst="rect">
            <a:avLst/>
          </a:prstGeom>
          <a:noFill/>
          <a:ln>
            <a:noFill/>
          </a:ln>
        </p:spPr>
      </p:pic>
    </p:spTree>
    <p:extLst>
      <p:ext uri="{BB962C8B-B14F-4D97-AF65-F5344CB8AC3E}">
        <p14:creationId xmlns:p14="http://schemas.microsoft.com/office/powerpoint/2010/main" val="2698246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3645024"/>
            <a:ext cx="9144000" cy="3175675"/>
          </a:xfrm>
        </p:spPr>
        <p:txBody>
          <a:bodyPr>
            <a:normAutofit fontScale="92500" lnSpcReduction="10000"/>
          </a:bodyPr>
          <a:lstStyle/>
          <a:p>
            <a:r>
              <a:rPr lang="cs-CZ" dirty="0" smtClean="0"/>
              <a:t>k poctě </a:t>
            </a:r>
            <a:r>
              <a:rPr lang="cs-CZ" b="1" dirty="0" smtClean="0"/>
              <a:t>Apollóna</a:t>
            </a:r>
          </a:p>
          <a:p>
            <a:r>
              <a:rPr lang="cs-CZ" dirty="0" smtClean="0"/>
              <a:t>nad hrobem </a:t>
            </a:r>
            <a:r>
              <a:rPr lang="cs-CZ" b="1" dirty="0" err="1" smtClean="0"/>
              <a:t>Pythóna</a:t>
            </a:r>
            <a:endParaRPr lang="cs-CZ" b="1" dirty="0" smtClean="0"/>
          </a:p>
          <a:p>
            <a:pPr lvl="1"/>
            <a:r>
              <a:rPr lang="cs-CZ" dirty="0" smtClean="0"/>
              <a:t>šupinatý </a:t>
            </a:r>
            <a:r>
              <a:rPr lang="cs-CZ" b="1" dirty="0"/>
              <a:t>drak</a:t>
            </a:r>
            <a:r>
              <a:rPr lang="cs-CZ" dirty="0"/>
              <a:t> s hadím </a:t>
            </a:r>
            <a:r>
              <a:rPr lang="cs-CZ" dirty="0" smtClean="0"/>
              <a:t>tělem</a:t>
            </a:r>
          </a:p>
          <a:p>
            <a:pPr lvl="1"/>
            <a:r>
              <a:rPr lang="cs-CZ" dirty="0" smtClean="0"/>
              <a:t>syn </a:t>
            </a:r>
            <a:r>
              <a:rPr lang="cs-CZ" dirty="0" err="1" smtClean="0"/>
              <a:t>Gaie</a:t>
            </a:r>
            <a:endParaRPr lang="cs-CZ" dirty="0" smtClean="0"/>
          </a:p>
          <a:p>
            <a:pPr lvl="1"/>
            <a:r>
              <a:rPr lang="cs-CZ" dirty="0" smtClean="0"/>
              <a:t>žil </a:t>
            </a:r>
            <a:r>
              <a:rPr lang="cs-CZ" dirty="0"/>
              <a:t>v úžlabině u Delf </a:t>
            </a:r>
            <a:endParaRPr lang="cs-CZ" dirty="0" smtClean="0"/>
          </a:p>
          <a:p>
            <a:pPr lvl="1"/>
            <a:r>
              <a:rPr lang="cs-CZ" dirty="0" smtClean="0"/>
              <a:t>zabit </a:t>
            </a:r>
            <a:r>
              <a:rPr lang="cs-CZ" dirty="0"/>
              <a:t>bohem </a:t>
            </a:r>
            <a:r>
              <a:rPr lang="cs-CZ" b="1" dirty="0" smtClean="0"/>
              <a:t>Apollónem</a:t>
            </a:r>
            <a:r>
              <a:rPr lang="cs-CZ" dirty="0" smtClean="0"/>
              <a:t> (pronásledoval Létu), </a:t>
            </a:r>
            <a:r>
              <a:rPr lang="cs-CZ" dirty="0"/>
              <a:t>jenž zde poté založil chrám a věštírnu </a:t>
            </a:r>
          </a:p>
        </p:txBody>
      </p:sp>
      <p:sp>
        <p:nvSpPr>
          <p:cNvPr id="4" name="Nadpis 3"/>
          <p:cNvSpPr>
            <a:spLocks noGrp="1"/>
          </p:cNvSpPr>
          <p:nvPr>
            <p:ph type="title"/>
          </p:nvPr>
        </p:nvSpPr>
        <p:spPr>
          <a:xfrm>
            <a:off x="467556" y="60809"/>
            <a:ext cx="8229600" cy="1143000"/>
          </a:xfrm>
        </p:spPr>
        <p:txBody>
          <a:bodyPr>
            <a:normAutofit/>
          </a:bodyPr>
          <a:lstStyle/>
          <a:p>
            <a:r>
              <a:rPr lang="cs-CZ" sz="4800" b="1" dirty="0"/>
              <a:t>pýthijské</a:t>
            </a:r>
            <a:r>
              <a:rPr lang="cs-CZ" b="1" dirty="0"/>
              <a:t> </a:t>
            </a:r>
            <a:r>
              <a:rPr lang="cs-CZ" b="1" dirty="0" smtClean="0"/>
              <a:t>hry</a:t>
            </a:r>
            <a:endParaRPr lang="cs-CZ" dirty="0"/>
          </a:p>
        </p:txBody>
      </p:sp>
      <p:sp>
        <p:nvSpPr>
          <p:cNvPr id="6" name="Obdélník 5"/>
          <p:cNvSpPr/>
          <p:nvPr/>
        </p:nvSpPr>
        <p:spPr>
          <a:xfrm>
            <a:off x="20712" y="1196752"/>
            <a:ext cx="9123288" cy="2215991"/>
          </a:xfrm>
          <a:prstGeom prst="rect">
            <a:avLst/>
          </a:prstGeom>
        </p:spPr>
        <p:txBody>
          <a:bodyPr wrap="square">
            <a:spAutoFit/>
          </a:bodyPr>
          <a:lstStyle/>
          <a:p>
            <a:pPr algn="ctr"/>
            <a:r>
              <a:rPr lang="cs-CZ" sz="2400" i="1" dirty="0"/>
              <a:t>„Chci s pomocí </a:t>
            </a:r>
            <a:r>
              <a:rPr lang="cs-CZ" sz="2400" i="1" dirty="0" err="1"/>
              <a:t>Charitek</a:t>
            </a:r>
            <a:r>
              <a:rPr lang="cs-CZ" sz="2400" i="1" dirty="0"/>
              <a:t> </a:t>
            </a:r>
            <a:r>
              <a:rPr lang="cs-CZ" sz="2400" i="1" dirty="0" err="1"/>
              <a:t>hlubokopásých</a:t>
            </a:r>
            <a:r>
              <a:rPr lang="cs-CZ" sz="2400" i="1" dirty="0"/>
              <a:t> </a:t>
            </a:r>
            <a:endParaRPr lang="cs-CZ" sz="2400" dirty="0"/>
          </a:p>
          <a:p>
            <a:pPr algn="ctr"/>
            <a:r>
              <a:rPr lang="cs-CZ" sz="2400" i="1" dirty="0"/>
              <a:t>hlásat světu vítěze pythického, </a:t>
            </a:r>
            <a:endParaRPr lang="cs-CZ" sz="2400" dirty="0"/>
          </a:p>
          <a:p>
            <a:pPr algn="ctr"/>
            <a:r>
              <a:rPr lang="cs-CZ" sz="2400" i="1" dirty="0"/>
              <a:t>chci </a:t>
            </a:r>
            <a:r>
              <a:rPr lang="cs-CZ" sz="2400" i="1" dirty="0" err="1"/>
              <a:t>Telesikrata</a:t>
            </a:r>
            <a:r>
              <a:rPr lang="cs-CZ" sz="2400" i="1" dirty="0"/>
              <a:t> s kovových štítem </a:t>
            </a:r>
            <a:endParaRPr lang="cs-CZ" sz="2400" dirty="0"/>
          </a:p>
          <a:p>
            <a:pPr algn="ctr"/>
            <a:r>
              <a:rPr lang="cs-CZ" sz="2400" i="1" dirty="0"/>
              <a:t>opěvovat, šťastného muže, </a:t>
            </a:r>
            <a:endParaRPr lang="cs-CZ" sz="2400" dirty="0"/>
          </a:p>
          <a:p>
            <a:pPr algn="ctr"/>
            <a:r>
              <a:rPr lang="cs-CZ" sz="2400" i="1" dirty="0"/>
              <a:t>jezdecké </a:t>
            </a:r>
            <a:r>
              <a:rPr lang="cs-CZ" sz="2400" i="1" dirty="0" err="1"/>
              <a:t>Kyreny</a:t>
            </a:r>
            <a:r>
              <a:rPr lang="cs-CZ" sz="2400" i="1" dirty="0"/>
              <a:t> zdobu!“</a:t>
            </a:r>
            <a:r>
              <a:rPr lang="cs-CZ" sz="2400" dirty="0"/>
              <a:t> </a:t>
            </a:r>
          </a:p>
          <a:p>
            <a:pPr algn="ctr"/>
            <a:r>
              <a:rPr lang="cs-CZ" dirty="0"/>
              <a:t>Pindaros, z písně </a:t>
            </a:r>
            <a:r>
              <a:rPr lang="cs-CZ" i="1" dirty="0" err="1"/>
              <a:t>Telesikratovi</a:t>
            </a:r>
            <a:r>
              <a:rPr lang="cs-CZ" i="1" dirty="0"/>
              <a:t> </a:t>
            </a:r>
            <a:r>
              <a:rPr lang="cs-CZ" i="1" dirty="0" err="1"/>
              <a:t>Kyrenskému</a:t>
            </a:r>
            <a:r>
              <a:rPr lang="cs-CZ" dirty="0"/>
              <a:t>, vítězi v běhu ve zbroji z </a:t>
            </a:r>
            <a:r>
              <a:rPr lang="cs-CZ" dirty="0" err="1"/>
              <a:t>Pythu</a:t>
            </a:r>
            <a:r>
              <a:rPr lang="cs-CZ" dirty="0"/>
              <a:t> (</a:t>
            </a:r>
            <a:r>
              <a:rPr lang="cs-CZ" i="1" dirty="0" err="1" smtClean="0"/>
              <a:t>Řec</a:t>
            </a:r>
            <a:r>
              <a:rPr lang="cs-CZ" i="1" dirty="0" smtClean="0"/>
              <a:t>. lyr.</a:t>
            </a:r>
            <a:r>
              <a:rPr lang="cs-CZ" dirty="0" smtClean="0"/>
              <a:t>, </a:t>
            </a:r>
            <a:r>
              <a:rPr lang="cs-CZ" dirty="0"/>
              <a:t>1954, 207). </a:t>
            </a:r>
          </a:p>
        </p:txBody>
      </p:sp>
    </p:spTree>
    <p:extLst>
      <p:ext uri="{BB962C8B-B14F-4D97-AF65-F5344CB8AC3E}">
        <p14:creationId xmlns:p14="http://schemas.microsoft.com/office/powerpoint/2010/main" val="751748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8229600" cy="1143000"/>
          </a:xfrm>
        </p:spPr>
        <p:txBody>
          <a:bodyPr/>
          <a:lstStyle/>
          <a:p>
            <a:r>
              <a:rPr lang="cs-CZ" b="1" dirty="0" smtClean="0"/>
              <a:t>Panhelénské hry</a:t>
            </a:r>
            <a:endParaRPr lang="cs-CZ" b="1" dirty="0"/>
          </a:p>
        </p:txBody>
      </p:sp>
      <p:sp>
        <p:nvSpPr>
          <p:cNvPr id="3" name="Zástupný symbol pro obsah 2"/>
          <p:cNvSpPr>
            <a:spLocks noGrp="1"/>
          </p:cNvSpPr>
          <p:nvPr>
            <p:ph idx="1"/>
          </p:nvPr>
        </p:nvSpPr>
        <p:spPr>
          <a:xfrm>
            <a:off x="-5114" y="1168152"/>
            <a:ext cx="9149114" cy="3268960"/>
          </a:xfrm>
        </p:spPr>
        <p:txBody>
          <a:bodyPr>
            <a:normAutofit fontScale="92500" lnSpcReduction="20000"/>
          </a:bodyPr>
          <a:lstStyle/>
          <a:p>
            <a:r>
              <a:rPr lang="cs-CZ" dirty="0" smtClean="0"/>
              <a:t>všeřecké hry</a:t>
            </a:r>
          </a:p>
          <a:p>
            <a:r>
              <a:rPr lang="cs-CZ" dirty="0" smtClean="0"/>
              <a:t>hlavní</a:t>
            </a:r>
          </a:p>
          <a:p>
            <a:r>
              <a:rPr lang="cs-CZ" dirty="0" err="1" smtClean="0"/>
              <a:t>pentetérické</a:t>
            </a:r>
            <a:r>
              <a:rPr lang="cs-CZ" dirty="0" smtClean="0"/>
              <a:t> </a:t>
            </a:r>
            <a:r>
              <a:rPr lang="cs-CZ" dirty="0"/>
              <a:t>(</a:t>
            </a:r>
            <a:r>
              <a:rPr lang="cs-CZ" i="1" dirty="0" err="1"/>
              <a:t>penta</a:t>
            </a:r>
            <a:r>
              <a:rPr lang="cs-CZ" i="1" dirty="0"/>
              <a:t> </a:t>
            </a:r>
            <a:r>
              <a:rPr lang="cs-CZ" i="1" dirty="0" err="1"/>
              <a:t>eté</a:t>
            </a:r>
            <a:r>
              <a:rPr lang="cs-CZ" dirty="0"/>
              <a:t> = pět </a:t>
            </a:r>
            <a:r>
              <a:rPr lang="cs-CZ" dirty="0" smtClean="0"/>
              <a:t>let)</a:t>
            </a:r>
          </a:p>
          <a:p>
            <a:r>
              <a:rPr lang="cs-CZ" b="1" dirty="0" smtClean="0"/>
              <a:t>Nemea </a:t>
            </a:r>
            <a:r>
              <a:rPr lang="cs-CZ" dirty="0" smtClean="0"/>
              <a:t>(v. z čerstvého celeru, petržele)</a:t>
            </a:r>
            <a:endParaRPr lang="cs-CZ" dirty="0"/>
          </a:p>
          <a:p>
            <a:r>
              <a:rPr lang="cs-CZ" b="1" dirty="0" err="1" smtClean="0"/>
              <a:t>Korint</a:t>
            </a:r>
            <a:r>
              <a:rPr lang="cs-CZ" dirty="0" smtClean="0"/>
              <a:t> (borovice, celer)</a:t>
            </a:r>
            <a:endParaRPr lang="cs-CZ" dirty="0"/>
          </a:p>
          <a:p>
            <a:r>
              <a:rPr lang="cs-CZ" b="1" dirty="0" smtClean="0"/>
              <a:t>Delfy</a:t>
            </a:r>
            <a:r>
              <a:rPr lang="cs-CZ" dirty="0" smtClean="0"/>
              <a:t> (vavřínový v.)</a:t>
            </a:r>
            <a:endParaRPr lang="cs-CZ" dirty="0"/>
          </a:p>
          <a:p>
            <a:r>
              <a:rPr lang="cs-CZ" b="1" dirty="0" smtClean="0"/>
              <a:t>Olympie</a:t>
            </a:r>
            <a:r>
              <a:rPr lang="cs-CZ" dirty="0" smtClean="0"/>
              <a:t> (olivový v.)</a:t>
            </a:r>
          </a:p>
        </p:txBody>
      </p:sp>
      <p:sp>
        <p:nvSpPr>
          <p:cNvPr id="4" name="Nadpis 1"/>
          <p:cNvSpPr txBox="1">
            <a:spLocks/>
          </p:cNvSpPr>
          <p:nvPr/>
        </p:nvSpPr>
        <p:spPr>
          <a:xfrm>
            <a:off x="539552" y="44371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smtClean="0"/>
              <a:t>menší hry</a:t>
            </a:r>
            <a:endParaRPr lang="cs-CZ" b="1" dirty="0"/>
          </a:p>
        </p:txBody>
      </p:sp>
      <p:sp>
        <p:nvSpPr>
          <p:cNvPr id="5" name="Zástupný symbol pro obsah 2"/>
          <p:cNvSpPr txBox="1">
            <a:spLocks/>
          </p:cNvSpPr>
          <p:nvPr/>
        </p:nvSpPr>
        <p:spPr>
          <a:xfrm>
            <a:off x="-5114" y="5301208"/>
            <a:ext cx="9149114" cy="1557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b="1" dirty="0"/>
          </a:p>
        </p:txBody>
      </p:sp>
      <p:sp>
        <p:nvSpPr>
          <p:cNvPr id="6" name="Zástupný symbol pro obsah 2"/>
          <p:cNvSpPr txBox="1">
            <a:spLocks/>
          </p:cNvSpPr>
          <p:nvPr/>
        </p:nvSpPr>
        <p:spPr>
          <a:xfrm>
            <a:off x="-34427" y="5445224"/>
            <a:ext cx="9149114" cy="13539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b="1" dirty="0" smtClean="0"/>
              <a:t>Athény</a:t>
            </a:r>
          </a:p>
          <a:p>
            <a:r>
              <a:rPr lang="cs-CZ" b="1" dirty="0" smtClean="0"/>
              <a:t>Théby, </a:t>
            </a:r>
            <a:r>
              <a:rPr lang="cs-CZ" b="1" dirty="0" err="1" smtClean="0"/>
              <a:t>Plataje</a:t>
            </a:r>
            <a:r>
              <a:rPr lang="cs-CZ" b="1" dirty="0" smtClean="0"/>
              <a:t>, Sparta, …</a:t>
            </a:r>
            <a:endParaRPr lang="cs-CZ" b="1" dirty="0"/>
          </a:p>
        </p:txBody>
      </p:sp>
    </p:spTree>
    <p:extLst>
      <p:ext uri="{BB962C8B-B14F-4D97-AF65-F5344CB8AC3E}">
        <p14:creationId xmlns:p14="http://schemas.microsoft.com/office/powerpoint/2010/main" val="1810134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92500" lnSpcReduction="10000"/>
          </a:bodyPr>
          <a:lstStyle/>
          <a:p>
            <a:r>
              <a:rPr lang="cs-CZ" dirty="0"/>
              <a:t>na konci léta každého </a:t>
            </a:r>
            <a:r>
              <a:rPr lang="cs-CZ" b="1" dirty="0" smtClean="0"/>
              <a:t>3. roku</a:t>
            </a:r>
            <a:r>
              <a:rPr lang="cs-CZ" dirty="0" smtClean="0"/>
              <a:t> </a:t>
            </a:r>
            <a:r>
              <a:rPr lang="cs-CZ" dirty="0"/>
              <a:t>olympijských </a:t>
            </a:r>
            <a:r>
              <a:rPr lang="cs-CZ" dirty="0" smtClean="0"/>
              <a:t>her</a:t>
            </a:r>
          </a:p>
          <a:p>
            <a:r>
              <a:rPr lang="cs-CZ" b="1" dirty="0" smtClean="0"/>
              <a:t>politická</a:t>
            </a:r>
            <a:r>
              <a:rPr lang="cs-CZ" dirty="0" smtClean="0"/>
              <a:t> významnost</a:t>
            </a:r>
          </a:p>
          <a:p>
            <a:r>
              <a:rPr lang="cs-CZ" b="1" i="1" dirty="0" smtClean="0"/>
              <a:t>músický</a:t>
            </a:r>
            <a:r>
              <a:rPr lang="cs-CZ" i="1" dirty="0" smtClean="0"/>
              <a:t> agón</a:t>
            </a:r>
          </a:p>
          <a:p>
            <a:r>
              <a:rPr lang="cs-CZ" b="1" i="1" dirty="0" err="1" smtClean="0"/>
              <a:t>pýthias</a:t>
            </a:r>
            <a:endParaRPr lang="cs-CZ" b="1" i="1" dirty="0" smtClean="0"/>
          </a:p>
          <a:p>
            <a:r>
              <a:rPr lang="cs-CZ" dirty="0" smtClean="0"/>
              <a:t>rozhodčí</a:t>
            </a:r>
            <a:r>
              <a:rPr lang="cs-CZ" i="1" dirty="0" smtClean="0"/>
              <a:t> </a:t>
            </a:r>
            <a:r>
              <a:rPr lang="cs-CZ" dirty="0"/>
              <a:t>delfští kněží, </a:t>
            </a:r>
            <a:r>
              <a:rPr lang="cs-CZ" b="1" i="1" dirty="0" err="1"/>
              <a:t>hieromnémoni</a:t>
            </a:r>
            <a:r>
              <a:rPr lang="cs-CZ" i="1" dirty="0"/>
              <a:t> </a:t>
            </a:r>
            <a:r>
              <a:rPr lang="cs-CZ" dirty="0"/>
              <a:t>(„vykonavatelé posvátných úkonů“) </a:t>
            </a:r>
            <a:endParaRPr lang="cs-CZ" dirty="0" smtClean="0"/>
          </a:p>
          <a:p>
            <a:r>
              <a:rPr lang="cs-CZ" dirty="0"/>
              <a:t>vrchní dozor delfská </a:t>
            </a:r>
            <a:r>
              <a:rPr lang="cs-CZ" b="1" dirty="0" err="1"/>
              <a:t>amfiktyónie</a:t>
            </a:r>
            <a:endParaRPr lang="cs-CZ" b="1" i="1" dirty="0" smtClean="0"/>
          </a:p>
          <a:p>
            <a:r>
              <a:rPr lang="cs-CZ" dirty="0" smtClean="0"/>
              <a:t>582/1 </a:t>
            </a:r>
            <a:r>
              <a:rPr lang="cs-CZ" dirty="0"/>
              <a:t>př. Kr. </a:t>
            </a:r>
            <a:r>
              <a:rPr lang="cs-CZ" dirty="0" smtClean="0"/>
              <a:t>či </a:t>
            </a:r>
            <a:r>
              <a:rPr lang="cs-CZ" dirty="0"/>
              <a:t>589 př. Kr. </a:t>
            </a:r>
            <a:r>
              <a:rPr lang="cs-CZ" dirty="0" smtClean="0"/>
              <a:t>(do </a:t>
            </a:r>
            <a:r>
              <a:rPr lang="cs-CZ" dirty="0"/>
              <a:t>té doby </a:t>
            </a:r>
            <a:r>
              <a:rPr lang="cs-CZ" dirty="0" smtClean="0"/>
              <a:t>1x za 8 let)</a:t>
            </a:r>
          </a:p>
          <a:p>
            <a:r>
              <a:rPr lang="cs-CZ" dirty="0" smtClean="0"/>
              <a:t>věnec z </a:t>
            </a:r>
            <a:r>
              <a:rPr lang="cs-CZ" b="1" dirty="0" smtClean="0"/>
              <a:t>vavřínu</a:t>
            </a:r>
            <a:endParaRPr lang="cs-CZ" b="1" dirty="0"/>
          </a:p>
          <a:p>
            <a:r>
              <a:rPr lang="cs-CZ" dirty="0"/>
              <a:t>pořadí za </a:t>
            </a:r>
            <a:r>
              <a:rPr lang="cs-CZ" dirty="0" smtClean="0"/>
              <a:t>OH dokazuje např. básník </a:t>
            </a:r>
            <a:r>
              <a:rPr lang="cs-CZ" b="1" dirty="0" err="1"/>
              <a:t>Kallimachos</a:t>
            </a:r>
            <a:r>
              <a:rPr lang="cs-CZ" dirty="0"/>
              <a:t> svými iamby na vavřín a </a:t>
            </a:r>
            <a:r>
              <a:rPr lang="cs-CZ" dirty="0" smtClean="0"/>
              <a:t>olivu:</a:t>
            </a:r>
          </a:p>
          <a:p>
            <a:pPr marL="0" indent="0" algn="ctr">
              <a:buNone/>
            </a:pPr>
            <a:r>
              <a:rPr lang="cs-CZ" i="1" dirty="0" smtClean="0"/>
              <a:t>„Slyš </a:t>
            </a:r>
            <a:r>
              <a:rPr lang="cs-CZ" i="1" dirty="0"/>
              <a:t>dále </a:t>
            </a:r>
            <a:r>
              <a:rPr lang="cs-CZ" dirty="0"/>
              <a:t>(oliva </a:t>
            </a:r>
            <a:r>
              <a:rPr lang="cs-CZ" dirty="0" smtClean="0"/>
              <a:t>k</a:t>
            </a:r>
            <a:r>
              <a:rPr lang="cs-CZ" dirty="0"/>
              <a:t> </a:t>
            </a:r>
            <a:r>
              <a:rPr lang="cs-CZ" dirty="0" smtClean="0"/>
              <a:t>vavřínu)</a:t>
            </a:r>
            <a:r>
              <a:rPr lang="cs-CZ" i="1" dirty="0" smtClean="0"/>
              <a:t>: </a:t>
            </a:r>
            <a:r>
              <a:rPr lang="cs-CZ" i="1" dirty="0"/>
              <a:t>nejsem lepší cenou závodní </a:t>
            </a:r>
            <a:endParaRPr lang="cs-CZ" dirty="0"/>
          </a:p>
          <a:p>
            <a:pPr marL="0" indent="0" algn="ctr">
              <a:buNone/>
            </a:pPr>
            <a:r>
              <a:rPr lang="cs-CZ" i="1" dirty="0"/>
              <a:t>než ty? </a:t>
            </a:r>
            <a:r>
              <a:rPr lang="cs-CZ" i="1" dirty="0" err="1"/>
              <a:t>Jeť</a:t>
            </a:r>
            <a:r>
              <a:rPr lang="cs-CZ" i="1" dirty="0"/>
              <a:t> závod v Olympii cennější </a:t>
            </a:r>
            <a:endParaRPr lang="cs-CZ" dirty="0"/>
          </a:p>
          <a:p>
            <a:pPr marL="0" indent="0" algn="ctr">
              <a:buNone/>
            </a:pPr>
            <a:r>
              <a:rPr lang="cs-CZ" i="1" dirty="0"/>
              <a:t>než závod v </a:t>
            </a:r>
            <a:r>
              <a:rPr lang="cs-CZ" i="1" dirty="0" err="1"/>
              <a:t>Delfech</a:t>
            </a:r>
            <a:r>
              <a:rPr lang="cs-CZ" i="1" dirty="0"/>
              <a:t>. Ale mlčme raději</a:t>
            </a:r>
            <a:r>
              <a:rPr lang="cs-CZ" i="1" dirty="0" smtClean="0"/>
              <a:t>!“</a:t>
            </a:r>
            <a:endParaRPr lang="cs-CZ" dirty="0"/>
          </a:p>
        </p:txBody>
      </p:sp>
    </p:spTree>
    <p:extLst>
      <p:ext uri="{BB962C8B-B14F-4D97-AF65-F5344CB8AC3E}">
        <p14:creationId xmlns:p14="http://schemas.microsoft.com/office/powerpoint/2010/main" val="778821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Disciplíny</a:t>
            </a:r>
            <a:endParaRPr lang="cs-CZ" b="1" dirty="0"/>
          </a:p>
        </p:txBody>
      </p:sp>
      <p:sp>
        <p:nvSpPr>
          <p:cNvPr id="3" name="Zástupný symbol pro obsah 2"/>
          <p:cNvSpPr>
            <a:spLocks noGrp="1"/>
          </p:cNvSpPr>
          <p:nvPr>
            <p:ph idx="1"/>
          </p:nvPr>
        </p:nvSpPr>
        <p:spPr>
          <a:xfrm>
            <a:off x="0" y="1600200"/>
            <a:ext cx="9144000" cy="4525963"/>
          </a:xfrm>
        </p:spPr>
        <p:txBody>
          <a:bodyPr>
            <a:normAutofit fontScale="92500" lnSpcReduction="10000"/>
          </a:bodyPr>
          <a:lstStyle/>
          <a:p>
            <a:r>
              <a:rPr lang="cs-CZ" dirty="0"/>
              <a:t>zpěv na </a:t>
            </a:r>
            <a:r>
              <a:rPr lang="cs-CZ" dirty="0" smtClean="0"/>
              <a:t>Apollóna </a:t>
            </a:r>
            <a:r>
              <a:rPr lang="cs-CZ" dirty="0"/>
              <a:t>za doprovodu </a:t>
            </a:r>
            <a:r>
              <a:rPr lang="cs-CZ" dirty="0" smtClean="0"/>
              <a:t>kithary (</a:t>
            </a:r>
            <a:r>
              <a:rPr lang="cs-CZ" dirty="0"/>
              <a:t>Kréťan </a:t>
            </a:r>
            <a:r>
              <a:rPr lang="cs-CZ" dirty="0" err="1" smtClean="0"/>
              <a:t>Chrýsothemis</a:t>
            </a:r>
            <a:r>
              <a:rPr lang="cs-CZ" dirty="0" smtClean="0"/>
              <a:t>)</a:t>
            </a:r>
          </a:p>
          <a:p>
            <a:r>
              <a:rPr lang="cs-CZ" dirty="0"/>
              <a:t>zpěv za doprovodu píšťaly </a:t>
            </a:r>
          </a:p>
          <a:p>
            <a:r>
              <a:rPr lang="cs-CZ" dirty="0" smtClean="0"/>
              <a:t>hra </a:t>
            </a:r>
            <a:r>
              <a:rPr lang="cs-CZ" dirty="0"/>
              <a:t>na </a:t>
            </a:r>
            <a:r>
              <a:rPr lang="cs-CZ" dirty="0" smtClean="0"/>
              <a:t>píšťalu</a:t>
            </a:r>
          </a:p>
          <a:p>
            <a:r>
              <a:rPr lang="cs-CZ" dirty="0" smtClean="0"/>
              <a:t>hra </a:t>
            </a:r>
            <a:r>
              <a:rPr lang="cs-CZ" dirty="0"/>
              <a:t>na </a:t>
            </a:r>
            <a:r>
              <a:rPr lang="cs-CZ" dirty="0" smtClean="0"/>
              <a:t>kitharu (558 BC)</a:t>
            </a:r>
          </a:p>
          <a:p>
            <a:r>
              <a:rPr lang="cs-CZ" i="1" dirty="0" smtClean="0"/>
              <a:t>gymnický </a:t>
            </a:r>
            <a:r>
              <a:rPr lang="cs-CZ" dirty="0" smtClean="0"/>
              <a:t>a</a:t>
            </a:r>
            <a:r>
              <a:rPr lang="cs-CZ" i="1" dirty="0" smtClean="0"/>
              <a:t> hippický agón</a:t>
            </a:r>
            <a:r>
              <a:rPr lang="cs-CZ" dirty="0" smtClean="0"/>
              <a:t>:</a:t>
            </a:r>
          </a:p>
          <a:p>
            <a:pPr lvl="1"/>
            <a:r>
              <a:rPr lang="cs-CZ" i="1" dirty="0" smtClean="0"/>
              <a:t>dromos</a:t>
            </a:r>
            <a:r>
              <a:rPr lang="cs-CZ" dirty="0" smtClean="0"/>
              <a:t>,</a:t>
            </a:r>
            <a:r>
              <a:rPr lang="cs-CZ" i="1" dirty="0" smtClean="0"/>
              <a:t> diaulos</a:t>
            </a:r>
            <a:r>
              <a:rPr lang="cs-CZ" dirty="0" smtClean="0"/>
              <a:t>,</a:t>
            </a:r>
            <a:r>
              <a:rPr lang="cs-CZ" i="1" dirty="0" smtClean="0"/>
              <a:t> </a:t>
            </a:r>
            <a:r>
              <a:rPr lang="cs-CZ" i="1" dirty="0"/>
              <a:t>ὁπ</a:t>
            </a:r>
            <a:r>
              <a:rPr lang="cs-CZ" i="1" dirty="0" err="1"/>
              <a:t>λείτης</a:t>
            </a:r>
            <a:r>
              <a:rPr lang="cs-CZ" dirty="0"/>
              <a:t> (498 BC), </a:t>
            </a:r>
            <a:r>
              <a:rPr lang="cs-CZ" i="1" dirty="0"/>
              <a:t>πα</a:t>
            </a:r>
            <a:r>
              <a:rPr lang="cs-CZ" i="1" dirty="0" err="1"/>
              <a:t>γκράτιον</a:t>
            </a:r>
            <a:r>
              <a:rPr lang="cs-CZ" dirty="0"/>
              <a:t> dorostenců (346 BC</a:t>
            </a:r>
            <a:r>
              <a:rPr lang="cs-CZ" dirty="0" smtClean="0"/>
              <a:t>)</a:t>
            </a:r>
          </a:p>
          <a:p>
            <a:pPr lvl="1"/>
            <a:r>
              <a:rPr lang="cs-CZ" i="1" dirty="0" err="1" smtClean="0"/>
              <a:t>tetrippon</a:t>
            </a:r>
            <a:r>
              <a:rPr lang="cs-CZ" i="1" dirty="0" smtClean="0"/>
              <a:t> </a:t>
            </a:r>
            <a:r>
              <a:rPr lang="cs-CZ" dirty="0" smtClean="0"/>
              <a:t>(398 BC), dostihy, závod </a:t>
            </a:r>
            <a:r>
              <a:rPr lang="cs-CZ" dirty="0"/>
              <a:t>vozů tažených </a:t>
            </a:r>
            <a:r>
              <a:rPr lang="cs-CZ" dirty="0" smtClean="0"/>
              <a:t>hříbaty (378 BC), dvojspřeží </a:t>
            </a:r>
            <a:r>
              <a:rPr lang="cs-CZ" dirty="0"/>
              <a:t>hříbat a závod hříbat </a:t>
            </a:r>
          </a:p>
        </p:txBody>
      </p:sp>
    </p:spTree>
    <p:extLst>
      <p:ext uri="{BB962C8B-B14F-4D97-AF65-F5344CB8AC3E}">
        <p14:creationId xmlns:p14="http://schemas.microsoft.com/office/powerpoint/2010/main" val="550859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Program</a:t>
            </a:r>
            <a:endParaRPr lang="cs-CZ" b="1" dirty="0"/>
          </a:p>
        </p:txBody>
      </p:sp>
      <p:sp>
        <p:nvSpPr>
          <p:cNvPr id="3" name="Zástupný symbol pro obsah 2"/>
          <p:cNvSpPr>
            <a:spLocks noGrp="1"/>
          </p:cNvSpPr>
          <p:nvPr>
            <p:ph idx="1"/>
          </p:nvPr>
        </p:nvSpPr>
        <p:spPr/>
        <p:txBody>
          <a:bodyPr/>
          <a:lstStyle/>
          <a:p>
            <a:r>
              <a:rPr lang="cs-CZ" dirty="0" smtClean="0"/>
              <a:t>1 den </a:t>
            </a:r>
            <a:r>
              <a:rPr lang="cs-CZ" dirty="0"/>
              <a:t>na slavnostní procesí a oběti </a:t>
            </a:r>
            <a:r>
              <a:rPr lang="cs-CZ" dirty="0" smtClean="0"/>
              <a:t>bohu</a:t>
            </a:r>
          </a:p>
          <a:p>
            <a:r>
              <a:rPr lang="cs-CZ" dirty="0" smtClean="0"/>
              <a:t>3 </a:t>
            </a:r>
            <a:r>
              <a:rPr lang="cs-CZ" dirty="0"/>
              <a:t>dny na </a:t>
            </a:r>
            <a:r>
              <a:rPr lang="cs-CZ" i="1" dirty="0"/>
              <a:t>músický </a:t>
            </a:r>
            <a:r>
              <a:rPr lang="cs-CZ" i="1" dirty="0" err="1" smtClean="0"/>
              <a:t>ἀγών</a:t>
            </a:r>
            <a:endParaRPr lang="cs-CZ" dirty="0"/>
          </a:p>
          <a:p>
            <a:r>
              <a:rPr lang="cs-CZ" dirty="0" smtClean="0"/>
              <a:t>několik </a:t>
            </a:r>
            <a:r>
              <a:rPr lang="cs-CZ" dirty="0"/>
              <a:t>dní na </a:t>
            </a:r>
            <a:r>
              <a:rPr lang="cs-CZ" i="1" dirty="0" err="1"/>
              <a:t>γυμνικός</a:t>
            </a:r>
            <a:r>
              <a:rPr lang="cs-CZ" dirty="0"/>
              <a:t> </a:t>
            </a:r>
            <a:r>
              <a:rPr lang="cs-CZ" i="1" dirty="0" err="1"/>
              <a:t>ἀγών</a:t>
            </a:r>
            <a:r>
              <a:rPr lang="cs-CZ" i="1" dirty="0"/>
              <a:t> </a:t>
            </a:r>
            <a:endParaRPr lang="cs-CZ" dirty="0" smtClean="0"/>
          </a:p>
          <a:p>
            <a:r>
              <a:rPr lang="cs-CZ" i="1" dirty="0" smtClean="0"/>
              <a:t>ἱππ</a:t>
            </a:r>
            <a:r>
              <a:rPr lang="cs-CZ" i="1" dirty="0" err="1" smtClean="0"/>
              <a:t>ικός</a:t>
            </a:r>
            <a:r>
              <a:rPr lang="cs-CZ" b="1" i="1" dirty="0" smtClean="0"/>
              <a:t> </a:t>
            </a:r>
            <a:r>
              <a:rPr lang="cs-CZ" i="1" dirty="0" err="1"/>
              <a:t>ἀγών</a:t>
            </a:r>
            <a:endParaRPr lang="cs-CZ" dirty="0"/>
          </a:p>
        </p:txBody>
      </p:sp>
      <p:sp>
        <p:nvSpPr>
          <p:cNvPr id="4" name="Obdélník 3"/>
          <p:cNvSpPr/>
          <p:nvPr/>
        </p:nvSpPr>
        <p:spPr>
          <a:xfrm>
            <a:off x="0" y="5733256"/>
            <a:ext cx="9252520" cy="523220"/>
          </a:xfrm>
          <a:prstGeom prst="rect">
            <a:avLst/>
          </a:prstGeom>
        </p:spPr>
        <p:txBody>
          <a:bodyPr wrap="square">
            <a:spAutoFit/>
          </a:bodyPr>
          <a:lstStyle/>
          <a:p>
            <a:pPr algn="ctr"/>
            <a:r>
              <a:rPr lang="cs-CZ" sz="2800" dirty="0" smtClean="0"/>
              <a:t>diváci měli </a:t>
            </a:r>
            <a:r>
              <a:rPr lang="cs-CZ" sz="2800" b="1" dirty="0" smtClean="0"/>
              <a:t>zakázáno</a:t>
            </a:r>
            <a:r>
              <a:rPr lang="cs-CZ" sz="2800" dirty="0" smtClean="0"/>
              <a:t> </a:t>
            </a:r>
            <a:r>
              <a:rPr lang="cs-CZ" sz="2800" dirty="0"/>
              <a:t>nosit si na </a:t>
            </a:r>
            <a:r>
              <a:rPr lang="cs-CZ" sz="2800" i="1" dirty="0" err="1"/>
              <a:t>στάδιον</a:t>
            </a:r>
            <a:r>
              <a:rPr lang="cs-CZ" sz="2800" dirty="0"/>
              <a:t> </a:t>
            </a:r>
            <a:r>
              <a:rPr lang="cs-CZ" sz="2800" b="1" dirty="0"/>
              <a:t>víno </a:t>
            </a:r>
          </a:p>
        </p:txBody>
      </p:sp>
    </p:spTree>
    <p:extLst>
      <p:ext uri="{BB962C8B-B14F-4D97-AF65-F5344CB8AC3E}">
        <p14:creationId xmlns:p14="http://schemas.microsoft.com/office/powerpoint/2010/main" val="3948793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888" y="0"/>
            <a:ext cx="9144000" cy="4955203"/>
          </a:xfrm>
          <a:prstGeom prst="rect">
            <a:avLst/>
          </a:prstGeom>
        </p:spPr>
        <p:txBody>
          <a:bodyPr wrap="square">
            <a:spAutoFit/>
          </a:bodyPr>
          <a:lstStyle/>
          <a:p>
            <a:pPr algn="ctr"/>
            <a:r>
              <a:rPr lang="cs-CZ" sz="2000" i="1" dirty="0"/>
              <a:t>„I. </a:t>
            </a:r>
            <a:r>
              <a:rPr lang="cs-CZ" sz="2000" i="1" dirty="0" err="1"/>
              <a:t>Farsalský</a:t>
            </a:r>
            <a:r>
              <a:rPr lang="cs-CZ" sz="2000" i="1" dirty="0"/>
              <a:t> </a:t>
            </a:r>
            <a:r>
              <a:rPr lang="cs-CZ" sz="2000" i="1" dirty="0" err="1"/>
              <a:t>Hagio</a:t>
            </a:r>
            <a:r>
              <a:rPr lang="cs-CZ" sz="2000" i="1" dirty="0"/>
              <a:t> </a:t>
            </a:r>
            <a:r>
              <a:rPr lang="cs-CZ" sz="2000" i="1" dirty="0" err="1"/>
              <a:t>Aknoniův</a:t>
            </a:r>
            <a:r>
              <a:rPr lang="cs-CZ" sz="2000" i="1" dirty="0"/>
              <a:t>, první z </a:t>
            </a:r>
            <a:r>
              <a:rPr lang="cs-CZ" sz="2000" i="1" dirty="0" err="1"/>
              <a:t>thessalských</a:t>
            </a:r>
            <a:r>
              <a:rPr lang="cs-CZ" sz="2000" i="1" dirty="0"/>
              <a:t> ty jsi </a:t>
            </a:r>
            <a:endParaRPr lang="cs-CZ" sz="2000" dirty="0"/>
          </a:p>
          <a:p>
            <a:pPr algn="ctr"/>
            <a:r>
              <a:rPr lang="cs-CZ" sz="2000" i="1" dirty="0"/>
              <a:t>zvítězil v pankratiu, sváděném v Olympii, </a:t>
            </a:r>
            <a:endParaRPr lang="cs-CZ" sz="2000" dirty="0"/>
          </a:p>
          <a:p>
            <a:pPr algn="ctr"/>
            <a:r>
              <a:rPr lang="cs-CZ" sz="2000" i="1" dirty="0"/>
              <a:t>pětkrát pak v Nemeji, třikráte v </a:t>
            </a:r>
            <a:r>
              <a:rPr lang="cs-CZ" sz="2000" i="1" dirty="0" err="1"/>
              <a:t>Delfech</a:t>
            </a:r>
            <a:r>
              <a:rPr lang="cs-CZ" sz="2000" i="1" dirty="0"/>
              <a:t> a na Isthmu pětkrát. </a:t>
            </a:r>
            <a:endParaRPr lang="cs-CZ" sz="2000" dirty="0"/>
          </a:p>
          <a:p>
            <a:pPr algn="ctr"/>
            <a:r>
              <a:rPr lang="cs-CZ" sz="2000" i="1" dirty="0"/>
              <a:t>Není, kdo nad tvou paží někdy se vítězem stal. </a:t>
            </a:r>
            <a:endParaRPr lang="cs-CZ" sz="2000" dirty="0"/>
          </a:p>
          <a:p>
            <a:pPr algn="ctr"/>
            <a:r>
              <a:rPr lang="cs-CZ" sz="2000" i="1" dirty="0"/>
              <a:t> </a:t>
            </a:r>
            <a:endParaRPr lang="cs-CZ" sz="2000" dirty="0"/>
          </a:p>
          <a:p>
            <a:pPr algn="ctr"/>
            <a:r>
              <a:rPr lang="cs-CZ" sz="2000" i="1" dirty="0"/>
              <a:t>II. A já jsem tohoto bratr, též stejný počet si věnců </a:t>
            </a:r>
            <a:endParaRPr lang="cs-CZ" sz="2000" dirty="0"/>
          </a:p>
          <a:p>
            <a:pPr algn="ctr"/>
            <a:r>
              <a:rPr lang="cs-CZ" sz="2000" i="1" dirty="0"/>
              <a:t>odnáším z vítězných bojů, svedených ve stejné  dny, </a:t>
            </a:r>
            <a:endParaRPr lang="cs-CZ" sz="2000" dirty="0"/>
          </a:p>
          <a:p>
            <a:pPr algn="ctr"/>
            <a:r>
              <a:rPr lang="cs-CZ" sz="2000" i="1" dirty="0"/>
              <a:t>v zápasech dvojic. Však nejsilnějšího Etruska vůbec </a:t>
            </a:r>
            <a:endParaRPr lang="cs-CZ" sz="2000" dirty="0"/>
          </a:p>
          <a:p>
            <a:pPr algn="ctr"/>
            <a:r>
              <a:rPr lang="cs-CZ" sz="2000" i="1" dirty="0"/>
              <a:t>zlomil jsem a on se vzdal. Mé jméno: </a:t>
            </a:r>
            <a:r>
              <a:rPr lang="cs-CZ" sz="2000" i="1" dirty="0" err="1"/>
              <a:t>Télemachos</a:t>
            </a:r>
            <a:r>
              <a:rPr lang="cs-CZ" sz="2000" i="1" dirty="0"/>
              <a:t>. </a:t>
            </a:r>
            <a:endParaRPr lang="cs-CZ" sz="2000" dirty="0"/>
          </a:p>
          <a:p>
            <a:pPr algn="ctr"/>
            <a:r>
              <a:rPr lang="cs-CZ" sz="2000" i="1" dirty="0"/>
              <a:t> </a:t>
            </a:r>
            <a:endParaRPr lang="cs-CZ" sz="2000" dirty="0"/>
          </a:p>
          <a:p>
            <a:pPr algn="ctr"/>
            <a:r>
              <a:rPr lang="cs-CZ" sz="2000" i="1" dirty="0"/>
              <a:t>III. Oba pro ceny závodní stejně sil měli a já tu </a:t>
            </a:r>
            <a:endParaRPr lang="cs-CZ" sz="2000" dirty="0"/>
          </a:p>
          <a:p>
            <a:pPr algn="ctr"/>
            <a:r>
              <a:rPr lang="cs-CZ" sz="2000" i="1" dirty="0" err="1"/>
              <a:t>Ageláos</a:t>
            </a:r>
            <a:r>
              <a:rPr lang="cs-CZ" sz="2000" i="1" dirty="0"/>
              <a:t> jich obou příbuzný pak jsem se stal. </a:t>
            </a:r>
            <a:endParaRPr lang="cs-CZ" sz="2000" dirty="0"/>
          </a:p>
          <a:p>
            <a:pPr algn="ctr"/>
            <a:r>
              <a:rPr lang="cs-CZ" sz="2000" i="1" dirty="0"/>
              <a:t>Zároveň s nimi já v </a:t>
            </a:r>
            <a:r>
              <a:rPr lang="cs-CZ" sz="2000" i="1" dirty="0" err="1"/>
              <a:t>Pýthu</a:t>
            </a:r>
            <a:r>
              <a:rPr lang="cs-CZ" sz="2000" i="1" dirty="0"/>
              <a:t> jsem v běhu pro mládež  vyhrál. </a:t>
            </a:r>
            <a:endParaRPr lang="cs-CZ" sz="2000" dirty="0"/>
          </a:p>
          <a:p>
            <a:pPr algn="ctr"/>
            <a:r>
              <a:rPr lang="cs-CZ" sz="2000" i="1" dirty="0"/>
              <a:t>Tyto vítězné věnce z všech lidí máme jen my!“</a:t>
            </a:r>
            <a:r>
              <a:rPr lang="cs-CZ" sz="2000" dirty="0"/>
              <a:t> </a:t>
            </a:r>
            <a:endParaRPr lang="cs-CZ" sz="2000" dirty="0" smtClean="0"/>
          </a:p>
          <a:p>
            <a:pPr algn="ctr"/>
            <a:r>
              <a:rPr lang="cs-CZ" dirty="0" smtClean="0"/>
              <a:t>Nápisné </a:t>
            </a:r>
            <a:r>
              <a:rPr lang="cs-CZ" dirty="0"/>
              <a:t>verše na sochách vítězných členů rodu </a:t>
            </a:r>
            <a:r>
              <a:rPr lang="cs-CZ" dirty="0" err="1"/>
              <a:t>thessalského</a:t>
            </a:r>
            <a:r>
              <a:rPr lang="cs-CZ" dirty="0"/>
              <a:t> tetrarchy </a:t>
            </a:r>
            <a:r>
              <a:rPr lang="cs-CZ" dirty="0" err="1"/>
              <a:t>Daocha</a:t>
            </a:r>
            <a:r>
              <a:rPr lang="cs-CZ" dirty="0"/>
              <a:t> ve všeboji, zápase a běhu mládeže nalezené v Delfách z roku 337 př. Kr. (</a:t>
            </a:r>
            <a:r>
              <a:rPr lang="cs-CZ" i="1" dirty="0"/>
              <a:t>Nejstarší řecká lyrika</a:t>
            </a:r>
            <a:r>
              <a:rPr lang="cs-CZ" dirty="0"/>
              <a:t>, 1981, 363-364). </a:t>
            </a:r>
          </a:p>
        </p:txBody>
      </p:sp>
      <p:sp>
        <p:nvSpPr>
          <p:cNvPr id="5" name="Obdélník 4"/>
          <p:cNvSpPr/>
          <p:nvPr/>
        </p:nvSpPr>
        <p:spPr>
          <a:xfrm>
            <a:off x="9445" y="5103674"/>
            <a:ext cx="9126105" cy="1631216"/>
          </a:xfrm>
          <a:prstGeom prst="rect">
            <a:avLst/>
          </a:prstGeom>
        </p:spPr>
        <p:txBody>
          <a:bodyPr wrap="square">
            <a:spAutoFit/>
          </a:bodyPr>
          <a:lstStyle/>
          <a:p>
            <a:pPr algn="ctr"/>
            <a:r>
              <a:rPr lang="cs-CZ" sz="2000" i="1" dirty="0"/>
              <a:t>„León, syn </a:t>
            </a:r>
            <a:r>
              <a:rPr lang="cs-CZ" sz="2000" i="1" dirty="0" err="1"/>
              <a:t>Leónidův</a:t>
            </a:r>
            <a:r>
              <a:rPr lang="cs-CZ" sz="2000" i="1" dirty="0"/>
              <a:t>, svou zdatnost projevil tehdy, </a:t>
            </a:r>
            <a:endParaRPr lang="cs-CZ" sz="2000" dirty="0"/>
          </a:p>
          <a:p>
            <a:pPr algn="ctr"/>
            <a:r>
              <a:rPr lang="cs-CZ" sz="2000" i="1" dirty="0"/>
              <a:t>když v </a:t>
            </a:r>
            <a:r>
              <a:rPr lang="cs-CZ" sz="2000" i="1" dirty="0" err="1"/>
              <a:t>Pýthó</a:t>
            </a:r>
            <a:r>
              <a:rPr lang="cs-CZ" sz="2000" i="1" dirty="0"/>
              <a:t> vítězství dobyl nad muži, co vedli tam </a:t>
            </a:r>
            <a:endParaRPr lang="cs-CZ" sz="2000" dirty="0"/>
          </a:p>
          <a:p>
            <a:pPr algn="ctr"/>
            <a:r>
              <a:rPr lang="cs-CZ" sz="2000" i="1" dirty="0"/>
              <a:t>zápasy v pětiboji, a tím také ověnčil první </a:t>
            </a:r>
            <a:endParaRPr lang="cs-CZ" sz="2000" dirty="0"/>
          </a:p>
          <a:p>
            <a:pPr algn="ctr"/>
            <a:r>
              <a:rPr lang="cs-CZ" sz="2000" i="1" dirty="0"/>
              <a:t>prastarou </a:t>
            </a:r>
            <a:r>
              <a:rPr lang="cs-CZ" sz="2000" i="1" dirty="0" err="1"/>
              <a:t>messánskou</a:t>
            </a:r>
            <a:r>
              <a:rPr lang="cs-CZ" sz="2000" i="1" dirty="0"/>
              <a:t> obec, nezávislou svou vlast</a:t>
            </a:r>
            <a:r>
              <a:rPr lang="cs-CZ" sz="2000" i="1" dirty="0" smtClean="0"/>
              <a:t>“</a:t>
            </a:r>
          </a:p>
          <a:p>
            <a:pPr algn="ctr"/>
            <a:r>
              <a:rPr lang="cs-CZ" sz="2000" dirty="0" smtClean="0"/>
              <a:t> </a:t>
            </a:r>
            <a:r>
              <a:rPr lang="cs-CZ" dirty="0" smtClean="0"/>
              <a:t>(</a:t>
            </a:r>
            <a:r>
              <a:rPr lang="cs-CZ" dirty="0"/>
              <a:t>Obrázky z řeckého života, 1983, 39). </a:t>
            </a:r>
          </a:p>
        </p:txBody>
      </p:sp>
    </p:spTree>
    <p:extLst>
      <p:ext uri="{BB962C8B-B14F-4D97-AF65-F5344CB8AC3E}">
        <p14:creationId xmlns:p14="http://schemas.microsoft.com/office/powerpoint/2010/main" val="3485586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ktuální\Antický sport a má výuka dějin starověkého sportu\Antický sport\rigo - obr\100_3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458"/>
            <a:ext cx="9186878" cy="689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95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Aktuální\Antický sport a má výuka dějin starověkého sportu\Antický sport\rigo - obr\100_3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80"/>
            <a:ext cx="9144000" cy="695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919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ktuální\Antický sport a má výuka dějin starověkého sportu\Antický sport\rigo - obr\100_3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087"/>
            <a:ext cx="9144000" cy="685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590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Belisar\Desktop\d75cd6c1e7_8653707_o2.jpg"/>
          <p:cNvPicPr>
            <a:picLocks noChangeAspect="1" noChangeArrowheads="1"/>
          </p:cNvPicPr>
          <p:nvPr/>
        </p:nvPicPr>
        <p:blipFill>
          <a:blip r:embed="rId2" cstate="print"/>
          <a:srcRect/>
          <a:stretch>
            <a:fillRect/>
          </a:stretch>
        </p:blipFill>
        <p:spPr bwMode="auto">
          <a:xfrm>
            <a:off x="2051720" y="1196752"/>
            <a:ext cx="5241475" cy="5301208"/>
          </a:xfrm>
          <a:prstGeom prst="rect">
            <a:avLst/>
          </a:prstGeom>
          <a:noFill/>
        </p:spPr>
      </p:pic>
      <p:sp>
        <p:nvSpPr>
          <p:cNvPr id="5" name="Nadpis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800" b="1" dirty="0" smtClean="0"/>
              <a:t>Olympie</a:t>
            </a:r>
            <a:endParaRPr lang="cs-CZ" b="1" dirty="0"/>
          </a:p>
        </p:txBody>
      </p:sp>
    </p:spTree>
    <p:extLst>
      <p:ext uri="{BB962C8B-B14F-4D97-AF65-F5344CB8AC3E}">
        <p14:creationId xmlns:p14="http://schemas.microsoft.com/office/powerpoint/2010/main" val="2911283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990" y="1340768"/>
            <a:ext cx="9140350" cy="2592288"/>
          </a:xfrm>
        </p:spPr>
        <p:txBody>
          <a:bodyPr>
            <a:normAutofit/>
          </a:bodyPr>
          <a:lstStyle/>
          <a:p>
            <a:pPr marL="457200" lvl="1" indent="0">
              <a:buNone/>
            </a:pPr>
            <a:r>
              <a:rPr lang="cs-CZ" i="1" dirty="0" smtClean="0"/>
              <a:t>„</a:t>
            </a:r>
            <a:r>
              <a:rPr lang="cs-CZ" i="1" dirty="0"/>
              <a:t>V rovině, jíž vane výjimečně uklidňující a libý vánek, ojedinělý v celé Heladě, vládne ovzduší posvícenského rozruchu, žijí tu </a:t>
            </a:r>
            <a:r>
              <a:rPr lang="cs-CZ" dirty="0"/>
              <a:t>(</a:t>
            </a:r>
            <a:r>
              <a:rPr lang="cs-CZ" dirty="0" smtClean="0"/>
              <a:t>poutníci)</a:t>
            </a:r>
            <a:r>
              <a:rPr lang="cs-CZ" i="1" dirty="0" smtClean="0"/>
              <a:t> </a:t>
            </a:r>
            <a:r>
              <a:rPr lang="cs-CZ" i="1" dirty="0"/>
              <a:t>v očekávání četných vítězství, která proslaví obce vítězných borců, v jarmarečním zmatku a v pouťovém chvatu a shonu“</a:t>
            </a:r>
            <a:endParaRPr lang="cs-CZ" dirty="0" smtClean="0"/>
          </a:p>
        </p:txBody>
      </p:sp>
      <p:sp>
        <p:nvSpPr>
          <p:cNvPr id="4" name="Obdélník 3"/>
          <p:cNvSpPr/>
          <p:nvPr/>
        </p:nvSpPr>
        <p:spPr>
          <a:xfrm>
            <a:off x="0" y="3933056"/>
            <a:ext cx="9144000" cy="2554545"/>
          </a:xfrm>
          <a:prstGeom prst="rect">
            <a:avLst/>
          </a:prstGeom>
        </p:spPr>
        <p:txBody>
          <a:bodyPr wrap="square">
            <a:spAutoFit/>
          </a:bodyPr>
          <a:lstStyle/>
          <a:p>
            <a:pPr marL="457200" indent="-457200">
              <a:buFontTx/>
              <a:buChar char="-"/>
            </a:pPr>
            <a:r>
              <a:rPr lang="cs-CZ" sz="2800" dirty="0" smtClean="0"/>
              <a:t>k poctě </a:t>
            </a:r>
            <a:r>
              <a:rPr lang="cs-CZ" sz="2800" b="1" dirty="0" smtClean="0"/>
              <a:t>Dia</a:t>
            </a:r>
          </a:p>
          <a:p>
            <a:pPr marL="457200" indent="-457200">
              <a:buFontTx/>
              <a:buChar char="-"/>
            </a:pPr>
            <a:endParaRPr lang="cs-CZ" b="1" dirty="0"/>
          </a:p>
          <a:p>
            <a:pPr marL="457200" indent="-457200">
              <a:buFontTx/>
              <a:buChar char="-"/>
            </a:pPr>
            <a:r>
              <a:rPr lang="cs-CZ" sz="2800" dirty="0" smtClean="0"/>
              <a:t>nad </a:t>
            </a:r>
            <a:r>
              <a:rPr lang="cs-CZ" sz="2800" dirty="0"/>
              <a:t>hrobem </a:t>
            </a:r>
            <a:r>
              <a:rPr lang="cs-CZ" sz="2800" b="1" dirty="0" err="1"/>
              <a:t>Pelopa</a:t>
            </a:r>
            <a:r>
              <a:rPr lang="cs-CZ" sz="2800" b="1" dirty="0"/>
              <a:t> </a:t>
            </a:r>
          </a:p>
          <a:p>
            <a:pPr lvl="1"/>
            <a:r>
              <a:rPr lang="cs-CZ" sz="2800" dirty="0" smtClean="0"/>
              <a:t>- porazil </a:t>
            </a:r>
            <a:r>
              <a:rPr lang="cs-CZ" sz="2800" dirty="0"/>
              <a:t>krále </a:t>
            </a:r>
            <a:r>
              <a:rPr lang="cs-CZ" sz="2800" dirty="0" err="1"/>
              <a:t>Oinomaa</a:t>
            </a:r>
            <a:r>
              <a:rPr lang="cs-CZ" sz="2800" dirty="0"/>
              <a:t> v závodu koňských spřežení</a:t>
            </a:r>
          </a:p>
          <a:p>
            <a:pPr lvl="1"/>
            <a:r>
              <a:rPr lang="cs-CZ" sz="2800" dirty="0" smtClean="0"/>
              <a:t>- dobyvatel </a:t>
            </a:r>
            <a:r>
              <a:rPr lang="cs-CZ" sz="2800" dirty="0"/>
              <a:t>Peloponésu („</a:t>
            </a:r>
            <a:r>
              <a:rPr lang="cs-CZ" sz="2800" dirty="0" err="1"/>
              <a:t>Pelopova</a:t>
            </a:r>
            <a:r>
              <a:rPr lang="cs-CZ" sz="2800" dirty="0"/>
              <a:t> ostrova“)</a:t>
            </a:r>
          </a:p>
          <a:p>
            <a:pPr lvl="1"/>
            <a:r>
              <a:rPr lang="cs-CZ" sz="2800" dirty="0" smtClean="0"/>
              <a:t>- </a:t>
            </a:r>
            <a:r>
              <a:rPr lang="cs-CZ" sz="2800" dirty="0" err="1" smtClean="0"/>
              <a:t>Tanlaos</a:t>
            </a:r>
            <a:endParaRPr lang="cs-CZ" sz="2800" dirty="0"/>
          </a:p>
        </p:txBody>
      </p:sp>
      <p:sp>
        <p:nvSpPr>
          <p:cNvPr id="8" name="Obdélník 7"/>
          <p:cNvSpPr/>
          <p:nvPr/>
        </p:nvSpPr>
        <p:spPr>
          <a:xfrm>
            <a:off x="0" y="116632"/>
            <a:ext cx="9144000" cy="830997"/>
          </a:xfrm>
          <a:prstGeom prst="rect">
            <a:avLst/>
          </a:prstGeom>
        </p:spPr>
        <p:txBody>
          <a:bodyPr wrap="square">
            <a:spAutoFit/>
          </a:bodyPr>
          <a:lstStyle/>
          <a:p>
            <a:pPr lvl="0" algn="ctr"/>
            <a:r>
              <a:rPr lang="cs-CZ" sz="4800" b="1" dirty="0">
                <a:solidFill>
                  <a:prstClr val="black"/>
                </a:solidFill>
              </a:rPr>
              <a:t>olympijské hry</a:t>
            </a:r>
          </a:p>
        </p:txBody>
      </p:sp>
    </p:spTree>
    <p:extLst>
      <p:ext uri="{BB962C8B-B14F-4D97-AF65-F5344CB8AC3E}">
        <p14:creationId xmlns:p14="http://schemas.microsoft.com/office/powerpoint/2010/main" val="24858034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836712"/>
          </a:xfrm>
        </p:spPr>
        <p:txBody>
          <a:bodyPr/>
          <a:lstStyle/>
          <a:p>
            <a:r>
              <a:rPr lang="cs-CZ" b="1" dirty="0" smtClean="0"/>
              <a:t>založení her</a:t>
            </a:r>
            <a:endParaRPr lang="cs-CZ" b="1" dirty="0"/>
          </a:p>
        </p:txBody>
      </p:sp>
      <p:sp>
        <p:nvSpPr>
          <p:cNvPr id="3" name="Zástupný symbol pro obsah 2"/>
          <p:cNvSpPr>
            <a:spLocks noGrp="1"/>
          </p:cNvSpPr>
          <p:nvPr>
            <p:ph idx="1"/>
          </p:nvPr>
        </p:nvSpPr>
        <p:spPr>
          <a:xfrm>
            <a:off x="0" y="836712"/>
            <a:ext cx="9144000" cy="6021288"/>
          </a:xfrm>
        </p:spPr>
        <p:txBody>
          <a:bodyPr>
            <a:normAutofit fontScale="62500" lnSpcReduction="20000"/>
          </a:bodyPr>
          <a:lstStyle/>
          <a:p>
            <a:r>
              <a:rPr lang="cs-CZ" b="1" dirty="0"/>
              <a:t>hrdina </a:t>
            </a:r>
            <a:r>
              <a:rPr lang="cs-CZ" b="1" dirty="0" err="1" smtClean="0"/>
              <a:t>Pelops</a:t>
            </a:r>
            <a:endParaRPr lang="cs-CZ" b="1" dirty="0" smtClean="0"/>
          </a:p>
          <a:p>
            <a:pPr lvl="1"/>
            <a:r>
              <a:rPr lang="cs-CZ" dirty="0" err="1" smtClean="0"/>
              <a:t>Oinomaus</a:t>
            </a:r>
            <a:r>
              <a:rPr lang="cs-CZ" dirty="0" smtClean="0"/>
              <a:t>, </a:t>
            </a:r>
            <a:r>
              <a:rPr lang="cs-CZ" dirty="0" err="1" smtClean="0"/>
              <a:t>Hippodameia</a:t>
            </a:r>
            <a:endParaRPr lang="cs-CZ" dirty="0" smtClean="0"/>
          </a:p>
          <a:p>
            <a:r>
              <a:rPr lang="cs-CZ" b="1" dirty="0" err="1" smtClean="0"/>
              <a:t>ídský</a:t>
            </a:r>
            <a:r>
              <a:rPr lang="cs-CZ" b="1" dirty="0" smtClean="0"/>
              <a:t> </a:t>
            </a:r>
            <a:r>
              <a:rPr lang="cs-CZ" b="1" dirty="0"/>
              <a:t>Daktyl </a:t>
            </a:r>
            <a:r>
              <a:rPr lang="cs-CZ" b="1" dirty="0" smtClean="0"/>
              <a:t>Hérakles</a:t>
            </a:r>
          </a:p>
          <a:p>
            <a:pPr lvl="1"/>
            <a:r>
              <a:rPr lang="cs-CZ" dirty="0" smtClean="0"/>
              <a:t> </a:t>
            </a:r>
            <a:r>
              <a:rPr lang="cs-CZ" dirty="0"/>
              <a:t>a jeho čtyři mladší bratři </a:t>
            </a:r>
            <a:r>
              <a:rPr lang="cs-CZ" dirty="0" smtClean="0"/>
              <a:t>(</a:t>
            </a:r>
            <a:r>
              <a:rPr lang="cs-CZ" dirty="0"/>
              <a:t>Hérakles, </a:t>
            </a:r>
            <a:r>
              <a:rPr lang="cs-CZ" dirty="0" err="1"/>
              <a:t>Paiónaios</a:t>
            </a:r>
            <a:r>
              <a:rPr lang="cs-CZ" dirty="0"/>
              <a:t>, </a:t>
            </a:r>
            <a:r>
              <a:rPr lang="cs-CZ" dirty="0" err="1"/>
              <a:t>Epimédés</a:t>
            </a:r>
            <a:r>
              <a:rPr lang="cs-CZ" dirty="0"/>
              <a:t>, </a:t>
            </a:r>
            <a:r>
              <a:rPr lang="cs-CZ" dirty="0" err="1"/>
              <a:t>Iasios</a:t>
            </a:r>
            <a:r>
              <a:rPr lang="cs-CZ" dirty="0"/>
              <a:t> a </a:t>
            </a:r>
            <a:r>
              <a:rPr lang="cs-CZ" dirty="0" err="1" smtClean="0"/>
              <a:t>Idás</a:t>
            </a:r>
            <a:r>
              <a:rPr lang="cs-CZ" dirty="0" smtClean="0"/>
              <a:t>)</a:t>
            </a:r>
          </a:p>
          <a:p>
            <a:pPr lvl="1"/>
            <a:r>
              <a:rPr lang="cs-CZ" dirty="0" smtClean="0"/>
              <a:t>cesta do Olympie</a:t>
            </a:r>
          </a:p>
          <a:p>
            <a:pPr lvl="1"/>
            <a:r>
              <a:rPr lang="cs-CZ" dirty="0" smtClean="0"/>
              <a:t>poctu Diovi </a:t>
            </a:r>
            <a:r>
              <a:rPr lang="cs-CZ" i="1" dirty="0" err="1"/>
              <a:t>ἀγών</a:t>
            </a:r>
            <a:r>
              <a:rPr lang="cs-CZ" dirty="0"/>
              <a:t> v běhu, skoku do dálky hodu diskem, hodu oštěpem a </a:t>
            </a:r>
            <a:r>
              <a:rPr lang="cs-CZ" dirty="0" smtClean="0"/>
              <a:t>zápasem</a:t>
            </a:r>
          </a:p>
          <a:p>
            <a:pPr lvl="1"/>
            <a:r>
              <a:rPr lang="cs-CZ" dirty="0" smtClean="0"/>
              <a:t>pojmenování Olympie</a:t>
            </a:r>
          </a:p>
          <a:p>
            <a:pPr lvl="1"/>
            <a:r>
              <a:rPr lang="cs-CZ" dirty="0" smtClean="0"/>
              <a:t>Hérakles stanovil</a:t>
            </a:r>
            <a:r>
              <a:rPr lang="cs-CZ" dirty="0"/>
              <a:t>, aby se závod konal vždy po pěti letech podle počtu sourozenců </a:t>
            </a:r>
            <a:endParaRPr lang="cs-CZ" dirty="0" smtClean="0"/>
          </a:p>
          <a:p>
            <a:r>
              <a:rPr lang="cs-CZ" b="1" dirty="0" smtClean="0"/>
              <a:t>rek </a:t>
            </a:r>
            <a:r>
              <a:rPr lang="cs-CZ" b="1" dirty="0" err="1" smtClean="0"/>
              <a:t>Héraklés</a:t>
            </a:r>
            <a:endParaRPr lang="cs-CZ" b="1" dirty="0" smtClean="0"/>
          </a:p>
          <a:p>
            <a:pPr lvl="1"/>
            <a:r>
              <a:rPr lang="cs-CZ" dirty="0" smtClean="0"/>
              <a:t>zasazení posvátného stromu, </a:t>
            </a:r>
            <a:r>
              <a:rPr lang="cs-CZ" dirty="0"/>
              <a:t>z něhož se dělal </a:t>
            </a:r>
            <a:r>
              <a:rPr lang="cs-CZ" dirty="0" smtClean="0"/>
              <a:t>věnec vítězům</a:t>
            </a:r>
          </a:p>
          <a:p>
            <a:pPr lvl="1"/>
            <a:r>
              <a:rPr lang="cs-CZ" dirty="0" smtClean="0"/>
              <a:t>oslava </a:t>
            </a:r>
            <a:r>
              <a:rPr lang="cs-CZ" dirty="0"/>
              <a:t>vítězství nad </a:t>
            </a:r>
            <a:r>
              <a:rPr lang="cs-CZ" dirty="0" err="1"/>
              <a:t>élidským</a:t>
            </a:r>
            <a:r>
              <a:rPr lang="cs-CZ" dirty="0"/>
              <a:t> králem Augiášem </a:t>
            </a:r>
            <a:r>
              <a:rPr lang="cs-CZ" dirty="0" smtClean="0"/>
              <a:t>či </a:t>
            </a:r>
            <a:r>
              <a:rPr lang="cs-CZ" dirty="0"/>
              <a:t>po návratu Argonautů z </a:t>
            </a:r>
            <a:r>
              <a:rPr lang="cs-CZ" dirty="0" smtClean="0"/>
              <a:t>Kolchidy</a:t>
            </a:r>
          </a:p>
          <a:p>
            <a:r>
              <a:rPr lang="cs-CZ" b="1" dirty="0" smtClean="0"/>
              <a:t>Zeus</a:t>
            </a:r>
          </a:p>
          <a:p>
            <a:pPr lvl="1"/>
            <a:r>
              <a:rPr lang="cs-CZ" dirty="0" smtClean="0"/>
              <a:t>oslavu vítězství </a:t>
            </a:r>
            <a:r>
              <a:rPr lang="cs-CZ" dirty="0"/>
              <a:t>nad </a:t>
            </a:r>
            <a:r>
              <a:rPr lang="cs-CZ" dirty="0" smtClean="0"/>
              <a:t>Titánem </a:t>
            </a:r>
            <a:r>
              <a:rPr lang="cs-CZ" dirty="0"/>
              <a:t>Kronem přímo na </a:t>
            </a:r>
            <a:r>
              <a:rPr lang="cs-CZ" dirty="0" smtClean="0"/>
              <a:t>místě vítězství</a:t>
            </a:r>
          </a:p>
          <a:p>
            <a:r>
              <a:rPr lang="cs-CZ" dirty="0"/>
              <a:t>králové </a:t>
            </a:r>
            <a:r>
              <a:rPr lang="cs-CZ" b="1" dirty="0" err="1"/>
              <a:t>Néleus</a:t>
            </a:r>
            <a:r>
              <a:rPr lang="cs-CZ" b="1" dirty="0"/>
              <a:t> z Pylu </a:t>
            </a:r>
            <a:r>
              <a:rPr lang="cs-CZ" dirty="0"/>
              <a:t>(otec starého válečníka od </a:t>
            </a:r>
            <a:r>
              <a:rPr lang="cs-CZ" dirty="0" err="1"/>
              <a:t>Tróje</a:t>
            </a:r>
            <a:r>
              <a:rPr lang="cs-CZ" dirty="0"/>
              <a:t> Nestora), </a:t>
            </a:r>
            <a:r>
              <a:rPr lang="cs-CZ" b="1" dirty="0" err="1"/>
              <a:t>Pelios</a:t>
            </a:r>
            <a:r>
              <a:rPr lang="cs-CZ" b="1" dirty="0"/>
              <a:t> z </a:t>
            </a:r>
            <a:r>
              <a:rPr lang="cs-CZ" b="1" dirty="0" err="1"/>
              <a:t>Iólku</a:t>
            </a:r>
            <a:r>
              <a:rPr lang="cs-CZ" b="1" dirty="0"/>
              <a:t> </a:t>
            </a:r>
            <a:r>
              <a:rPr lang="cs-CZ" dirty="0"/>
              <a:t>(nepřítel hrdiny </a:t>
            </a:r>
            <a:r>
              <a:rPr lang="cs-CZ" dirty="0" err="1"/>
              <a:t>Iásóna</a:t>
            </a:r>
            <a:r>
              <a:rPr lang="cs-CZ" dirty="0"/>
              <a:t>) a </a:t>
            </a:r>
            <a:r>
              <a:rPr lang="cs-CZ" b="1" dirty="0" err="1"/>
              <a:t>Písa</a:t>
            </a:r>
            <a:r>
              <a:rPr lang="cs-CZ" b="1" dirty="0"/>
              <a:t> </a:t>
            </a:r>
            <a:r>
              <a:rPr lang="cs-CZ" dirty="0"/>
              <a:t>(zakladatel města </a:t>
            </a:r>
            <a:r>
              <a:rPr lang="cs-CZ" dirty="0" err="1"/>
              <a:t>Písy</a:t>
            </a:r>
            <a:r>
              <a:rPr lang="cs-CZ" dirty="0" smtClean="0"/>
              <a:t>)</a:t>
            </a:r>
          </a:p>
          <a:p>
            <a:r>
              <a:rPr lang="cs-CZ" b="1" dirty="0" err="1" smtClean="0"/>
              <a:t>Oxylos</a:t>
            </a:r>
            <a:endParaRPr lang="cs-CZ" b="1" dirty="0" smtClean="0"/>
          </a:p>
          <a:p>
            <a:pPr lvl="1"/>
            <a:r>
              <a:rPr lang="cs-CZ" dirty="0" smtClean="0"/>
              <a:t>potomek </a:t>
            </a:r>
            <a:r>
              <a:rPr lang="cs-CZ" dirty="0"/>
              <a:t>Héraklův, praděd </a:t>
            </a:r>
            <a:r>
              <a:rPr lang="cs-CZ" dirty="0" err="1" smtClean="0"/>
              <a:t>Ífita</a:t>
            </a:r>
            <a:r>
              <a:rPr lang="cs-CZ" dirty="0" smtClean="0"/>
              <a:t>, vůdce </a:t>
            </a:r>
            <a:r>
              <a:rPr lang="cs-CZ" dirty="0"/>
              <a:t>Dórů a vládce Élidy </a:t>
            </a:r>
          </a:p>
          <a:p>
            <a:r>
              <a:rPr lang="cs-CZ" b="1" dirty="0" err="1" smtClean="0"/>
              <a:t>Ifítos</a:t>
            </a:r>
            <a:r>
              <a:rPr lang="cs-CZ" b="1" dirty="0" smtClean="0"/>
              <a:t>, </a:t>
            </a:r>
            <a:r>
              <a:rPr lang="cs-CZ" b="1" dirty="0" err="1" smtClean="0"/>
              <a:t>Kleosthenés</a:t>
            </a:r>
            <a:r>
              <a:rPr lang="cs-CZ" dirty="0" smtClean="0"/>
              <a:t> a </a:t>
            </a:r>
            <a:r>
              <a:rPr lang="cs-CZ" b="1" dirty="0" err="1" smtClean="0"/>
              <a:t>Lýkurgos</a:t>
            </a:r>
            <a:endParaRPr lang="cs-CZ" b="1" dirty="0" smtClean="0"/>
          </a:p>
          <a:p>
            <a:r>
              <a:rPr lang="cs-CZ" b="1" dirty="0" err="1" smtClean="0"/>
              <a:t>Klymenos</a:t>
            </a:r>
            <a:r>
              <a:rPr lang="cs-CZ" b="1" dirty="0" smtClean="0"/>
              <a:t>, </a:t>
            </a:r>
            <a:r>
              <a:rPr lang="cs-CZ" b="1" dirty="0" err="1" smtClean="0"/>
              <a:t>Epeios</a:t>
            </a:r>
            <a:r>
              <a:rPr lang="cs-CZ" b="1" dirty="0" smtClean="0"/>
              <a:t>, …</a:t>
            </a:r>
            <a:endParaRPr lang="cs-CZ" b="1" dirty="0"/>
          </a:p>
        </p:txBody>
      </p:sp>
    </p:spTree>
    <p:extLst>
      <p:ext uri="{BB962C8B-B14F-4D97-AF65-F5344CB8AC3E}">
        <p14:creationId xmlns:p14="http://schemas.microsoft.com/office/powerpoint/2010/main" val="924293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erner\Documents\AG\LV\VL Antike Sportgeschichte\BilderVL1bis3\035.tif"/>
          <p:cNvPicPr>
            <a:picLocks noChangeAspect="1" noChangeArrowheads="1"/>
          </p:cNvPicPr>
          <p:nvPr/>
        </p:nvPicPr>
        <p:blipFill>
          <a:blip r:embed="rId2" cstate="print"/>
          <a:srcRect/>
          <a:stretch>
            <a:fillRect/>
          </a:stretch>
        </p:blipFill>
        <p:spPr>
          <a:xfrm>
            <a:off x="467544" y="-8931"/>
            <a:ext cx="8158240" cy="6866931"/>
          </a:xfrm>
          <a:prstGeom prst="rect">
            <a:avLst/>
          </a:prstGeom>
          <a:ln>
            <a:noFill/>
          </a:ln>
          <a:effectLst>
            <a:softEdge rad="112500"/>
          </a:effectLst>
        </p:spPr>
      </p:pic>
    </p:spTree>
    <p:extLst>
      <p:ext uri="{BB962C8B-B14F-4D97-AF65-F5344CB8AC3E}">
        <p14:creationId xmlns:p14="http://schemas.microsoft.com/office/powerpoint/2010/main" val="3690884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b="1" dirty="0"/>
              <a:t>historik F. </a:t>
            </a:r>
            <a:r>
              <a:rPr lang="cs-CZ" b="1" dirty="0" err="1"/>
              <a:t>Mezö</a:t>
            </a:r>
            <a:r>
              <a:rPr lang="cs-CZ" b="1" dirty="0"/>
              <a:t> </a:t>
            </a:r>
            <a:r>
              <a:rPr lang="cs-CZ" b="1" i="1" dirty="0" smtClean="0"/>
              <a:t>Dějiny </a:t>
            </a:r>
            <a:r>
              <a:rPr lang="cs-CZ" b="1" i="1" dirty="0"/>
              <a:t>olympijských her</a:t>
            </a:r>
            <a:endParaRPr lang="cs-CZ" b="1" dirty="0"/>
          </a:p>
        </p:txBody>
      </p:sp>
      <p:sp>
        <p:nvSpPr>
          <p:cNvPr id="3" name="Zástupný symbol pro obsah 2"/>
          <p:cNvSpPr>
            <a:spLocks noGrp="1"/>
          </p:cNvSpPr>
          <p:nvPr>
            <p:ph idx="1"/>
          </p:nvPr>
        </p:nvSpPr>
        <p:spPr/>
        <p:txBody>
          <a:bodyPr>
            <a:normAutofit/>
          </a:bodyPr>
          <a:lstStyle/>
          <a:p>
            <a:pPr lvl="0"/>
            <a:r>
              <a:rPr lang="cs-CZ" dirty="0" smtClean="0"/>
              <a:t>Pravěk </a:t>
            </a:r>
            <a:r>
              <a:rPr lang="cs-CZ" dirty="0"/>
              <a:t>(do roku 776 př. Kr.) </a:t>
            </a:r>
          </a:p>
          <a:p>
            <a:pPr lvl="0"/>
            <a:r>
              <a:rPr lang="cs-CZ" dirty="0"/>
              <a:t>Doba spartského vlivu (776 př. Kr. – 468 př. Kr.) </a:t>
            </a:r>
          </a:p>
          <a:p>
            <a:pPr lvl="0"/>
            <a:r>
              <a:rPr lang="cs-CZ" dirty="0"/>
              <a:t>Zlatý věk Olympie (468 př. Kr. – 400 př. Kr.) </a:t>
            </a:r>
          </a:p>
          <a:p>
            <a:pPr lvl="0"/>
            <a:r>
              <a:rPr lang="cs-CZ" dirty="0"/>
              <a:t>Stříbrný věk Olympie (400 př. Kr. – 338 př. Kr.) </a:t>
            </a:r>
          </a:p>
          <a:p>
            <a:pPr lvl="0"/>
            <a:r>
              <a:rPr lang="cs-CZ" dirty="0"/>
              <a:t>Úpadek her (338 př. Kr. – 393 po Kr.)</a:t>
            </a:r>
          </a:p>
          <a:p>
            <a:endParaRPr lang="cs-CZ" dirty="0"/>
          </a:p>
        </p:txBody>
      </p:sp>
    </p:spTree>
    <p:extLst>
      <p:ext uri="{BB962C8B-B14F-4D97-AF65-F5344CB8AC3E}">
        <p14:creationId xmlns:p14="http://schemas.microsoft.com/office/powerpoint/2010/main" val="1797849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25000" lnSpcReduction="20000"/>
          </a:bodyPr>
          <a:lstStyle/>
          <a:p>
            <a:pPr marL="514350" indent="-514350">
              <a:buAutoNum type="arabicParenR"/>
            </a:pPr>
            <a:r>
              <a:rPr lang="cs-CZ" sz="4800" b="1" dirty="0" smtClean="0"/>
              <a:t>Prehistorie </a:t>
            </a:r>
            <a:r>
              <a:rPr lang="cs-CZ" sz="4800" b="1" dirty="0"/>
              <a:t>antických pohybových aktivit v Řecku </a:t>
            </a:r>
            <a:endParaRPr lang="cs-CZ" sz="4800" b="1" dirty="0" smtClean="0"/>
          </a:p>
          <a:p>
            <a:pPr marL="914400" lvl="1" indent="-514350">
              <a:buAutoNum type="arabicParenR"/>
            </a:pPr>
            <a:r>
              <a:rPr lang="cs-CZ" sz="4800" dirty="0" smtClean="0"/>
              <a:t>do </a:t>
            </a:r>
            <a:r>
              <a:rPr lang="cs-CZ" sz="4800" dirty="0"/>
              <a:t>7. století př. Kr</a:t>
            </a:r>
            <a:r>
              <a:rPr lang="cs-CZ" sz="4800" dirty="0" smtClean="0"/>
              <a:t>.</a:t>
            </a:r>
          </a:p>
          <a:p>
            <a:pPr marL="914400" lvl="1" indent="-514350">
              <a:buAutoNum type="arabicParenR"/>
            </a:pPr>
            <a:r>
              <a:rPr lang="cs-CZ" sz="4800" dirty="0" smtClean="0"/>
              <a:t>původní </a:t>
            </a:r>
            <a:r>
              <a:rPr lang="cs-CZ" sz="4800" dirty="0"/>
              <a:t>homérská tělesná cvičení po změny aristei π</a:t>
            </a:r>
            <a:r>
              <a:rPr lang="cs-CZ" sz="4800" dirty="0" err="1"/>
              <a:t>ρόμ</a:t>
            </a:r>
            <a:r>
              <a:rPr lang="cs-CZ" sz="4800" dirty="0"/>
              <a:t>αχοι, která měla zásadní vliv na podobu řecké </a:t>
            </a:r>
            <a:r>
              <a:rPr lang="cs-CZ" sz="4800" dirty="0" smtClean="0"/>
              <a:t>gymnastiky</a:t>
            </a:r>
          </a:p>
          <a:p>
            <a:pPr marL="914400" lvl="1" indent="-514350">
              <a:buAutoNum type="arabicParenR"/>
            </a:pPr>
            <a:r>
              <a:rPr lang="cs-CZ" sz="4800" dirty="0" smtClean="0"/>
              <a:t>vliv </a:t>
            </a:r>
            <a:r>
              <a:rPr lang="cs-CZ" sz="4800" dirty="0" err="1"/>
              <a:t>messénských</a:t>
            </a:r>
            <a:r>
              <a:rPr lang="cs-CZ" sz="4800" dirty="0"/>
              <a:t> </a:t>
            </a:r>
            <a:r>
              <a:rPr lang="cs-CZ" sz="4800" dirty="0" smtClean="0"/>
              <a:t>běžců</a:t>
            </a:r>
          </a:p>
          <a:p>
            <a:pPr marL="400050" lvl="1" indent="0">
              <a:buNone/>
            </a:pPr>
            <a:endParaRPr lang="cs-CZ" sz="4800" dirty="0" smtClean="0"/>
          </a:p>
          <a:p>
            <a:pPr marL="514350" indent="-514350">
              <a:buAutoNum type="arabicParenR"/>
            </a:pPr>
            <a:r>
              <a:rPr lang="cs-CZ" sz="4800" b="1" dirty="0" smtClean="0"/>
              <a:t>Zlatá </a:t>
            </a:r>
            <a:r>
              <a:rPr lang="cs-CZ" sz="4800" b="1" dirty="0"/>
              <a:t>doba řecké atletiky </a:t>
            </a:r>
            <a:endParaRPr lang="cs-CZ" sz="4800" b="1" dirty="0" smtClean="0"/>
          </a:p>
          <a:p>
            <a:pPr marL="914400" lvl="1" indent="-514350">
              <a:buAutoNum type="arabicParenR"/>
            </a:pPr>
            <a:r>
              <a:rPr lang="cs-CZ" sz="4800" dirty="0" smtClean="0"/>
              <a:t>7</a:t>
            </a:r>
            <a:r>
              <a:rPr lang="cs-CZ" sz="4800" dirty="0"/>
              <a:t>. století př. Kr. až počátek 5. století př. </a:t>
            </a:r>
            <a:r>
              <a:rPr lang="cs-CZ" sz="4800" dirty="0" smtClean="0"/>
              <a:t>Kr.</a:t>
            </a:r>
          </a:p>
          <a:p>
            <a:pPr marL="914400" lvl="1" indent="-514350">
              <a:buAutoNum type="arabicParenR"/>
            </a:pPr>
            <a:r>
              <a:rPr lang="cs-CZ" sz="4800" dirty="0" smtClean="0"/>
              <a:t>rozvoj </a:t>
            </a:r>
            <a:r>
              <a:rPr lang="cs-CZ" sz="4800" dirty="0"/>
              <a:t>řecké gymnastiky, tělesná cvičení jako životní styl; pravá κα</a:t>
            </a:r>
            <a:r>
              <a:rPr lang="cs-CZ" sz="4800" dirty="0" err="1"/>
              <a:t>λοκἀγ</a:t>
            </a:r>
            <a:r>
              <a:rPr lang="cs-CZ" sz="4800" dirty="0"/>
              <a:t>αθία; rozvoj „sportovně“ kulturních typů jako ἀρετή, σωφροσύνη, ἐκεχειρίᾱ, ἁβροσύνη </a:t>
            </a:r>
            <a:r>
              <a:rPr lang="cs-CZ" sz="4800" dirty="0" smtClean="0"/>
              <a:t>ad.</a:t>
            </a:r>
          </a:p>
          <a:p>
            <a:pPr marL="914400" lvl="1" indent="-514350">
              <a:buAutoNum type="arabicParenR"/>
            </a:pPr>
            <a:r>
              <a:rPr lang="cs-CZ" sz="4800" dirty="0" smtClean="0"/>
              <a:t>gymnastika </a:t>
            </a:r>
            <a:r>
              <a:rPr lang="cs-CZ" sz="4800" dirty="0"/>
              <a:t>je zrcadlem </a:t>
            </a:r>
            <a:r>
              <a:rPr lang="cs-CZ" sz="4800" dirty="0" smtClean="0"/>
              <a:t>kultury</a:t>
            </a:r>
          </a:p>
          <a:p>
            <a:pPr marL="914400" lvl="1" indent="-514350">
              <a:buAutoNum type="arabicParenR"/>
            </a:pPr>
            <a:r>
              <a:rPr lang="cs-CZ" sz="4800" dirty="0" smtClean="0"/>
              <a:t>vliv </a:t>
            </a:r>
            <a:r>
              <a:rPr lang="cs-CZ" sz="4800" dirty="0"/>
              <a:t>spartských </a:t>
            </a:r>
            <a:r>
              <a:rPr lang="cs-CZ" sz="4800" dirty="0" err="1" smtClean="0"/>
              <a:t>ἀθλητ</a:t>
            </a:r>
            <a:r>
              <a:rPr lang="cs-CZ" sz="4800" dirty="0" smtClean="0"/>
              <a:t>αί</a:t>
            </a:r>
            <a:endParaRPr lang="cs-CZ" sz="4800" dirty="0"/>
          </a:p>
          <a:p>
            <a:pPr marL="400050" lvl="1" indent="0">
              <a:buNone/>
            </a:pPr>
            <a:endParaRPr lang="cs-CZ" sz="4800" dirty="0" smtClean="0"/>
          </a:p>
          <a:p>
            <a:pPr marL="514350" indent="-514350">
              <a:buAutoNum type="arabicParenR"/>
            </a:pPr>
            <a:r>
              <a:rPr lang="cs-CZ" sz="4800" b="1" dirty="0" smtClean="0"/>
              <a:t>Stříbrná </a:t>
            </a:r>
            <a:r>
              <a:rPr lang="cs-CZ" sz="4800" b="1" dirty="0"/>
              <a:t>doba řecké atletiky </a:t>
            </a:r>
            <a:endParaRPr lang="cs-CZ" sz="4800" b="1" dirty="0" smtClean="0"/>
          </a:p>
          <a:p>
            <a:pPr marL="914400" lvl="1" indent="-514350">
              <a:buAutoNum type="arabicParenR"/>
            </a:pPr>
            <a:r>
              <a:rPr lang="cs-CZ" sz="4800" dirty="0" smtClean="0"/>
              <a:t>5</a:t>
            </a:r>
            <a:r>
              <a:rPr lang="cs-CZ" sz="4800" dirty="0"/>
              <a:t>. století př. Kr. až konec 4. století př. </a:t>
            </a:r>
            <a:r>
              <a:rPr lang="cs-CZ" sz="4800" dirty="0" smtClean="0"/>
              <a:t>Kr.</a:t>
            </a:r>
          </a:p>
          <a:p>
            <a:pPr marL="914400" lvl="1" indent="-514350">
              <a:buAutoNum type="arabicParenR"/>
            </a:pPr>
            <a:r>
              <a:rPr lang="cs-CZ" sz="4800" dirty="0" smtClean="0"/>
              <a:t>doba</a:t>
            </a:r>
            <a:r>
              <a:rPr lang="cs-CZ" sz="4800" dirty="0"/>
              <a:t>, kdy začíná být řecká gymnastika, a nejen ona, více pod vlivem peněz; většími kontakty s Východem se rozvíjí </a:t>
            </a:r>
            <a:r>
              <a:rPr lang="el-GR" sz="4800" dirty="0"/>
              <a:t>ὕβρις</a:t>
            </a:r>
            <a:r>
              <a:rPr lang="el-GR" sz="4800" b="1" dirty="0"/>
              <a:t> </a:t>
            </a:r>
            <a:r>
              <a:rPr lang="cs-CZ" sz="4800" dirty="0"/>
              <a:t>a </a:t>
            </a:r>
            <a:r>
              <a:rPr lang="el-GR" sz="4800" dirty="0"/>
              <a:t>πλεονεξίᾱ</a:t>
            </a:r>
            <a:r>
              <a:rPr lang="cs-CZ" sz="4800" dirty="0"/>
              <a:t>; i skrz postupnou komercionalizaci her, cvičení a společnosti začíná postupně zanikat řecká kultura a na poli „sportu“ se konstituuje </a:t>
            </a:r>
            <a:r>
              <a:rPr lang="cs-CZ" sz="4800" dirty="0" smtClean="0"/>
              <a:t>profesionalismus</a:t>
            </a:r>
          </a:p>
          <a:p>
            <a:pPr marL="914400" lvl="1" indent="-514350">
              <a:buAutoNum type="arabicParenR"/>
            </a:pPr>
            <a:r>
              <a:rPr lang="el-GR" sz="4800" dirty="0" smtClean="0"/>
              <a:t>ὕβρις</a:t>
            </a:r>
            <a:r>
              <a:rPr lang="el-GR" sz="4800" b="1" dirty="0" smtClean="0"/>
              <a:t> </a:t>
            </a:r>
            <a:r>
              <a:rPr lang="cs-CZ" sz="4800" dirty="0"/>
              <a:t>a </a:t>
            </a:r>
            <a:r>
              <a:rPr lang="el-GR" sz="4800" dirty="0"/>
              <a:t>πλεονεξίᾱ </a:t>
            </a:r>
            <a:r>
              <a:rPr lang="cs-CZ" sz="4800" dirty="0"/>
              <a:t>začíná být normou a pod jejich vlivem se objevují muži civilizace, které reprezentuje Alkibiadés a jeho olympijské </a:t>
            </a:r>
            <a:r>
              <a:rPr lang="cs-CZ" sz="4800" dirty="0" smtClean="0"/>
              <a:t>vítězství</a:t>
            </a:r>
          </a:p>
          <a:p>
            <a:pPr marL="914400" lvl="1" indent="-514350">
              <a:buAutoNum type="arabicParenR"/>
            </a:pPr>
            <a:r>
              <a:rPr lang="cs-CZ" sz="4800" dirty="0" smtClean="0"/>
              <a:t>kultura stále </a:t>
            </a:r>
            <a:r>
              <a:rPr lang="cs-CZ" sz="4800" dirty="0"/>
              <a:t>převládá nad </a:t>
            </a:r>
            <a:r>
              <a:rPr lang="cs-CZ" sz="4800" dirty="0" smtClean="0"/>
              <a:t>civilizací</a:t>
            </a:r>
          </a:p>
          <a:p>
            <a:pPr marL="400050" lvl="1" indent="0">
              <a:buNone/>
            </a:pPr>
            <a:endParaRPr lang="cs-CZ" sz="4800" dirty="0" smtClean="0"/>
          </a:p>
          <a:p>
            <a:pPr marL="514350" indent="-514350">
              <a:buAutoNum type="arabicParenR"/>
            </a:pPr>
            <a:r>
              <a:rPr lang="cs-CZ" sz="4800" b="1" dirty="0" smtClean="0"/>
              <a:t>Železná </a:t>
            </a:r>
            <a:r>
              <a:rPr lang="cs-CZ" sz="4800" b="1" dirty="0"/>
              <a:t>doba řecké atletiky </a:t>
            </a:r>
            <a:endParaRPr lang="cs-CZ" sz="4800" b="1" dirty="0" smtClean="0"/>
          </a:p>
          <a:p>
            <a:pPr marL="914400" lvl="1" indent="-514350">
              <a:buAutoNum type="arabicParenR"/>
            </a:pPr>
            <a:r>
              <a:rPr lang="cs-CZ" sz="4800" dirty="0" smtClean="0"/>
              <a:t>4</a:t>
            </a:r>
            <a:r>
              <a:rPr lang="cs-CZ" sz="4800" dirty="0"/>
              <a:t>. století př. Kr. až 1. století př. </a:t>
            </a:r>
            <a:r>
              <a:rPr lang="cs-CZ" sz="4800" dirty="0" smtClean="0"/>
              <a:t>Kr.</a:t>
            </a:r>
          </a:p>
          <a:p>
            <a:pPr marL="914400" lvl="1" indent="-514350">
              <a:buAutoNum type="arabicParenR"/>
            </a:pPr>
            <a:r>
              <a:rPr lang="cs-CZ" sz="4800" dirty="0" smtClean="0"/>
              <a:t>doba </a:t>
            </a:r>
            <a:r>
              <a:rPr lang="cs-CZ" sz="4800" dirty="0"/>
              <a:t>plného profesionalismu a přechodu antiky do civilizace; tělesná cvičení a původní řecká gymnastika se mění ve sport v našem slova </a:t>
            </a:r>
            <a:r>
              <a:rPr lang="cs-CZ" sz="4800" dirty="0" smtClean="0"/>
              <a:t>smyslu</a:t>
            </a:r>
            <a:endParaRPr lang="cs-CZ" sz="4800" dirty="0"/>
          </a:p>
          <a:p>
            <a:pPr marL="400050" lvl="1" indent="0">
              <a:buNone/>
            </a:pPr>
            <a:endParaRPr lang="cs-CZ" sz="4800" dirty="0" smtClean="0"/>
          </a:p>
          <a:p>
            <a:pPr marL="514350" indent="-514350">
              <a:buAutoNum type="arabicParenR"/>
            </a:pPr>
            <a:r>
              <a:rPr lang="cs-CZ" sz="4800" b="1" dirty="0" smtClean="0"/>
              <a:t>Proměna </a:t>
            </a:r>
            <a:r>
              <a:rPr lang="cs-CZ" sz="4800" b="1" dirty="0"/>
              <a:t>řecké atletiky v římský </a:t>
            </a:r>
            <a:r>
              <a:rPr lang="cs-CZ" sz="4800" b="1" dirty="0" smtClean="0"/>
              <a:t>sport</a:t>
            </a:r>
          </a:p>
          <a:p>
            <a:pPr marL="914400" lvl="1" indent="-514350">
              <a:buAutoNum type="arabicParenR"/>
            </a:pPr>
            <a:r>
              <a:rPr lang="cs-CZ" sz="4800" dirty="0" smtClean="0"/>
              <a:t>1</a:t>
            </a:r>
            <a:r>
              <a:rPr lang="cs-CZ" sz="4800" dirty="0"/>
              <a:t>. století př. Kr. až 3. století po </a:t>
            </a:r>
            <a:r>
              <a:rPr lang="cs-CZ" sz="4800" dirty="0" smtClean="0"/>
              <a:t>Kr.</a:t>
            </a:r>
          </a:p>
          <a:p>
            <a:pPr marL="914400" lvl="1" indent="-514350">
              <a:buAutoNum type="arabicParenR"/>
            </a:pPr>
            <a:r>
              <a:rPr lang="cs-CZ" sz="4800" dirty="0" smtClean="0"/>
              <a:t>čistá </a:t>
            </a:r>
            <a:r>
              <a:rPr lang="cs-CZ" sz="4800" dirty="0"/>
              <a:t>civilizace; do „sportu“, jehož základem byla řecká gymnastika, vstupuje, a poté jej úplně prostupuje, římská krutost; chladný vítr civilizace obejmul a pohltil zbytky kulturních tendencí; plný profesionalismus a hry zaměřeny primárně komerčně; hoplítomachii nahrazují gladiátoři, z boxerů a pankratistů se stávají zabijáci, jimiž je κα</a:t>
            </a:r>
            <a:r>
              <a:rPr lang="cs-CZ" sz="4800" dirty="0" err="1"/>
              <a:t>λοκἀγ</a:t>
            </a:r>
            <a:r>
              <a:rPr lang="cs-CZ" sz="4800" dirty="0"/>
              <a:t>αθία a Pindarova oslava vzdálena asi jako vzezření Myrónových a Polykleitových </a:t>
            </a:r>
            <a:r>
              <a:rPr lang="cs-CZ" sz="4800" dirty="0" smtClean="0"/>
              <a:t>ἀθληταί</a:t>
            </a:r>
          </a:p>
          <a:p>
            <a:pPr marL="914400" lvl="1" indent="-514350">
              <a:buAutoNum type="arabicParenR"/>
            </a:pPr>
            <a:r>
              <a:rPr lang="cs-CZ" sz="4800" dirty="0" smtClean="0"/>
              <a:t>hry </a:t>
            </a:r>
            <a:r>
              <a:rPr lang="cs-CZ" sz="4800" dirty="0"/>
              <a:t>ovládnuty gladiátory, závody jako </a:t>
            </a:r>
            <a:r>
              <a:rPr lang="cs-CZ" sz="4800" dirty="0" smtClean="0"/>
              <a:t>obživa</a:t>
            </a:r>
          </a:p>
          <a:p>
            <a:pPr marL="914400" lvl="1" indent="-514350">
              <a:buAutoNum type="arabicParenR"/>
            </a:pPr>
            <a:r>
              <a:rPr lang="cs-CZ" sz="4800" dirty="0" smtClean="0"/>
              <a:t>vliv </a:t>
            </a:r>
            <a:r>
              <a:rPr lang="cs-CZ" sz="4800" dirty="0"/>
              <a:t>sportovců z egyptské </a:t>
            </a:r>
            <a:r>
              <a:rPr lang="cs-CZ" sz="4800" dirty="0" smtClean="0"/>
              <a:t>Alexandrie</a:t>
            </a:r>
          </a:p>
          <a:p>
            <a:pPr marL="514350" indent="-514350">
              <a:buAutoNum type="arabicParenR"/>
            </a:pPr>
            <a:r>
              <a:rPr lang="cs-CZ" sz="4800" b="1" dirty="0" smtClean="0"/>
              <a:t>Úpadek </a:t>
            </a:r>
            <a:r>
              <a:rPr lang="cs-CZ" sz="4800" b="1" dirty="0"/>
              <a:t>a zánik římského sportu </a:t>
            </a:r>
            <a:endParaRPr lang="cs-CZ" sz="4800" b="1" dirty="0" smtClean="0"/>
          </a:p>
          <a:p>
            <a:pPr marL="914400" lvl="1" indent="-514350">
              <a:buAutoNum type="arabicParenR"/>
            </a:pPr>
            <a:r>
              <a:rPr lang="cs-CZ" sz="4800" dirty="0" smtClean="0"/>
              <a:t>3</a:t>
            </a:r>
            <a:r>
              <a:rPr lang="cs-CZ" sz="4800" dirty="0"/>
              <a:t>. století po Kr. až 5. století po </a:t>
            </a:r>
            <a:r>
              <a:rPr lang="cs-CZ" sz="4800" dirty="0" smtClean="0"/>
              <a:t>Kr.</a:t>
            </a:r>
          </a:p>
          <a:p>
            <a:pPr marL="914400" lvl="1" indent="-514350">
              <a:buAutoNum type="arabicParenR"/>
            </a:pPr>
            <a:r>
              <a:rPr lang="cs-CZ" sz="4800" dirty="0" smtClean="0"/>
              <a:t>pod </a:t>
            </a:r>
            <a:r>
              <a:rPr lang="cs-CZ" sz="4800" dirty="0"/>
              <a:t>vlivem krize a nového náboženství zaniká římský sport a civilizace; pád do nicoty, což umožnilo vznik nového kulturního pojetí tělesných </a:t>
            </a:r>
            <a:r>
              <a:rPr lang="cs-CZ" sz="4800" dirty="0" smtClean="0"/>
              <a:t>cvičení</a:t>
            </a:r>
            <a:endParaRPr lang="cs-CZ" sz="4800" dirty="0"/>
          </a:p>
          <a:p>
            <a:endParaRPr lang="cs-CZ" dirty="0"/>
          </a:p>
        </p:txBody>
      </p:sp>
    </p:spTree>
    <p:extLst>
      <p:ext uri="{BB962C8B-B14F-4D97-AF65-F5344CB8AC3E}">
        <p14:creationId xmlns:p14="http://schemas.microsoft.com/office/powerpoint/2010/main" val="1384089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začátek her</a:t>
            </a:r>
            <a:endParaRPr lang="cs-CZ" b="1" dirty="0"/>
          </a:p>
        </p:txBody>
      </p:sp>
      <p:sp>
        <p:nvSpPr>
          <p:cNvPr id="3" name="Zástupný symbol pro obsah 2"/>
          <p:cNvSpPr>
            <a:spLocks noGrp="1"/>
          </p:cNvSpPr>
          <p:nvPr>
            <p:ph idx="1"/>
          </p:nvPr>
        </p:nvSpPr>
        <p:spPr/>
        <p:txBody>
          <a:bodyPr/>
          <a:lstStyle/>
          <a:p>
            <a:pPr>
              <a:defRPr/>
            </a:pPr>
            <a:r>
              <a:rPr lang="cs-CZ" dirty="0" smtClean="0"/>
              <a:t>druhý úplněk po letním slunovratu </a:t>
            </a:r>
          </a:p>
          <a:p>
            <a:pPr lvl="1">
              <a:defRPr/>
            </a:pPr>
            <a:r>
              <a:rPr lang="cs-CZ" dirty="0"/>
              <a:t>č</a:t>
            </a:r>
            <a:r>
              <a:rPr lang="cs-CZ" dirty="0" smtClean="0"/>
              <a:t>ervenec či srpen</a:t>
            </a:r>
          </a:p>
          <a:p>
            <a:r>
              <a:rPr lang="cs-CZ" b="1" dirty="0" err="1" smtClean="0"/>
              <a:t>apollonios</a:t>
            </a:r>
            <a:r>
              <a:rPr lang="cs-CZ" dirty="0" smtClean="0"/>
              <a:t> </a:t>
            </a:r>
            <a:r>
              <a:rPr lang="cs-CZ" dirty="0"/>
              <a:t>a </a:t>
            </a:r>
            <a:r>
              <a:rPr lang="cs-CZ" b="1" dirty="0" err="1"/>
              <a:t>parthenios</a:t>
            </a:r>
            <a:r>
              <a:rPr lang="cs-CZ" dirty="0"/>
              <a:t> – období 49 a 50 měsíců (22. 8., 6. 9.)</a:t>
            </a:r>
          </a:p>
          <a:p>
            <a:endParaRPr lang="cs-CZ" dirty="0"/>
          </a:p>
        </p:txBody>
      </p:sp>
    </p:spTree>
    <p:extLst>
      <p:ext uri="{BB962C8B-B14F-4D97-AF65-F5344CB8AC3E}">
        <p14:creationId xmlns:p14="http://schemas.microsoft.com/office/powerpoint/2010/main" val="4026406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130" y="188640"/>
            <a:ext cx="9130870" cy="6669360"/>
          </a:xfrm>
        </p:spPr>
        <p:txBody>
          <a:bodyPr>
            <a:normAutofit fontScale="92500"/>
          </a:bodyPr>
          <a:lstStyle/>
          <a:p>
            <a:r>
              <a:rPr lang="cs-CZ" dirty="0" smtClean="0"/>
              <a:t>kněžské </a:t>
            </a:r>
            <a:r>
              <a:rPr lang="cs-CZ" dirty="0"/>
              <a:t>rody </a:t>
            </a:r>
            <a:r>
              <a:rPr lang="cs-CZ" b="1" dirty="0" err="1"/>
              <a:t>Klytiovci</a:t>
            </a:r>
            <a:r>
              <a:rPr lang="cs-CZ" dirty="0"/>
              <a:t> a </a:t>
            </a:r>
            <a:r>
              <a:rPr lang="cs-CZ" b="1" dirty="0" err="1"/>
              <a:t>Íamovci</a:t>
            </a:r>
            <a:r>
              <a:rPr lang="cs-CZ" b="1" dirty="0"/>
              <a:t> </a:t>
            </a:r>
          </a:p>
          <a:p>
            <a:r>
              <a:rPr lang="cs-CZ" b="1" dirty="0" smtClean="0"/>
              <a:t>776 </a:t>
            </a:r>
            <a:r>
              <a:rPr lang="cs-CZ" b="1" dirty="0"/>
              <a:t>př. Kr</a:t>
            </a:r>
            <a:r>
              <a:rPr lang="cs-CZ" b="1" dirty="0" smtClean="0"/>
              <a:t>.</a:t>
            </a:r>
            <a:r>
              <a:rPr lang="cs-CZ" dirty="0" smtClean="0"/>
              <a:t>/ 884 </a:t>
            </a:r>
            <a:r>
              <a:rPr lang="cs-CZ" dirty="0"/>
              <a:t>př. </a:t>
            </a:r>
            <a:r>
              <a:rPr lang="cs-CZ" dirty="0" smtClean="0"/>
              <a:t>Kr.</a:t>
            </a:r>
          </a:p>
          <a:p>
            <a:r>
              <a:rPr lang="cs-CZ" dirty="0"/>
              <a:t>1x za </a:t>
            </a:r>
            <a:r>
              <a:rPr lang="cs-CZ" b="1" dirty="0"/>
              <a:t>4 </a:t>
            </a:r>
            <a:r>
              <a:rPr lang="cs-CZ" b="1" dirty="0" smtClean="0"/>
              <a:t>roky</a:t>
            </a:r>
          </a:p>
          <a:p>
            <a:r>
              <a:rPr lang="cs-CZ" dirty="0"/>
              <a:t>G. Thomson (1958, 123) </a:t>
            </a:r>
            <a:r>
              <a:rPr lang="cs-CZ" i="1" dirty="0" smtClean="0"/>
              <a:t>„</a:t>
            </a:r>
            <a:r>
              <a:rPr lang="cs-CZ" i="1" dirty="0"/>
              <a:t>olympijské hry byly původně slavností každoroční a teprve roku 776 př. n. l., od kdy se také počítají, se pořádaly jednou za čtyři roky, aby nabyly celořeckého významu“</a:t>
            </a:r>
            <a:r>
              <a:rPr lang="cs-CZ" dirty="0"/>
              <a:t>. </a:t>
            </a:r>
            <a:endParaRPr lang="cs-CZ" dirty="0" smtClean="0"/>
          </a:p>
          <a:p>
            <a:r>
              <a:rPr lang="cs-CZ" dirty="0"/>
              <a:t>do roku </a:t>
            </a:r>
            <a:r>
              <a:rPr lang="cs-CZ" b="1" dirty="0"/>
              <a:t>393/4 po Kr., </a:t>
            </a:r>
            <a:r>
              <a:rPr lang="cs-CZ" dirty="0" smtClean="0"/>
              <a:t>na </a:t>
            </a:r>
            <a:r>
              <a:rPr lang="cs-CZ" dirty="0"/>
              <a:t>popud biskupa Ambrože z Milána </a:t>
            </a:r>
            <a:r>
              <a:rPr lang="cs-CZ" dirty="0" smtClean="0"/>
              <a:t>zakázány byzantským císařem </a:t>
            </a:r>
            <a:r>
              <a:rPr lang="cs-CZ" b="1" dirty="0" err="1" smtClean="0"/>
              <a:t>Theodosiem</a:t>
            </a:r>
            <a:r>
              <a:rPr lang="cs-CZ" b="1" dirty="0" smtClean="0"/>
              <a:t> </a:t>
            </a:r>
            <a:r>
              <a:rPr lang="cs-CZ" b="1" dirty="0"/>
              <a:t>I</a:t>
            </a:r>
            <a:r>
              <a:rPr lang="cs-CZ" b="1" dirty="0" smtClean="0"/>
              <a:t>.</a:t>
            </a:r>
          </a:p>
          <a:p>
            <a:r>
              <a:rPr lang="cs-CZ" dirty="0"/>
              <a:t>ničení některých </a:t>
            </a:r>
            <a:r>
              <a:rPr lang="cs-CZ" dirty="0" smtClean="0"/>
              <a:t>staveb, </a:t>
            </a:r>
            <a:r>
              <a:rPr lang="cs-CZ" dirty="0"/>
              <a:t>zemětřesení, </a:t>
            </a:r>
            <a:r>
              <a:rPr lang="cs-CZ" dirty="0" smtClean="0"/>
              <a:t>záplavy, </a:t>
            </a:r>
            <a:r>
              <a:rPr lang="cs-CZ" dirty="0"/>
              <a:t>turecká </a:t>
            </a:r>
            <a:r>
              <a:rPr lang="cs-CZ" dirty="0" smtClean="0"/>
              <a:t>nadvláda (ruiny </a:t>
            </a:r>
            <a:r>
              <a:rPr lang="cs-CZ" dirty="0"/>
              <a:t>a materiál brán na stavbu mešit a </a:t>
            </a:r>
            <a:r>
              <a:rPr lang="cs-CZ" dirty="0" smtClean="0"/>
              <a:t>pevností)</a:t>
            </a:r>
          </a:p>
          <a:p>
            <a:r>
              <a:rPr lang="cs-CZ" b="1" dirty="0"/>
              <a:t>293 her za 1169 let</a:t>
            </a:r>
          </a:p>
          <a:p>
            <a:endParaRPr lang="cs-CZ" dirty="0"/>
          </a:p>
          <a:p>
            <a:endParaRPr lang="cs-CZ" dirty="0"/>
          </a:p>
        </p:txBody>
      </p:sp>
    </p:spTree>
    <p:extLst>
      <p:ext uri="{BB962C8B-B14F-4D97-AF65-F5344CB8AC3E}">
        <p14:creationId xmlns:p14="http://schemas.microsoft.com/office/powerpoint/2010/main" val="1156895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4716"/>
            <a:ext cx="9144000" cy="6853284"/>
          </a:xfrm>
        </p:spPr>
        <p:txBody>
          <a:bodyPr>
            <a:normAutofit/>
          </a:bodyPr>
          <a:lstStyle/>
          <a:p>
            <a:r>
              <a:rPr lang="cs-CZ" b="1" i="1" dirty="0" err="1" smtClean="0"/>
              <a:t>ἐκεχειρίᾱ</a:t>
            </a:r>
            <a:endParaRPr lang="cs-CZ" b="1" i="1" dirty="0" smtClean="0"/>
          </a:p>
          <a:p>
            <a:pPr lvl="1"/>
            <a:r>
              <a:rPr lang="cs-CZ" dirty="0" smtClean="0"/>
              <a:t>porušení …., měsíc, 2. st. AD 4 měsíce, </a:t>
            </a:r>
          </a:p>
          <a:p>
            <a:r>
              <a:rPr lang="cs-CZ" dirty="0" smtClean="0"/>
              <a:t>náboženské </a:t>
            </a:r>
            <a:r>
              <a:rPr lang="cs-CZ" dirty="0"/>
              <a:t>slavnosti a </a:t>
            </a:r>
            <a:r>
              <a:rPr lang="cs-CZ" b="1" i="1" dirty="0" err="1" smtClean="0"/>
              <a:t>στάδιον</a:t>
            </a:r>
            <a:endParaRPr lang="cs-CZ" b="1" dirty="0"/>
          </a:p>
          <a:p>
            <a:r>
              <a:rPr lang="cs-CZ" dirty="0" smtClean="0"/>
              <a:t>později další </a:t>
            </a:r>
            <a:r>
              <a:rPr lang="cs-CZ" dirty="0"/>
              <a:t>„sportovní“ soutěže </a:t>
            </a:r>
          </a:p>
          <a:p>
            <a:r>
              <a:rPr lang="cs-CZ" dirty="0" smtClean="0"/>
              <a:t>od </a:t>
            </a:r>
            <a:r>
              <a:rPr lang="cs-CZ" dirty="0"/>
              <a:t>5. století př. Kr. i umělecké soutěže </a:t>
            </a:r>
            <a:r>
              <a:rPr lang="cs-CZ" dirty="0" smtClean="0"/>
              <a:t>(</a:t>
            </a:r>
            <a:r>
              <a:rPr lang="cs-CZ" b="1" dirty="0" smtClean="0"/>
              <a:t>recitace</a:t>
            </a:r>
            <a:r>
              <a:rPr lang="cs-CZ" dirty="0" smtClean="0"/>
              <a:t> </a:t>
            </a:r>
            <a:r>
              <a:rPr lang="cs-CZ" dirty="0"/>
              <a:t>děl básníků, historiků </a:t>
            </a:r>
            <a:r>
              <a:rPr lang="cs-CZ" dirty="0" smtClean="0"/>
              <a:t>aj.)</a:t>
            </a:r>
          </a:p>
          <a:p>
            <a:r>
              <a:rPr lang="cs-CZ" i="1" dirty="0" err="1" smtClean="0"/>
              <a:t>olympias</a:t>
            </a:r>
            <a:endParaRPr lang="cs-CZ" i="1" dirty="0" smtClean="0"/>
          </a:p>
          <a:p>
            <a:r>
              <a:rPr lang="cs-CZ" b="1" i="1" dirty="0" err="1"/>
              <a:t>ὀλυμ</a:t>
            </a:r>
            <a:r>
              <a:rPr lang="cs-CZ" b="1" i="1" dirty="0"/>
              <a:t>πιονῑκης </a:t>
            </a:r>
            <a:endParaRPr lang="cs-CZ" b="1" i="1" dirty="0" smtClean="0"/>
          </a:p>
          <a:p>
            <a:r>
              <a:rPr lang="cs-CZ" b="1" dirty="0" smtClean="0"/>
              <a:t>kalendář</a:t>
            </a:r>
            <a:endParaRPr lang="cs-CZ" b="1" dirty="0"/>
          </a:p>
          <a:p>
            <a:r>
              <a:rPr lang="cs-CZ" dirty="0" smtClean="0"/>
              <a:t>mezinárodní dohody (oficiální delegace </a:t>
            </a:r>
            <a:r>
              <a:rPr lang="cs-CZ" b="1" i="1" dirty="0" err="1" smtClean="0"/>
              <a:t>θεωρόι</a:t>
            </a:r>
            <a:r>
              <a:rPr lang="cs-CZ" dirty="0" smtClean="0"/>
              <a:t>)</a:t>
            </a:r>
          </a:p>
          <a:p>
            <a:r>
              <a:rPr lang="cs-CZ" dirty="0"/>
              <a:t>počty </a:t>
            </a:r>
            <a:r>
              <a:rPr lang="cs-CZ" b="1" dirty="0" smtClean="0"/>
              <a:t>diváků</a:t>
            </a:r>
            <a:r>
              <a:rPr lang="cs-CZ" dirty="0"/>
              <a:t> </a:t>
            </a:r>
            <a:r>
              <a:rPr lang="cs-CZ" dirty="0" smtClean="0"/>
              <a:t>40-50 000</a:t>
            </a:r>
          </a:p>
          <a:p>
            <a:r>
              <a:rPr lang="cs-CZ" dirty="0"/>
              <a:t>počty </a:t>
            </a:r>
            <a:r>
              <a:rPr lang="cs-CZ" b="1" dirty="0" smtClean="0"/>
              <a:t>závodníků</a:t>
            </a:r>
            <a:r>
              <a:rPr lang="cs-CZ" dirty="0" smtClean="0"/>
              <a:t> 5-600 </a:t>
            </a:r>
          </a:p>
        </p:txBody>
      </p:sp>
    </p:spTree>
    <p:extLst>
      <p:ext uri="{BB962C8B-B14F-4D97-AF65-F5344CB8AC3E}">
        <p14:creationId xmlns:p14="http://schemas.microsoft.com/office/powerpoint/2010/main" val="1277006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20000"/>
          </a:bodyPr>
          <a:lstStyle/>
          <a:p>
            <a:r>
              <a:rPr lang="cs-CZ" b="1" dirty="0" err="1" smtClean="0"/>
              <a:t>Hippiás</a:t>
            </a:r>
            <a:r>
              <a:rPr lang="cs-CZ" dirty="0" smtClean="0"/>
              <a:t> 400 BC, kronika, kritika</a:t>
            </a:r>
          </a:p>
          <a:p>
            <a:r>
              <a:rPr lang="cs-CZ" dirty="0"/>
              <a:t>476 př. Kr. </a:t>
            </a:r>
            <a:endParaRPr lang="cs-CZ" dirty="0" smtClean="0"/>
          </a:p>
          <a:p>
            <a:pPr lvl="1"/>
            <a:r>
              <a:rPr lang="cs-CZ" dirty="0" smtClean="0"/>
              <a:t>návštěva </a:t>
            </a:r>
            <a:r>
              <a:rPr lang="cs-CZ" b="1" dirty="0" err="1" smtClean="0"/>
              <a:t>Themistokla</a:t>
            </a:r>
            <a:r>
              <a:rPr lang="cs-CZ" dirty="0" smtClean="0"/>
              <a:t> (potlesk)</a:t>
            </a:r>
          </a:p>
          <a:p>
            <a:pPr lvl="1"/>
            <a:r>
              <a:rPr lang="cs-CZ" dirty="0"/>
              <a:t>rok 476 + 75 olympiád, 476 + 75 x 4 = </a:t>
            </a:r>
            <a:r>
              <a:rPr lang="cs-CZ" dirty="0" smtClean="0"/>
              <a:t>776</a:t>
            </a:r>
          </a:p>
          <a:p>
            <a:r>
              <a:rPr lang="cs-CZ" b="1" dirty="0" err="1" smtClean="0"/>
              <a:t>Hermés</a:t>
            </a:r>
            <a:endParaRPr lang="cs-CZ" b="1" dirty="0" smtClean="0"/>
          </a:p>
          <a:p>
            <a:pPr lvl="1"/>
            <a:r>
              <a:rPr lang="cs-CZ" dirty="0" smtClean="0"/>
              <a:t>řízení her </a:t>
            </a:r>
          </a:p>
          <a:p>
            <a:r>
              <a:rPr lang="cs-CZ" dirty="0" smtClean="0"/>
              <a:t>podíl na kořisti</a:t>
            </a:r>
          </a:p>
          <a:p>
            <a:endParaRPr lang="cs-CZ" sz="1100" dirty="0" smtClean="0"/>
          </a:p>
          <a:p>
            <a:pPr marL="0" indent="0">
              <a:buNone/>
            </a:pPr>
            <a:r>
              <a:rPr lang="cs-CZ" b="1" u="sng" dirty="0" smtClean="0"/>
              <a:t>diváci, atleti, hellanodikové, rada + </a:t>
            </a:r>
          </a:p>
          <a:p>
            <a:r>
              <a:rPr lang="cs-CZ" dirty="0"/>
              <a:t>„strážci pořádku“, </a:t>
            </a:r>
            <a:r>
              <a:rPr lang="cs-CZ" b="1" i="1" dirty="0" smtClean="0"/>
              <a:t>alytarchové</a:t>
            </a:r>
            <a:r>
              <a:rPr lang="cs-CZ" i="1" dirty="0" smtClean="0"/>
              <a:t> </a:t>
            </a:r>
            <a:r>
              <a:rPr lang="cs-CZ" dirty="0" smtClean="0"/>
              <a:t>(ne zbraně): ---- </a:t>
            </a:r>
          </a:p>
          <a:p>
            <a:pPr lvl="1"/>
            <a:r>
              <a:rPr lang="cs-CZ" b="1" dirty="0" smtClean="0"/>
              <a:t>rhabdúchové </a:t>
            </a:r>
            <a:r>
              <a:rPr lang="cs-CZ" dirty="0" smtClean="0"/>
              <a:t>(nosiči hole)</a:t>
            </a:r>
            <a:endParaRPr lang="cs-CZ" b="1" dirty="0" smtClean="0"/>
          </a:p>
          <a:p>
            <a:pPr lvl="1"/>
            <a:r>
              <a:rPr lang="cs-CZ" b="1" dirty="0" smtClean="0"/>
              <a:t>mastigoforové</a:t>
            </a:r>
            <a:r>
              <a:rPr lang="cs-CZ" dirty="0" smtClean="0"/>
              <a:t> (nosiči biče)</a:t>
            </a:r>
          </a:p>
          <a:p>
            <a:r>
              <a:rPr lang="cs-CZ" dirty="0" smtClean="0"/>
              <a:t>pomocní rozhodčí, zapisovatelé, lékaři, technická služba</a:t>
            </a:r>
          </a:p>
          <a:p>
            <a:r>
              <a:rPr lang="cs-CZ" dirty="0" smtClean="0"/>
              <a:t>kněží a velekněz, věštci, </a:t>
            </a:r>
            <a:r>
              <a:rPr lang="cs-CZ" dirty="0"/>
              <a:t>připravovatelé obětí, očišťovatelé soch a oltářů, předčitatelé modliteb, vykladači </a:t>
            </a:r>
            <a:r>
              <a:rPr lang="cs-CZ" dirty="0" smtClean="0"/>
              <a:t>zvyklostí</a:t>
            </a:r>
          </a:p>
          <a:p>
            <a:r>
              <a:rPr lang="cs-CZ" dirty="0" smtClean="0"/>
              <a:t>udržovatelé </a:t>
            </a:r>
            <a:r>
              <a:rPr lang="cs-CZ" dirty="0"/>
              <a:t>ohně, nosiči dřeva, nalévači vína, kráječi masa, chrámoví klíčníci, pištci ad. </a:t>
            </a:r>
          </a:p>
        </p:txBody>
      </p:sp>
    </p:spTree>
    <p:extLst>
      <p:ext uri="{BB962C8B-B14F-4D97-AF65-F5344CB8AC3E}">
        <p14:creationId xmlns:p14="http://schemas.microsoft.com/office/powerpoint/2010/main" val="294860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těžkoatletický </a:t>
            </a:r>
            <a:r>
              <a:rPr lang="cs-CZ" b="1" i="1" dirty="0" smtClean="0"/>
              <a:t>agón</a:t>
            </a:r>
            <a:endParaRPr lang="cs-CZ" b="1" i="1" dirty="0"/>
          </a:p>
        </p:txBody>
      </p:sp>
      <p:sp>
        <p:nvSpPr>
          <p:cNvPr id="3" name="Zástupný symbol pro obsah 2"/>
          <p:cNvSpPr>
            <a:spLocks noGrp="1"/>
          </p:cNvSpPr>
          <p:nvPr>
            <p:ph idx="1"/>
          </p:nvPr>
        </p:nvSpPr>
        <p:spPr/>
        <p:txBody>
          <a:bodyPr/>
          <a:lstStyle/>
          <a:p>
            <a:r>
              <a:rPr lang="cs-CZ" dirty="0" smtClean="0"/>
              <a:t>los</a:t>
            </a:r>
          </a:p>
          <a:p>
            <a:pPr lvl="1"/>
            <a:r>
              <a:rPr lang="cs-CZ" dirty="0" smtClean="0"/>
              <a:t>sudý počet</a:t>
            </a:r>
          </a:p>
          <a:p>
            <a:pPr lvl="2"/>
            <a:r>
              <a:rPr lang="cs-CZ" dirty="0" smtClean="0"/>
              <a:t>A vs. A, B vs. B ---- A vs. B</a:t>
            </a:r>
          </a:p>
          <a:p>
            <a:pPr lvl="1"/>
            <a:r>
              <a:rPr lang="cs-CZ" dirty="0" smtClean="0"/>
              <a:t>lichý počet</a:t>
            </a:r>
          </a:p>
          <a:p>
            <a:pPr lvl="2"/>
            <a:r>
              <a:rPr lang="cs-CZ" dirty="0" smtClean="0"/>
              <a:t>A vs. A, B čeká ---- A vs. B </a:t>
            </a:r>
          </a:p>
          <a:p>
            <a:pPr lvl="2"/>
            <a:endParaRPr lang="cs-CZ" dirty="0"/>
          </a:p>
          <a:p>
            <a:r>
              <a:rPr lang="cs-CZ" i="1" dirty="0" err="1" smtClean="0"/>
              <a:t>akoniti</a:t>
            </a:r>
            <a:endParaRPr lang="cs-CZ" i="1" dirty="0"/>
          </a:p>
        </p:txBody>
      </p:sp>
    </p:spTree>
    <p:extLst>
      <p:ext uri="{BB962C8B-B14F-4D97-AF65-F5344CB8AC3E}">
        <p14:creationId xmlns:p14="http://schemas.microsoft.com/office/powerpoint/2010/main" val="3939147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0704"/>
            <a:ext cx="9144000" cy="1248056"/>
          </a:xfrm>
        </p:spPr>
        <p:txBody>
          <a:bodyPr/>
          <a:lstStyle/>
          <a:p>
            <a:r>
              <a:rPr lang="cs-CZ" b="1" dirty="0" smtClean="0"/>
              <a:t>„nesportovní“ výstupy</a:t>
            </a:r>
            <a:endParaRPr lang="cs-CZ" b="1" dirty="0"/>
          </a:p>
        </p:txBody>
      </p:sp>
      <p:sp>
        <p:nvSpPr>
          <p:cNvPr id="3" name="Zástupný symbol pro obsah 2"/>
          <p:cNvSpPr>
            <a:spLocks noGrp="1"/>
          </p:cNvSpPr>
          <p:nvPr>
            <p:ph idx="1"/>
          </p:nvPr>
        </p:nvSpPr>
        <p:spPr>
          <a:xfrm>
            <a:off x="0" y="1412776"/>
            <a:ext cx="9144000" cy="5445224"/>
          </a:xfrm>
        </p:spPr>
        <p:txBody>
          <a:bodyPr>
            <a:normAutofit/>
          </a:bodyPr>
          <a:lstStyle/>
          <a:p>
            <a:r>
              <a:rPr lang="cs-CZ" dirty="0" smtClean="0"/>
              <a:t>řečníci, historici, malíři, vědci, …: </a:t>
            </a:r>
          </a:p>
          <a:p>
            <a:pPr lvl="1"/>
            <a:r>
              <a:rPr lang="cs-CZ" b="1" dirty="0" smtClean="0"/>
              <a:t>Hérodotos</a:t>
            </a:r>
            <a:r>
              <a:rPr lang="cs-CZ" dirty="0" smtClean="0"/>
              <a:t>, </a:t>
            </a:r>
            <a:r>
              <a:rPr lang="cs-CZ" b="1" dirty="0" err="1" smtClean="0"/>
              <a:t>Empedoklés</a:t>
            </a:r>
            <a:r>
              <a:rPr lang="cs-CZ" dirty="0" smtClean="0"/>
              <a:t>, </a:t>
            </a:r>
            <a:r>
              <a:rPr lang="cs-CZ" b="1" dirty="0" err="1" smtClean="0"/>
              <a:t>Hippiás</a:t>
            </a:r>
            <a:endParaRPr lang="cs-CZ" b="1" dirty="0" smtClean="0"/>
          </a:p>
          <a:p>
            <a:pPr lvl="1"/>
            <a:r>
              <a:rPr lang="cs-CZ" dirty="0" smtClean="0"/>
              <a:t>sofista </a:t>
            </a:r>
            <a:r>
              <a:rPr lang="cs-CZ" b="1" dirty="0" err="1"/>
              <a:t>Gorgiás</a:t>
            </a:r>
            <a:r>
              <a:rPr lang="cs-CZ" dirty="0" smtClean="0"/>
              <a:t>,</a:t>
            </a:r>
            <a:r>
              <a:rPr lang="cs-CZ" dirty="0"/>
              <a:t> roku 392 př. </a:t>
            </a:r>
            <a:r>
              <a:rPr lang="cs-CZ" dirty="0" smtClean="0"/>
              <a:t>Kr., řeč </a:t>
            </a:r>
            <a:r>
              <a:rPr lang="cs-CZ" dirty="0"/>
              <a:t>o svornosti (</a:t>
            </a:r>
            <a:r>
              <a:rPr lang="cs-CZ" i="1" dirty="0"/>
              <a:t>logos peri </a:t>
            </a:r>
            <a:r>
              <a:rPr lang="cs-CZ" i="1" dirty="0" err="1"/>
              <a:t>homonoiás</a:t>
            </a:r>
            <a:r>
              <a:rPr lang="cs-CZ" dirty="0"/>
              <a:t>), </a:t>
            </a:r>
            <a:r>
              <a:rPr lang="cs-CZ" dirty="0" smtClean="0"/>
              <a:t>svornost </a:t>
            </a:r>
            <a:r>
              <a:rPr lang="cs-CZ" dirty="0"/>
              <a:t>Řeků proti </a:t>
            </a:r>
            <a:r>
              <a:rPr lang="cs-CZ" dirty="0" smtClean="0"/>
              <a:t>Persii</a:t>
            </a:r>
          </a:p>
          <a:p>
            <a:pPr lvl="1"/>
            <a:r>
              <a:rPr lang="cs-CZ" dirty="0"/>
              <a:t>řečník </a:t>
            </a:r>
            <a:r>
              <a:rPr lang="cs-CZ" b="1" dirty="0" err="1" smtClean="0"/>
              <a:t>Lýsiás</a:t>
            </a:r>
            <a:r>
              <a:rPr lang="cs-CZ" dirty="0" smtClean="0"/>
              <a:t> (388 </a:t>
            </a:r>
            <a:r>
              <a:rPr lang="cs-CZ" dirty="0"/>
              <a:t>př. Kr. či 384 př. Kr</a:t>
            </a:r>
            <a:r>
              <a:rPr lang="cs-CZ" dirty="0" smtClean="0"/>
              <a:t>.), spojení </a:t>
            </a:r>
            <a:r>
              <a:rPr lang="cs-CZ" dirty="0"/>
              <a:t>Řeků proti Persii a Syrakusám </a:t>
            </a:r>
            <a:r>
              <a:rPr lang="cs-CZ" dirty="0" smtClean="0"/>
              <a:t>(dav)</a:t>
            </a:r>
          </a:p>
          <a:p>
            <a:pPr lvl="1"/>
            <a:r>
              <a:rPr lang="cs-CZ" dirty="0"/>
              <a:t>malíř </a:t>
            </a:r>
            <a:r>
              <a:rPr lang="cs-CZ" b="1" dirty="0" err="1" smtClean="0"/>
              <a:t>Aetión</a:t>
            </a:r>
            <a:r>
              <a:rPr lang="cs-CZ" dirty="0" smtClean="0"/>
              <a:t> zde vystavoval obrazy </a:t>
            </a:r>
            <a:r>
              <a:rPr lang="cs-CZ" dirty="0" err="1"/>
              <a:t>Rhoxány</a:t>
            </a:r>
            <a:r>
              <a:rPr lang="cs-CZ" dirty="0"/>
              <a:t>, </a:t>
            </a:r>
            <a:endParaRPr lang="cs-CZ" dirty="0" smtClean="0"/>
          </a:p>
          <a:p>
            <a:pPr lvl="1"/>
            <a:r>
              <a:rPr lang="cs-CZ" dirty="0" smtClean="0"/>
              <a:t>malíř </a:t>
            </a:r>
            <a:r>
              <a:rPr lang="cs-CZ" b="1" dirty="0" err="1" smtClean="0"/>
              <a:t>Zeuxis</a:t>
            </a:r>
            <a:endParaRPr lang="cs-CZ" b="1" dirty="0" smtClean="0"/>
          </a:p>
          <a:p>
            <a:pPr lvl="1"/>
            <a:r>
              <a:rPr lang="cs-CZ" b="1" dirty="0" err="1" smtClean="0"/>
              <a:t>Oinopidés</a:t>
            </a:r>
            <a:r>
              <a:rPr lang="cs-CZ" dirty="0" smtClean="0"/>
              <a:t>, desky </a:t>
            </a:r>
            <a:r>
              <a:rPr lang="cs-CZ" dirty="0"/>
              <a:t>s astronomickými </a:t>
            </a:r>
            <a:r>
              <a:rPr lang="cs-CZ" dirty="0" smtClean="0"/>
              <a:t>výpočty</a:t>
            </a:r>
          </a:p>
          <a:p>
            <a:pPr lvl="1"/>
            <a:r>
              <a:rPr lang="cs-CZ" dirty="0" smtClean="0"/>
              <a:t>… </a:t>
            </a:r>
            <a:endParaRPr lang="cs-CZ" dirty="0"/>
          </a:p>
        </p:txBody>
      </p:sp>
    </p:spTree>
    <p:extLst>
      <p:ext uri="{BB962C8B-B14F-4D97-AF65-F5344CB8AC3E}">
        <p14:creationId xmlns:p14="http://schemas.microsoft.com/office/powerpoint/2010/main" val="9930250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36104"/>
          </a:xfrm>
        </p:spPr>
        <p:txBody>
          <a:bodyPr/>
          <a:lstStyle/>
          <a:p>
            <a:r>
              <a:rPr lang="cs-CZ" b="1" i="1" dirty="0" err="1" smtClean="0"/>
              <a:t>Zánes</a:t>
            </a:r>
            <a:endParaRPr lang="cs-CZ" b="1" i="1" dirty="0"/>
          </a:p>
        </p:txBody>
      </p:sp>
      <p:sp>
        <p:nvSpPr>
          <p:cNvPr id="3" name="Zástupný symbol pro obsah 2"/>
          <p:cNvSpPr>
            <a:spLocks noGrp="1"/>
          </p:cNvSpPr>
          <p:nvPr>
            <p:ph idx="1"/>
          </p:nvPr>
        </p:nvSpPr>
        <p:spPr>
          <a:xfrm>
            <a:off x="0" y="1052736"/>
            <a:ext cx="9144000" cy="5805264"/>
          </a:xfrm>
        </p:spPr>
        <p:txBody>
          <a:bodyPr>
            <a:normAutofit fontScale="85000" lnSpcReduction="20000"/>
          </a:bodyPr>
          <a:lstStyle/>
          <a:p>
            <a:pPr marL="342900" lvl="1" indent="-342900">
              <a:buFont typeface="Arial" pitchFamily="34" charset="0"/>
              <a:buChar char="•"/>
            </a:pPr>
            <a:r>
              <a:rPr lang="cs-CZ" dirty="0" smtClean="0"/>
              <a:t>pokutové sochy</a:t>
            </a:r>
          </a:p>
          <a:p>
            <a:pPr marL="342900" lvl="1" indent="-342900">
              <a:buFont typeface="Arial" pitchFamily="34" charset="0"/>
              <a:buChar char="•"/>
            </a:pPr>
            <a:r>
              <a:rPr lang="cs-CZ" dirty="0" smtClean="0"/>
              <a:t>Diové</a:t>
            </a:r>
          </a:p>
          <a:p>
            <a:pPr marL="342900" lvl="1" indent="-342900">
              <a:buFont typeface="Arial" pitchFamily="34" charset="0"/>
              <a:buChar char="•"/>
            </a:pPr>
            <a:r>
              <a:rPr lang="cs-CZ" dirty="0" smtClean="0"/>
              <a:t>náklady podvodníka</a:t>
            </a:r>
          </a:p>
          <a:p>
            <a:pPr marL="342900" lvl="1" indent="-342900">
              <a:buFont typeface="Arial" pitchFamily="34" charset="0"/>
              <a:buChar char="•"/>
            </a:pPr>
            <a:r>
              <a:rPr lang="cs-CZ" dirty="0" smtClean="0"/>
              <a:t>6 případů:</a:t>
            </a:r>
          </a:p>
          <a:p>
            <a:pPr marL="742950" lvl="2" indent="-342900"/>
            <a:r>
              <a:rPr lang="cs-CZ" dirty="0" smtClean="0"/>
              <a:t>3x uplácení rozhodčích či soupeřů </a:t>
            </a:r>
          </a:p>
          <a:p>
            <a:pPr marL="742950" lvl="2" indent="-342900"/>
            <a:r>
              <a:rPr lang="cs-CZ" dirty="0" smtClean="0"/>
              <a:t>1x zbabělost</a:t>
            </a:r>
          </a:p>
          <a:p>
            <a:pPr marL="742950" lvl="2" indent="-342900"/>
            <a:r>
              <a:rPr lang="cs-CZ" dirty="0" smtClean="0"/>
              <a:t>1x falešná </a:t>
            </a:r>
            <a:r>
              <a:rPr lang="cs-CZ" dirty="0"/>
              <a:t>výmluva při pozdním nástupu do přípravného </a:t>
            </a:r>
            <a:r>
              <a:rPr lang="cs-CZ" dirty="0" err="1" smtClean="0"/>
              <a:t>předolymp</a:t>
            </a:r>
            <a:r>
              <a:rPr lang="cs-CZ" dirty="0" smtClean="0"/>
              <a:t>. </a:t>
            </a:r>
            <a:r>
              <a:rPr lang="cs-CZ" dirty="0"/>
              <a:t>tábora </a:t>
            </a:r>
            <a:endParaRPr lang="cs-CZ" dirty="0" smtClean="0"/>
          </a:p>
          <a:p>
            <a:pPr marL="742950" lvl="2" indent="-342900"/>
            <a:r>
              <a:rPr lang="cs-CZ" dirty="0" smtClean="0"/>
              <a:t>1x dohoda </a:t>
            </a:r>
            <a:r>
              <a:rPr lang="cs-CZ" dirty="0"/>
              <a:t>o výsledku</a:t>
            </a:r>
            <a:endParaRPr lang="cs-CZ" dirty="0" smtClean="0"/>
          </a:p>
          <a:p>
            <a:pPr marL="342900" lvl="1" indent="-342900">
              <a:buFont typeface="Arial" pitchFamily="34" charset="0"/>
              <a:buChar char="•"/>
            </a:pPr>
            <a:r>
              <a:rPr lang="cs-CZ" dirty="0" smtClean="0"/>
              <a:t>1. 98</a:t>
            </a:r>
            <a:r>
              <a:rPr lang="cs-CZ" dirty="0"/>
              <a:t>. </a:t>
            </a:r>
            <a:r>
              <a:rPr lang="cs-CZ" dirty="0" smtClean="0"/>
              <a:t>olympijské hry </a:t>
            </a:r>
            <a:r>
              <a:rPr lang="cs-CZ" dirty="0"/>
              <a:t>roku 388 př. </a:t>
            </a:r>
            <a:r>
              <a:rPr lang="cs-CZ" dirty="0" smtClean="0"/>
              <a:t>Kr.</a:t>
            </a:r>
          </a:p>
          <a:p>
            <a:pPr marL="742950" lvl="2" indent="-342900"/>
            <a:r>
              <a:rPr lang="cs-CZ" dirty="0" smtClean="0"/>
              <a:t>boxer </a:t>
            </a:r>
            <a:r>
              <a:rPr lang="cs-CZ" dirty="0" err="1"/>
              <a:t>Eupolis</a:t>
            </a:r>
            <a:r>
              <a:rPr lang="cs-CZ" dirty="0"/>
              <a:t> z </a:t>
            </a:r>
            <a:r>
              <a:rPr lang="cs-CZ" dirty="0" err="1" smtClean="0"/>
              <a:t>Thessálie</a:t>
            </a:r>
            <a:r>
              <a:rPr lang="cs-CZ" dirty="0" smtClean="0"/>
              <a:t>: pokus podplatit </a:t>
            </a:r>
            <a:r>
              <a:rPr lang="cs-CZ" dirty="0"/>
              <a:t>tři </a:t>
            </a:r>
            <a:r>
              <a:rPr lang="cs-CZ" dirty="0" smtClean="0"/>
              <a:t>soupeře </a:t>
            </a:r>
            <a:r>
              <a:rPr lang="cs-CZ" dirty="0"/>
              <a:t>– </a:t>
            </a:r>
            <a:r>
              <a:rPr lang="cs-CZ" dirty="0" err="1"/>
              <a:t>Agétora</a:t>
            </a:r>
            <a:r>
              <a:rPr lang="cs-CZ" dirty="0"/>
              <a:t> z Arkádie, </a:t>
            </a:r>
            <a:r>
              <a:rPr lang="cs-CZ" dirty="0" err="1"/>
              <a:t>Prytania</a:t>
            </a:r>
            <a:r>
              <a:rPr lang="cs-CZ" dirty="0"/>
              <a:t> z </a:t>
            </a:r>
            <a:r>
              <a:rPr lang="cs-CZ" dirty="0" err="1"/>
              <a:t>Kyziku</a:t>
            </a:r>
            <a:r>
              <a:rPr lang="cs-CZ" dirty="0"/>
              <a:t> a </a:t>
            </a:r>
            <a:r>
              <a:rPr lang="cs-CZ" dirty="0" err="1"/>
              <a:t>Formióna</a:t>
            </a:r>
            <a:r>
              <a:rPr lang="cs-CZ" dirty="0"/>
              <a:t> z </a:t>
            </a:r>
            <a:r>
              <a:rPr lang="cs-CZ" dirty="0" err="1" smtClean="0"/>
              <a:t>Halikarnásu</a:t>
            </a:r>
            <a:endParaRPr lang="cs-CZ" dirty="0" smtClean="0"/>
          </a:p>
          <a:p>
            <a:pPr marL="342900" lvl="1" indent="-342900">
              <a:buFont typeface="Arial" pitchFamily="34" charset="0"/>
              <a:buChar char="•"/>
            </a:pPr>
            <a:endParaRPr lang="cs-CZ" sz="1600" dirty="0"/>
          </a:p>
          <a:p>
            <a:pPr marL="342900" lvl="1" indent="-342900">
              <a:buFont typeface="Arial" pitchFamily="34" charset="0"/>
              <a:buChar char="•"/>
            </a:pPr>
            <a:r>
              <a:rPr lang="cs-CZ" dirty="0" smtClean="0"/>
              <a:t>nápisy na podstavcích (nejčastěji): </a:t>
            </a:r>
          </a:p>
          <a:p>
            <a:pPr marL="342900" lvl="1" indent="-342900">
              <a:buFont typeface="Arial" pitchFamily="34" charset="0"/>
              <a:buChar char="•"/>
            </a:pPr>
            <a:r>
              <a:rPr lang="cs-CZ" dirty="0" smtClean="0"/>
              <a:t>1</a:t>
            </a:r>
            <a:r>
              <a:rPr lang="cs-CZ" dirty="0"/>
              <a:t>. </a:t>
            </a:r>
            <a:r>
              <a:rPr lang="cs-CZ" i="1" dirty="0"/>
              <a:t>„Olympijské vítězství je nemožné dosáhnout zlatem a stříbrem, ale rychlostí nohou a tělesnou zdatností.“</a:t>
            </a:r>
            <a:r>
              <a:rPr lang="cs-CZ" dirty="0"/>
              <a:t> </a:t>
            </a:r>
            <a:endParaRPr lang="cs-CZ" dirty="0" smtClean="0"/>
          </a:p>
          <a:p>
            <a:pPr marL="342900" lvl="1" indent="-342900">
              <a:buFont typeface="Arial" pitchFamily="34" charset="0"/>
              <a:buChar char="•"/>
            </a:pPr>
            <a:r>
              <a:rPr lang="cs-CZ" dirty="0" smtClean="0"/>
              <a:t>2</a:t>
            </a:r>
            <a:r>
              <a:rPr lang="cs-CZ" dirty="0"/>
              <a:t>. </a:t>
            </a:r>
            <a:r>
              <a:rPr lang="cs-CZ" i="1" dirty="0"/>
              <a:t>„Sochy jsou tu na výstrahu všem, aby nikdo nekupoval olympijské vítězství za peníze.“</a:t>
            </a:r>
            <a:r>
              <a:rPr lang="cs-CZ" dirty="0"/>
              <a:t> </a:t>
            </a:r>
          </a:p>
        </p:txBody>
      </p:sp>
      <p:pic>
        <p:nvPicPr>
          <p:cNvPr id="4" name="Picture 5" descr="C:\!Aktuální\Antický sport a má výuka dějin starověkého sportu\Antický sport\rigo - obr\j\sabl-ookř176I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0"/>
            <a:ext cx="2647216" cy="301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52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descr="Bases_of_Z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8" y="32545"/>
            <a:ext cx="9154148" cy="6784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6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a:xfrm>
            <a:off x="1447800" y="0"/>
            <a:ext cx="6096000" cy="6810375"/>
          </a:xfrm>
          <a:prstGeom prst="rect">
            <a:avLst/>
          </a:prstGeom>
          <a:ln>
            <a:noFill/>
          </a:ln>
          <a:effectLst>
            <a:softEdge rad="112500"/>
          </a:effectLst>
        </p:spPr>
      </p:pic>
      <p:sp>
        <p:nvSpPr>
          <p:cNvPr id="5" name="Pfeil nach unten 4"/>
          <p:cNvSpPr/>
          <p:nvPr/>
        </p:nvSpPr>
        <p:spPr>
          <a:xfrm>
            <a:off x="2846410" y="2457007"/>
            <a:ext cx="215900" cy="719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6" name="Pfeil nach rechts 5"/>
          <p:cNvSpPr/>
          <p:nvPr/>
        </p:nvSpPr>
        <p:spPr>
          <a:xfrm>
            <a:off x="1547813" y="3644900"/>
            <a:ext cx="720725"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7" name="Pfeil nach rechts 6"/>
          <p:cNvSpPr/>
          <p:nvPr/>
        </p:nvSpPr>
        <p:spPr>
          <a:xfrm rot="8534489">
            <a:off x="3203752" y="3130552"/>
            <a:ext cx="765175"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
        <p:nvSpPr>
          <p:cNvPr id="8" name="Pfeil nach rechts 7"/>
          <p:cNvSpPr/>
          <p:nvPr/>
        </p:nvSpPr>
        <p:spPr>
          <a:xfrm rot="14325729">
            <a:off x="3152401" y="3890594"/>
            <a:ext cx="628650" cy="239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AT"/>
          </a:p>
        </p:txBody>
      </p:sp>
    </p:spTree>
    <p:extLst>
      <p:ext uri="{BB962C8B-B14F-4D97-AF65-F5344CB8AC3E}">
        <p14:creationId xmlns:p14="http://schemas.microsoft.com/office/powerpoint/2010/main" val="3710858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704"/>
            <a:ext cx="5814925" cy="1032032"/>
          </a:xfrm>
        </p:spPr>
        <p:txBody>
          <a:bodyPr/>
          <a:lstStyle/>
          <a:p>
            <a:r>
              <a:rPr lang="cs-CZ" b="1" dirty="0" smtClean="0"/>
              <a:t>hellanodikové</a:t>
            </a:r>
            <a:endParaRPr lang="cs-CZ" b="1" dirty="0"/>
          </a:p>
        </p:txBody>
      </p:sp>
      <p:sp>
        <p:nvSpPr>
          <p:cNvPr id="3" name="Zástupný symbol pro obsah 2"/>
          <p:cNvSpPr>
            <a:spLocks noGrp="1"/>
          </p:cNvSpPr>
          <p:nvPr>
            <p:ph idx="1"/>
          </p:nvPr>
        </p:nvSpPr>
        <p:spPr>
          <a:xfrm>
            <a:off x="0" y="980728"/>
            <a:ext cx="9144000" cy="5877272"/>
          </a:xfrm>
        </p:spPr>
        <p:txBody>
          <a:bodyPr>
            <a:normAutofit fontScale="70000" lnSpcReduction="20000"/>
          </a:bodyPr>
          <a:lstStyle/>
          <a:p>
            <a:r>
              <a:rPr lang="cs-CZ" i="1" dirty="0" err="1"/>
              <a:t>ἑλλ</a:t>
            </a:r>
            <a:r>
              <a:rPr lang="cs-CZ" i="1" dirty="0"/>
              <a:t>ᾱνοδίκαι</a:t>
            </a:r>
            <a:r>
              <a:rPr lang="cs-CZ" dirty="0"/>
              <a:t> („soudci </a:t>
            </a:r>
            <a:r>
              <a:rPr lang="cs-CZ" dirty="0" smtClean="0"/>
              <a:t>Řeků“)</a:t>
            </a:r>
          </a:p>
          <a:p>
            <a:r>
              <a:rPr lang="cs-CZ" dirty="0" smtClean="0"/>
              <a:t>předtím králové (584 BC)</a:t>
            </a:r>
            <a:endParaRPr lang="cs-CZ" dirty="0"/>
          </a:p>
          <a:p>
            <a:r>
              <a:rPr lang="cs-CZ" dirty="0" smtClean="0"/>
              <a:t>příprava 10 měsíců </a:t>
            </a:r>
          </a:p>
          <a:p>
            <a:r>
              <a:rPr lang="cs-CZ" dirty="0" smtClean="0"/>
              <a:t>2, 9, 10, 12, 8, </a:t>
            </a:r>
            <a:r>
              <a:rPr lang="cs-CZ" b="1" dirty="0" smtClean="0"/>
              <a:t>10</a:t>
            </a:r>
            <a:r>
              <a:rPr lang="cs-CZ" dirty="0" smtClean="0"/>
              <a:t> (348 BC)</a:t>
            </a:r>
          </a:p>
          <a:p>
            <a:r>
              <a:rPr lang="cs-CZ" i="1" dirty="0" err="1" smtClean="0"/>
              <a:t>exegetové</a:t>
            </a:r>
            <a:r>
              <a:rPr lang="cs-CZ" i="1" dirty="0" smtClean="0"/>
              <a:t> </a:t>
            </a:r>
            <a:r>
              <a:rPr lang="cs-CZ" dirty="0" smtClean="0"/>
              <a:t>(učitelé)</a:t>
            </a:r>
          </a:p>
          <a:p>
            <a:r>
              <a:rPr lang="cs-CZ" dirty="0" smtClean="0"/>
              <a:t>kontrola zdatnosti </a:t>
            </a:r>
            <a:r>
              <a:rPr lang="cs-CZ" i="1" dirty="0" err="1" smtClean="0"/>
              <a:t>ἀθλητ</a:t>
            </a:r>
            <a:r>
              <a:rPr lang="cs-CZ" i="1" dirty="0" smtClean="0"/>
              <a:t>αί</a:t>
            </a:r>
            <a:r>
              <a:rPr lang="cs-CZ" dirty="0"/>
              <a:t> </a:t>
            </a:r>
            <a:r>
              <a:rPr lang="cs-CZ" dirty="0" smtClean="0"/>
              <a:t>(</a:t>
            </a:r>
            <a:r>
              <a:rPr lang="cs-CZ" i="1" dirty="0" smtClean="0"/>
              <a:t>θλῑψις</a:t>
            </a:r>
            <a:r>
              <a:rPr lang="cs-CZ" dirty="0" smtClean="0"/>
              <a:t>) </a:t>
            </a:r>
          </a:p>
          <a:p>
            <a:r>
              <a:rPr lang="cs-CZ" dirty="0" smtClean="0"/>
              <a:t>vylučovali barbary, zločince </a:t>
            </a:r>
            <a:r>
              <a:rPr lang="cs-CZ" dirty="0"/>
              <a:t>a neplnoprávné </a:t>
            </a:r>
            <a:r>
              <a:rPr lang="cs-CZ" dirty="0" smtClean="0"/>
              <a:t>občany</a:t>
            </a:r>
          </a:p>
          <a:p>
            <a:r>
              <a:rPr lang="cs-CZ" dirty="0" smtClean="0"/>
              <a:t>rozdělovali </a:t>
            </a:r>
            <a:r>
              <a:rPr lang="cs-CZ" i="1" dirty="0" err="1" smtClean="0"/>
              <a:t>ἀθλητ</a:t>
            </a:r>
            <a:r>
              <a:rPr lang="cs-CZ" i="1" dirty="0" smtClean="0"/>
              <a:t>αί</a:t>
            </a:r>
            <a:r>
              <a:rPr lang="cs-CZ" dirty="0" smtClean="0"/>
              <a:t> do kategorií</a:t>
            </a:r>
          </a:p>
          <a:p>
            <a:r>
              <a:rPr lang="cs-CZ" dirty="0" smtClean="0"/>
              <a:t>losovali utkání (</a:t>
            </a:r>
            <a:r>
              <a:rPr lang="cs-CZ" i="1" dirty="0" smtClean="0"/>
              <a:t>efedros</a:t>
            </a:r>
            <a:r>
              <a:rPr lang="cs-CZ" dirty="0" smtClean="0"/>
              <a:t>)</a:t>
            </a:r>
          </a:p>
          <a:p>
            <a:r>
              <a:rPr lang="cs-CZ" dirty="0" smtClean="0"/>
              <a:t>posílali </a:t>
            </a:r>
            <a:r>
              <a:rPr lang="cs-CZ" dirty="0"/>
              <a:t>tři poselstva vedená</a:t>
            </a:r>
            <a:r>
              <a:rPr lang="cs-CZ" i="1" dirty="0"/>
              <a:t> </a:t>
            </a:r>
            <a:r>
              <a:rPr lang="cs-CZ" dirty="0"/>
              <a:t>nedotknutelnými </a:t>
            </a:r>
            <a:r>
              <a:rPr lang="cs-CZ" i="1" dirty="0" err="1"/>
              <a:t>spondofory</a:t>
            </a:r>
            <a:r>
              <a:rPr lang="cs-CZ" dirty="0"/>
              <a:t> („hlasateli posvátného míru“) </a:t>
            </a:r>
            <a:endParaRPr lang="cs-CZ" dirty="0" smtClean="0"/>
          </a:p>
          <a:p>
            <a:pPr lvl="1"/>
            <a:r>
              <a:rPr lang="cs-CZ" sz="3100" dirty="0" smtClean="0"/>
              <a:t>od </a:t>
            </a:r>
            <a:r>
              <a:rPr lang="cs-CZ" sz="3100" dirty="0"/>
              <a:t>kohokoliv </a:t>
            </a:r>
            <a:r>
              <a:rPr lang="cs-CZ" sz="3100" dirty="0" smtClean="0"/>
              <a:t>mohli žádat pomoc</a:t>
            </a:r>
          </a:p>
          <a:p>
            <a:pPr lvl="1"/>
            <a:r>
              <a:rPr lang="cs-CZ" sz="3100" dirty="0" smtClean="0"/>
              <a:t>do všech </a:t>
            </a:r>
            <a:r>
              <a:rPr lang="cs-CZ" sz="3100" dirty="0"/>
              <a:t>řeckých </a:t>
            </a:r>
            <a:r>
              <a:rPr lang="cs-CZ" sz="3100" dirty="0" smtClean="0"/>
              <a:t>měst</a:t>
            </a:r>
          </a:p>
          <a:p>
            <a:pPr lvl="1"/>
            <a:r>
              <a:rPr lang="cs-CZ" sz="3100" dirty="0" smtClean="0"/>
              <a:t>na </a:t>
            </a:r>
            <a:r>
              <a:rPr lang="cs-CZ" sz="3100" dirty="0"/>
              <a:t>náměstích </a:t>
            </a:r>
            <a:r>
              <a:rPr lang="cs-CZ" sz="3100" dirty="0" smtClean="0"/>
              <a:t>vyhlašovali:</a:t>
            </a:r>
          </a:p>
          <a:p>
            <a:pPr lvl="2"/>
            <a:r>
              <a:rPr lang="cs-CZ" sz="2900" dirty="0" smtClean="0"/>
              <a:t>blížící </a:t>
            </a:r>
            <a:r>
              <a:rPr lang="cs-CZ" sz="2900" dirty="0"/>
              <a:t>se </a:t>
            </a:r>
            <a:r>
              <a:rPr lang="cs-CZ" sz="2900" dirty="0" smtClean="0"/>
              <a:t>hry</a:t>
            </a:r>
          </a:p>
          <a:p>
            <a:pPr lvl="2"/>
            <a:r>
              <a:rPr lang="cs-CZ" sz="2900" dirty="0" smtClean="0"/>
              <a:t>přesný termín</a:t>
            </a:r>
          </a:p>
          <a:p>
            <a:pPr lvl="2"/>
            <a:r>
              <a:rPr lang="cs-CZ" sz="2900" dirty="0" smtClean="0"/>
              <a:t>podmínky účasti</a:t>
            </a:r>
          </a:p>
          <a:p>
            <a:pPr lvl="2"/>
            <a:r>
              <a:rPr lang="cs-CZ" sz="2900" dirty="0" smtClean="0"/>
              <a:t>dobu </a:t>
            </a:r>
            <a:r>
              <a:rPr lang="cs-CZ" sz="2900" dirty="0"/>
              <a:t>posvátného </a:t>
            </a:r>
            <a:r>
              <a:rPr lang="cs-CZ" sz="2900" dirty="0" smtClean="0"/>
              <a:t>míru</a:t>
            </a:r>
          </a:p>
        </p:txBody>
      </p:sp>
      <p:pic>
        <p:nvPicPr>
          <p:cNvPr id="4" name="Picture 4" descr="vi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783" y="-17381"/>
            <a:ext cx="3299507" cy="3032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44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45299"/>
          </a:xfrm>
        </p:spPr>
        <p:txBody>
          <a:bodyPr>
            <a:normAutofit fontScale="70000" lnSpcReduction="20000"/>
          </a:bodyPr>
          <a:lstStyle/>
          <a:p>
            <a:pPr algn="just">
              <a:buFontTx/>
              <a:buChar char="-"/>
            </a:pPr>
            <a:r>
              <a:rPr lang="cs-CZ" dirty="0"/>
              <a:t>p</a:t>
            </a:r>
            <a:r>
              <a:rPr lang="cs-CZ" dirty="0" smtClean="0"/>
              <a:t>řed sochou Dia </a:t>
            </a:r>
            <a:r>
              <a:rPr lang="cs-CZ" dirty="0" err="1" smtClean="0"/>
              <a:t>Horkia</a:t>
            </a:r>
            <a:r>
              <a:rPr lang="cs-CZ" dirty="0" smtClean="0"/>
              <a:t> („</a:t>
            </a:r>
            <a:r>
              <a:rPr lang="cs-CZ" dirty="0"/>
              <a:t>Mstitele křivých přísah</a:t>
            </a:r>
            <a:r>
              <a:rPr lang="cs-CZ" dirty="0" smtClean="0"/>
              <a:t>“) vedli přísahy</a:t>
            </a:r>
          </a:p>
          <a:p>
            <a:pPr algn="just">
              <a:buFontTx/>
              <a:buChar char="-"/>
            </a:pPr>
            <a:r>
              <a:rPr lang="cs-CZ" dirty="0" smtClean="0"/>
              <a:t>kontrolovali stravu (doping)</a:t>
            </a:r>
          </a:p>
          <a:p>
            <a:pPr algn="just">
              <a:buFontTx/>
              <a:buChar char="-"/>
            </a:pPr>
            <a:r>
              <a:rPr lang="cs-CZ" dirty="0" smtClean="0"/>
              <a:t>řídili zápasy</a:t>
            </a:r>
          </a:p>
          <a:p>
            <a:pPr algn="just">
              <a:buFontTx/>
              <a:buChar char="-"/>
            </a:pPr>
            <a:r>
              <a:rPr lang="cs-CZ" dirty="0"/>
              <a:t>vedli seznamy </a:t>
            </a:r>
            <a:r>
              <a:rPr lang="cs-CZ" i="1" dirty="0" err="1" smtClean="0"/>
              <a:t>ἀθλητ</a:t>
            </a:r>
            <a:r>
              <a:rPr lang="cs-CZ" i="1" dirty="0" smtClean="0"/>
              <a:t>αί</a:t>
            </a:r>
            <a:endParaRPr lang="cs-CZ" dirty="0"/>
          </a:p>
          <a:p>
            <a:pPr algn="just">
              <a:buFontTx/>
              <a:buChar char="-"/>
            </a:pPr>
            <a:r>
              <a:rPr lang="cs-CZ" dirty="0" smtClean="0"/>
              <a:t>seznam </a:t>
            </a:r>
            <a:r>
              <a:rPr lang="cs-CZ" dirty="0"/>
              <a:t>závodníků </a:t>
            </a:r>
            <a:r>
              <a:rPr lang="cs-CZ" dirty="0" smtClean="0"/>
              <a:t>vyvěšovali </a:t>
            </a:r>
            <a:r>
              <a:rPr lang="cs-CZ" dirty="0"/>
              <a:t>na desce u </a:t>
            </a:r>
            <a:r>
              <a:rPr lang="cs-CZ" dirty="0" err="1" smtClean="0"/>
              <a:t>búleutéria</a:t>
            </a:r>
            <a:endParaRPr lang="cs-CZ" dirty="0" smtClean="0"/>
          </a:p>
          <a:p>
            <a:pPr algn="just">
              <a:buFontTx/>
              <a:buChar char="-"/>
            </a:pPr>
            <a:r>
              <a:rPr lang="cs-CZ" dirty="0" smtClean="0"/>
              <a:t>tedy </a:t>
            </a:r>
            <a:r>
              <a:rPr lang="cs-CZ" dirty="0"/>
              <a:t>nejstarší z </a:t>
            </a:r>
            <a:r>
              <a:rPr lang="cs-CZ" i="1" dirty="0" err="1"/>
              <a:t>ἑλλ</a:t>
            </a:r>
            <a:r>
              <a:rPr lang="cs-CZ" i="1" dirty="0"/>
              <a:t>ᾱ</a:t>
            </a:r>
            <a:r>
              <a:rPr lang="cs-CZ" i="1" dirty="0" smtClean="0"/>
              <a:t>νοδίκαι </a:t>
            </a:r>
            <a:r>
              <a:rPr lang="cs-CZ" dirty="0" smtClean="0"/>
              <a:t>(</a:t>
            </a:r>
            <a:r>
              <a:rPr lang="cs-CZ" i="1" dirty="0" smtClean="0"/>
              <a:t>athlothetés</a:t>
            </a:r>
            <a:r>
              <a:rPr lang="cs-CZ" dirty="0" smtClean="0"/>
              <a:t>) věnec vítězům</a:t>
            </a:r>
          </a:p>
          <a:p>
            <a:pPr algn="just">
              <a:buFontTx/>
              <a:buChar char="-"/>
            </a:pPr>
            <a:r>
              <a:rPr lang="cs-CZ" dirty="0" err="1" smtClean="0"/>
              <a:t>fce</a:t>
            </a:r>
            <a:r>
              <a:rPr lang="cs-CZ" dirty="0" smtClean="0"/>
              <a:t> 1 roky, kdokoli z Élidy</a:t>
            </a:r>
          </a:p>
          <a:p>
            <a:pPr algn="just">
              <a:buFontTx/>
              <a:buChar char="-"/>
            </a:pPr>
            <a:r>
              <a:rPr lang="cs-CZ" dirty="0"/>
              <a:t>d</a:t>
            </a:r>
            <a:r>
              <a:rPr lang="cs-CZ" dirty="0" smtClean="0"/>
              <a:t>ohled nad atlety v PPT</a:t>
            </a:r>
          </a:p>
          <a:p>
            <a:pPr algn="just">
              <a:buFontTx/>
              <a:buChar char="-"/>
            </a:pPr>
            <a:r>
              <a:rPr lang="cs-CZ" dirty="0" smtClean="0"/>
              <a:t>vyloučení, trest, pokuta (i diváků)</a:t>
            </a:r>
          </a:p>
          <a:p>
            <a:pPr algn="just">
              <a:buFontTx/>
              <a:buChar char="-"/>
            </a:pPr>
            <a:r>
              <a:rPr lang="cs-CZ" dirty="0"/>
              <a:t>komise „dozorců nad zákony“, tzv. </a:t>
            </a:r>
            <a:r>
              <a:rPr lang="cs-CZ" i="1" dirty="0" err="1" smtClean="0"/>
              <a:t>nomofylaků</a:t>
            </a:r>
            <a:r>
              <a:rPr lang="cs-CZ" i="1" dirty="0" smtClean="0"/>
              <a:t> </a:t>
            </a:r>
            <a:r>
              <a:rPr lang="cs-CZ" dirty="0" smtClean="0"/>
              <a:t>– rady a dohled nad </a:t>
            </a:r>
            <a:r>
              <a:rPr lang="cs-CZ" dirty="0" err="1" smtClean="0"/>
              <a:t>hel</a:t>
            </a:r>
            <a:r>
              <a:rPr lang="cs-CZ" dirty="0" smtClean="0"/>
              <a:t>., pravidla, pořadí, …</a:t>
            </a:r>
          </a:p>
          <a:p>
            <a:pPr algn="just">
              <a:buFontTx/>
              <a:buChar char="-"/>
            </a:pPr>
            <a:endParaRPr lang="cs-CZ" dirty="0" smtClean="0"/>
          </a:p>
          <a:p>
            <a:pPr algn="just">
              <a:buFontTx/>
              <a:buChar char="-"/>
            </a:pPr>
            <a:endParaRPr lang="cs-CZ" dirty="0"/>
          </a:p>
          <a:p>
            <a:pPr algn="just">
              <a:buFontTx/>
              <a:buChar char="-"/>
            </a:pPr>
            <a:endParaRPr lang="cs-CZ" dirty="0" smtClean="0"/>
          </a:p>
          <a:p>
            <a:pPr marL="0" indent="0" algn="just">
              <a:buNone/>
            </a:pPr>
            <a:r>
              <a:rPr lang="cs-CZ" dirty="0" smtClean="0"/>
              <a:t>Miroslav </a:t>
            </a:r>
            <a:r>
              <a:rPr lang="cs-CZ" dirty="0"/>
              <a:t>Tyrš (1968, 23): </a:t>
            </a:r>
            <a:r>
              <a:rPr lang="cs-CZ" i="1" dirty="0"/>
              <a:t>„Sestavování soků dálo se tím, že malá hřebí </a:t>
            </a:r>
            <a:r>
              <a:rPr lang="cs-CZ" dirty="0"/>
              <a:t>(</a:t>
            </a:r>
            <a:r>
              <a:rPr lang="cs-CZ" dirty="0" smtClean="0"/>
              <a:t>los)</a:t>
            </a:r>
            <a:r>
              <a:rPr lang="cs-CZ" i="1" dirty="0" smtClean="0"/>
              <a:t>, </a:t>
            </a:r>
            <a:r>
              <a:rPr lang="cs-CZ" i="1" dirty="0"/>
              <a:t>z velikosti bobu, po dvou nebo po čtyřech stejnými písmeny znamenaná dle počtu se přihlásivších, do stříbrného osudí dána byla. Pak každý ze závodníkův, blahosklonnost boha </a:t>
            </a:r>
            <a:r>
              <a:rPr lang="cs-CZ" i="1" dirty="0" err="1"/>
              <a:t>vzývav</a:t>
            </a:r>
            <a:r>
              <a:rPr lang="cs-CZ" i="1" dirty="0"/>
              <a:t>, sáhl v nádobu a vytáhl z ní hřebí svoje. Ti, jimž stejných písmem se dostalo, v dvojici neb </a:t>
            </a:r>
            <a:r>
              <a:rPr lang="cs-CZ" i="1" dirty="0" err="1"/>
              <a:t>čtyřici</a:t>
            </a:r>
            <a:r>
              <a:rPr lang="cs-CZ" i="1" dirty="0"/>
              <a:t> se sestavili. Podobným opět způsobem vítězové proti sobě postaveni byli, až v každém závodu jeden toliko co přeborník vynikl.“</a:t>
            </a:r>
            <a:endParaRPr lang="cs-CZ" dirty="0"/>
          </a:p>
        </p:txBody>
      </p:sp>
    </p:spTree>
    <p:extLst>
      <p:ext uri="{BB962C8B-B14F-4D97-AF65-F5344CB8AC3E}">
        <p14:creationId xmlns:p14="http://schemas.microsoft.com/office/powerpoint/2010/main" val="3657523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4352"/>
            <a:ext cx="8229600" cy="1143000"/>
          </a:xfrm>
        </p:spPr>
        <p:txBody>
          <a:bodyPr/>
          <a:lstStyle/>
          <a:p>
            <a:r>
              <a:rPr lang="cs-CZ" b="1" dirty="0" smtClean="0"/>
              <a:t>přípravný </a:t>
            </a:r>
            <a:r>
              <a:rPr lang="cs-CZ" b="1" dirty="0"/>
              <a:t>tábor</a:t>
            </a:r>
            <a:endParaRPr lang="cs-CZ" dirty="0"/>
          </a:p>
        </p:txBody>
      </p:sp>
      <p:sp>
        <p:nvSpPr>
          <p:cNvPr id="3" name="Zástupný symbol pro obsah 2"/>
          <p:cNvSpPr>
            <a:spLocks noGrp="1"/>
          </p:cNvSpPr>
          <p:nvPr>
            <p:ph idx="1"/>
          </p:nvPr>
        </p:nvSpPr>
        <p:spPr>
          <a:xfrm>
            <a:off x="0" y="1124744"/>
            <a:ext cx="9144000" cy="5733256"/>
          </a:xfrm>
        </p:spPr>
        <p:txBody>
          <a:bodyPr>
            <a:normAutofit fontScale="92500" lnSpcReduction="20000"/>
          </a:bodyPr>
          <a:lstStyle/>
          <a:p>
            <a:r>
              <a:rPr lang="cs-CZ" b="1" dirty="0"/>
              <a:t>měsíc</a:t>
            </a:r>
            <a:r>
              <a:rPr lang="cs-CZ" dirty="0"/>
              <a:t> před hrami </a:t>
            </a:r>
            <a:endParaRPr lang="cs-CZ" dirty="0" smtClean="0"/>
          </a:p>
          <a:p>
            <a:r>
              <a:rPr lang="cs-CZ" dirty="0" smtClean="0"/>
              <a:t>v</a:t>
            </a:r>
            <a:r>
              <a:rPr lang="cs-CZ" dirty="0"/>
              <a:t> </a:t>
            </a:r>
            <a:r>
              <a:rPr lang="cs-CZ" dirty="0" err="1"/>
              <a:t>élidském</a:t>
            </a:r>
            <a:r>
              <a:rPr lang="cs-CZ" dirty="0"/>
              <a:t> </a:t>
            </a:r>
            <a:r>
              <a:rPr lang="cs-CZ" b="1" i="1" dirty="0" err="1" smtClean="0"/>
              <a:t>γυμνάσιον</a:t>
            </a:r>
            <a:endParaRPr lang="cs-CZ" b="1" i="1" dirty="0" smtClean="0"/>
          </a:p>
          <a:p>
            <a:pPr lvl="1"/>
            <a:r>
              <a:rPr lang="cs-CZ" dirty="0" smtClean="0"/>
              <a:t>zde i společná jídla a ubytovna</a:t>
            </a:r>
          </a:p>
          <a:p>
            <a:r>
              <a:rPr lang="cs-CZ" dirty="0"/>
              <a:t>na </a:t>
            </a:r>
            <a:r>
              <a:rPr lang="cs-CZ" dirty="0" smtClean="0"/>
              <a:t>místě </a:t>
            </a:r>
            <a:r>
              <a:rPr lang="cs-CZ" b="1" dirty="0" smtClean="0"/>
              <a:t>Xystos</a:t>
            </a:r>
            <a:r>
              <a:rPr lang="cs-CZ" dirty="0" smtClean="0"/>
              <a:t> </a:t>
            </a:r>
            <a:r>
              <a:rPr lang="cs-CZ" dirty="0"/>
              <a:t>(„</a:t>
            </a:r>
            <a:r>
              <a:rPr lang="cs-CZ" dirty="0" err="1"/>
              <a:t>Vypleté</a:t>
            </a:r>
            <a:r>
              <a:rPr lang="cs-CZ" dirty="0"/>
              <a:t>“) vedle sídla </a:t>
            </a:r>
            <a:r>
              <a:rPr lang="cs-CZ" i="1" dirty="0" err="1"/>
              <a:t>ἑλλ</a:t>
            </a:r>
            <a:r>
              <a:rPr lang="cs-CZ" i="1" dirty="0"/>
              <a:t>ᾱ</a:t>
            </a:r>
            <a:r>
              <a:rPr lang="cs-CZ" i="1" dirty="0" smtClean="0"/>
              <a:t>νοδίκαι</a:t>
            </a:r>
          </a:p>
          <a:p>
            <a:r>
              <a:rPr lang="cs-CZ" dirty="0"/>
              <a:t>s</a:t>
            </a:r>
            <a:r>
              <a:rPr lang="cs-CZ" dirty="0" smtClean="0"/>
              <a:t>peciální </a:t>
            </a:r>
            <a:r>
              <a:rPr lang="cs-CZ" b="1" dirty="0" smtClean="0"/>
              <a:t>trénink</a:t>
            </a:r>
            <a:r>
              <a:rPr lang="cs-CZ" dirty="0" smtClean="0"/>
              <a:t> a </a:t>
            </a:r>
            <a:r>
              <a:rPr lang="cs-CZ" b="1" dirty="0" smtClean="0"/>
              <a:t>dieta</a:t>
            </a:r>
          </a:p>
          <a:p>
            <a:r>
              <a:rPr lang="cs-CZ" dirty="0"/>
              <a:t>j</a:t>
            </a:r>
            <a:r>
              <a:rPr lang="cs-CZ" dirty="0" smtClean="0"/>
              <a:t>en pro atlety </a:t>
            </a:r>
            <a:r>
              <a:rPr lang="cs-CZ" b="1" dirty="0" smtClean="0"/>
              <a:t>nováčky</a:t>
            </a:r>
            <a:r>
              <a:rPr lang="cs-CZ" dirty="0" smtClean="0"/>
              <a:t> gymnického agónu</a:t>
            </a:r>
          </a:p>
          <a:p>
            <a:r>
              <a:rPr lang="cs-CZ" b="1" dirty="0"/>
              <a:t>n</a:t>
            </a:r>
            <a:r>
              <a:rPr lang="cs-CZ" b="1" dirty="0" smtClean="0"/>
              <a:t>a konci </a:t>
            </a:r>
            <a:r>
              <a:rPr lang="cs-CZ" b="1" dirty="0" err="1" smtClean="0"/>
              <a:t>hel</a:t>
            </a:r>
            <a:r>
              <a:rPr lang="cs-CZ" b="1" dirty="0" smtClean="0"/>
              <a:t>.:</a:t>
            </a:r>
          </a:p>
          <a:p>
            <a:r>
              <a:rPr lang="cs-CZ" i="1" dirty="0"/>
              <a:t>„Jestliže jste cvičili tolik, kolik vyžadují olympijské hry, a nespáchali jste nic zločinného ani podlého, pak pojďte a soutěžte s odvahou! Nejste-li však tak vycvičeni, jak jsme řekli, pak odejděte odsud, kam je vám libo!“</a:t>
            </a:r>
            <a:endParaRPr lang="cs-CZ" dirty="0"/>
          </a:p>
          <a:p>
            <a:r>
              <a:rPr lang="cs-CZ" dirty="0" smtClean="0"/>
              <a:t>1-2denní pěší pochod po „Svaté cestě“ z Élidy do Olympie (asi 14 hod.)</a:t>
            </a:r>
          </a:p>
        </p:txBody>
      </p:sp>
    </p:spTree>
    <p:extLst>
      <p:ext uri="{BB962C8B-B14F-4D97-AF65-F5344CB8AC3E}">
        <p14:creationId xmlns:p14="http://schemas.microsoft.com/office/powerpoint/2010/main" val="32990165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lisRe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64"/>
            <a:ext cx="8316416" cy="6853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052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268760"/>
          </a:xfrm>
        </p:spPr>
        <p:txBody>
          <a:bodyPr/>
          <a:lstStyle/>
          <a:p>
            <a:r>
              <a:rPr lang="cs-CZ" b="1" dirty="0" smtClean="0"/>
              <a:t>Svatá cesta</a:t>
            </a:r>
            <a:endParaRPr lang="cs-CZ" b="1" dirty="0"/>
          </a:p>
        </p:txBody>
      </p:sp>
      <p:sp>
        <p:nvSpPr>
          <p:cNvPr id="3" name="Zástupný symbol pro obsah 2"/>
          <p:cNvSpPr>
            <a:spLocks noGrp="1"/>
          </p:cNvSpPr>
          <p:nvPr>
            <p:ph idx="1"/>
          </p:nvPr>
        </p:nvSpPr>
        <p:spPr>
          <a:xfrm>
            <a:off x="683568" y="1700808"/>
            <a:ext cx="7848872" cy="4680520"/>
          </a:xfrm>
        </p:spPr>
        <p:txBody>
          <a:bodyPr>
            <a:normAutofit fontScale="92500" lnSpcReduction="10000"/>
          </a:bodyPr>
          <a:lstStyle/>
          <a:p>
            <a:r>
              <a:rPr lang="cs-CZ" dirty="0"/>
              <a:t>300 </a:t>
            </a:r>
            <a:r>
              <a:rPr lang="cs-CZ" i="1" dirty="0"/>
              <a:t>stádií</a:t>
            </a:r>
            <a:r>
              <a:rPr lang="cs-CZ" dirty="0"/>
              <a:t> (57,7 kilometrů</a:t>
            </a:r>
            <a:r>
              <a:rPr lang="cs-CZ" dirty="0" smtClean="0"/>
              <a:t>), trasu neznáme</a:t>
            </a:r>
            <a:endParaRPr lang="cs-CZ" dirty="0"/>
          </a:p>
          <a:p>
            <a:r>
              <a:rPr lang="cs-CZ" b="1" dirty="0" smtClean="0"/>
              <a:t>průvod:</a:t>
            </a:r>
          </a:p>
          <a:p>
            <a:pPr lvl="1"/>
            <a:r>
              <a:rPr lang="cs-CZ" dirty="0" smtClean="0"/>
              <a:t>1. </a:t>
            </a:r>
            <a:r>
              <a:rPr lang="cs-CZ" i="1" dirty="0" err="1" smtClean="0"/>
              <a:t>ἑλλ</a:t>
            </a:r>
            <a:r>
              <a:rPr lang="cs-CZ" i="1" dirty="0" smtClean="0"/>
              <a:t>α</a:t>
            </a:r>
            <a:r>
              <a:rPr lang="cs-CZ" i="1" dirty="0"/>
              <a:t>̄νοδίκαι</a:t>
            </a:r>
            <a:r>
              <a:rPr lang="cs-CZ" dirty="0"/>
              <a:t>, </a:t>
            </a:r>
            <a:endParaRPr lang="cs-CZ" dirty="0" smtClean="0"/>
          </a:p>
          <a:p>
            <a:pPr lvl="1"/>
            <a:r>
              <a:rPr lang="cs-CZ" dirty="0" smtClean="0"/>
              <a:t>2. kněží </a:t>
            </a:r>
            <a:r>
              <a:rPr lang="cs-CZ" dirty="0"/>
              <a:t>a členové élidské </a:t>
            </a:r>
            <a:r>
              <a:rPr lang="cs-CZ" dirty="0" smtClean="0"/>
              <a:t>vlády, </a:t>
            </a:r>
          </a:p>
          <a:p>
            <a:pPr lvl="1"/>
            <a:r>
              <a:rPr lang="cs-CZ" dirty="0" smtClean="0"/>
              <a:t>3. závodníci</a:t>
            </a:r>
            <a:r>
              <a:rPr lang="cs-CZ" dirty="0"/>
              <a:t>, trenéři jejich doprovod, </a:t>
            </a:r>
            <a:endParaRPr lang="cs-CZ" dirty="0" smtClean="0"/>
          </a:p>
          <a:p>
            <a:pPr lvl="1"/>
            <a:r>
              <a:rPr lang="cs-CZ" dirty="0" smtClean="0"/>
              <a:t>4. </a:t>
            </a:r>
            <a:r>
              <a:rPr lang="cs-CZ" dirty="0" err="1"/>
              <a:t>élidští</a:t>
            </a:r>
            <a:r>
              <a:rPr lang="cs-CZ" dirty="0"/>
              <a:t> i jiní </a:t>
            </a:r>
            <a:r>
              <a:rPr lang="cs-CZ" dirty="0" smtClean="0"/>
              <a:t>občané</a:t>
            </a:r>
          </a:p>
          <a:p>
            <a:r>
              <a:rPr lang="cs-CZ" b="1" dirty="0" smtClean="0"/>
              <a:t>zastávky:</a:t>
            </a:r>
          </a:p>
          <a:p>
            <a:pPr lvl="1"/>
            <a:r>
              <a:rPr lang="cs-CZ" dirty="0" smtClean="0"/>
              <a:t>1. (obřad, </a:t>
            </a:r>
            <a:r>
              <a:rPr lang="cs-CZ" dirty="0" err="1" smtClean="0"/>
              <a:t>oběťi</a:t>
            </a:r>
            <a:r>
              <a:rPr lang="cs-CZ" dirty="0" smtClean="0"/>
              <a:t>) u </a:t>
            </a:r>
            <a:r>
              <a:rPr lang="cs-CZ" dirty="0"/>
              <a:t>pramene </a:t>
            </a:r>
            <a:r>
              <a:rPr lang="cs-CZ" dirty="0" err="1"/>
              <a:t>Piera</a:t>
            </a:r>
            <a:r>
              <a:rPr lang="cs-CZ" dirty="0"/>
              <a:t>, </a:t>
            </a:r>
            <a:endParaRPr lang="cs-CZ" dirty="0" smtClean="0"/>
          </a:p>
          <a:p>
            <a:pPr lvl="1"/>
            <a:r>
              <a:rPr lang="cs-CZ" dirty="0" smtClean="0"/>
              <a:t>2. </a:t>
            </a:r>
            <a:r>
              <a:rPr lang="cs-CZ" dirty="0"/>
              <a:t>v </a:t>
            </a:r>
            <a:r>
              <a:rPr lang="cs-CZ" dirty="0" err="1"/>
              <a:t>Letríně</a:t>
            </a:r>
            <a:r>
              <a:rPr lang="cs-CZ" dirty="0"/>
              <a:t> (dnešní </a:t>
            </a:r>
            <a:r>
              <a:rPr lang="cs-CZ" dirty="0" err="1"/>
              <a:t>Pyrgos</a:t>
            </a:r>
            <a:r>
              <a:rPr lang="cs-CZ" dirty="0"/>
              <a:t>), </a:t>
            </a:r>
            <a:r>
              <a:rPr lang="cs-CZ" dirty="0" smtClean="0"/>
              <a:t>zde přenocování, </a:t>
            </a:r>
          </a:p>
          <a:p>
            <a:pPr lvl="1"/>
            <a:r>
              <a:rPr lang="cs-CZ" dirty="0" smtClean="0"/>
              <a:t>ráno až </a:t>
            </a:r>
            <a:r>
              <a:rPr lang="cs-CZ" dirty="0"/>
              <a:t>do </a:t>
            </a:r>
            <a:r>
              <a:rPr lang="cs-CZ" dirty="0" smtClean="0"/>
              <a:t>Olympie</a:t>
            </a:r>
          </a:p>
        </p:txBody>
      </p:sp>
    </p:spTree>
    <p:extLst>
      <p:ext uri="{BB962C8B-B14F-4D97-AF65-F5344CB8AC3E}">
        <p14:creationId xmlns:p14="http://schemas.microsoft.com/office/powerpoint/2010/main" val="14788555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zamarovsky128.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p:spPr>
      </p:pic>
    </p:spTree>
    <p:extLst>
      <p:ext uri="{BB962C8B-B14F-4D97-AF65-F5344CB8AC3E}">
        <p14:creationId xmlns:p14="http://schemas.microsoft.com/office/powerpoint/2010/main" val="39959377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„sportovci“</a:t>
            </a:r>
            <a:endParaRPr lang="cs-CZ" b="1" dirty="0"/>
          </a:p>
        </p:txBody>
      </p:sp>
      <p:sp>
        <p:nvSpPr>
          <p:cNvPr id="3" name="Zástupný symbol pro obsah 2"/>
          <p:cNvSpPr>
            <a:spLocks noGrp="1"/>
          </p:cNvSpPr>
          <p:nvPr>
            <p:ph idx="1"/>
          </p:nvPr>
        </p:nvSpPr>
        <p:spPr>
          <a:xfrm>
            <a:off x="395536" y="1484784"/>
            <a:ext cx="8229600" cy="4525963"/>
          </a:xfrm>
        </p:spPr>
        <p:txBody>
          <a:bodyPr/>
          <a:lstStyle/>
          <a:p>
            <a:r>
              <a:rPr lang="cs-CZ" i="1" dirty="0" err="1" smtClean="0"/>
              <a:t>dia</a:t>
            </a:r>
            <a:r>
              <a:rPr lang="cs-CZ" i="1" dirty="0" smtClean="0"/>
              <a:t>(</a:t>
            </a:r>
            <a:r>
              <a:rPr lang="cs-CZ" i="1" dirty="0" err="1" smtClean="0"/>
              <a:t>zóma</a:t>
            </a:r>
            <a:r>
              <a:rPr lang="cs-CZ" i="1" dirty="0" smtClean="0"/>
              <a:t>)</a:t>
            </a:r>
            <a:r>
              <a:rPr lang="cs-CZ" dirty="0" smtClean="0"/>
              <a:t>, </a:t>
            </a:r>
            <a:r>
              <a:rPr lang="cs-CZ" i="1" dirty="0" err="1" smtClean="0"/>
              <a:t>gymnos</a:t>
            </a:r>
            <a:endParaRPr lang="cs-CZ" i="1" dirty="0" smtClean="0"/>
          </a:p>
          <a:p>
            <a:r>
              <a:rPr lang="cs-CZ" dirty="0" smtClean="0"/>
              <a:t>příprava min 10 měsíců</a:t>
            </a:r>
          </a:p>
          <a:p>
            <a:endParaRPr lang="cs-CZ" b="1" dirty="0"/>
          </a:p>
        </p:txBody>
      </p:sp>
      <p:pic>
        <p:nvPicPr>
          <p:cNvPr id="4" name="Picture 6" descr="C:\Users\Belisar\Desktop\images.jpg"/>
          <p:cNvPicPr>
            <a:picLocks noChangeAspect="1" noChangeArrowheads="1"/>
          </p:cNvPicPr>
          <p:nvPr/>
        </p:nvPicPr>
        <p:blipFill>
          <a:blip r:embed="rId2" cstate="print"/>
          <a:srcRect/>
          <a:stretch>
            <a:fillRect/>
          </a:stretch>
        </p:blipFill>
        <p:spPr bwMode="auto">
          <a:xfrm>
            <a:off x="1475656" y="2852936"/>
            <a:ext cx="5904656" cy="3918524"/>
          </a:xfrm>
          <a:prstGeom prst="rect">
            <a:avLst/>
          </a:prstGeom>
          <a:noFill/>
        </p:spPr>
      </p:pic>
    </p:spTree>
    <p:extLst>
      <p:ext uri="{BB962C8B-B14F-4D97-AF65-F5344CB8AC3E}">
        <p14:creationId xmlns:p14="http://schemas.microsoft.com/office/powerpoint/2010/main" val="3215071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03648"/>
          </a:xfrm>
        </p:spPr>
        <p:txBody>
          <a:bodyPr>
            <a:noAutofit/>
          </a:bodyPr>
          <a:lstStyle/>
          <a:p>
            <a:r>
              <a:rPr lang="cs-CZ" sz="2800" b="1" dirty="0"/>
              <a:t>Výpověď o dřinách a strastech olympijských závodníků na cestě k jejich cíli nám podává stoický filosof z přelomu 1. a 2. století po Kr. </a:t>
            </a:r>
            <a:r>
              <a:rPr lang="cs-CZ" sz="2800" b="1" dirty="0" err="1"/>
              <a:t>Epiktétos</a:t>
            </a:r>
            <a:r>
              <a:rPr lang="cs-CZ" sz="2800" b="1" dirty="0"/>
              <a:t> z </a:t>
            </a:r>
            <a:r>
              <a:rPr lang="cs-CZ" sz="2800" b="1" dirty="0" err="1"/>
              <a:t>Hierapole</a:t>
            </a:r>
            <a:r>
              <a:rPr lang="cs-CZ" sz="2800" b="1" dirty="0"/>
              <a:t>:</a:t>
            </a:r>
          </a:p>
        </p:txBody>
      </p:sp>
      <p:sp>
        <p:nvSpPr>
          <p:cNvPr id="3" name="Zástupný symbol pro obsah 2"/>
          <p:cNvSpPr>
            <a:spLocks noGrp="1"/>
          </p:cNvSpPr>
          <p:nvPr>
            <p:ph idx="1"/>
          </p:nvPr>
        </p:nvSpPr>
        <p:spPr>
          <a:xfrm>
            <a:off x="0" y="1556792"/>
            <a:ext cx="9144000" cy="5301209"/>
          </a:xfrm>
        </p:spPr>
        <p:txBody>
          <a:bodyPr>
            <a:normAutofit fontScale="92500"/>
          </a:bodyPr>
          <a:lstStyle/>
          <a:p>
            <a:pPr marL="0" indent="0" algn="just">
              <a:buNone/>
            </a:pPr>
            <a:r>
              <a:rPr lang="cs-CZ" i="1" dirty="0" smtClean="0"/>
              <a:t>„</a:t>
            </a:r>
            <a:r>
              <a:rPr lang="cs-CZ" i="1" dirty="0"/>
              <a:t>Chceš zvítězit v olympijských hrách? Ví bůh, že i já, neboť je to čestné. Ale uvaž, co předchází i co následuje, a teprve potom se ujmi díla! Musíš dbát kázně, jíst podle přísných předpisů, zdržovat se sladkostí, cvičit se i proti své vůli v určitou hodinu, v horku, v mrazu, nesmíš pít studenou vodu ani víno, jak tě napadne, slovem, jako lékaři se musíš svěřit svému cvičiteli; potom musíš se svým soupeřem o závod kopat, leckdy si vymknout ruku a vyvrtnout kotník, hojně prachu se nalokat, leckdy se dát šlehat a po tom po všem – podlehnout! To všechno uvaž, a budeš-li mít ještě i potom chuť, věnuj se </a:t>
            </a:r>
            <a:r>
              <a:rPr lang="cs-CZ" i="1" dirty="0" err="1"/>
              <a:t>zápasnictví</a:t>
            </a:r>
            <a:r>
              <a:rPr lang="cs-CZ" i="1" dirty="0"/>
              <a:t>!“</a:t>
            </a:r>
            <a:r>
              <a:rPr lang="cs-CZ" dirty="0"/>
              <a:t> (</a:t>
            </a:r>
            <a:r>
              <a:rPr lang="cs-CZ" dirty="0" err="1"/>
              <a:t>Epiktétos</a:t>
            </a:r>
            <a:r>
              <a:rPr lang="cs-CZ" dirty="0"/>
              <a:t>, 1972, 37).</a:t>
            </a:r>
          </a:p>
        </p:txBody>
      </p:sp>
    </p:spTree>
    <p:extLst>
      <p:ext uri="{BB962C8B-B14F-4D97-AF65-F5344CB8AC3E}">
        <p14:creationId xmlns:p14="http://schemas.microsoft.com/office/powerpoint/2010/main" val="41333484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lstStyle/>
          <a:p>
            <a:r>
              <a:rPr lang="cs-CZ" b="1" dirty="0" smtClean="0"/>
              <a:t>zákaz pro:</a:t>
            </a:r>
            <a:endParaRPr lang="cs-CZ" b="1" dirty="0"/>
          </a:p>
        </p:txBody>
      </p:sp>
      <p:sp>
        <p:nvSpPr>
          <p:cNvPr id="3" name="Zástupný symbol pro obsah 2"/>
          <p:cNvSpPr>
            <a:spLocks noGrp="1"/>
          </p:cNvSpPr>
          <p:nvPr>
            <p:ph idx="1"/>
          </p:nvPr>
        </p:nvSpPr>
        <p:spPr>
          <a:xfrm>
            <a:off x="107504" y="1340768"/>
            <a:ext cx="8928992" cy="4785395"/>
          </a:xfrm>
        </p:spPr>
        <p:txBody>
          <a:bodyPr>
            <a:normAutofit fontScale="92500" lnSpcReduction="20000"/>
          </a:bodyPr>
          <a:lstStyle/>
          <a:p>
            <a:r>
              <a:rPr lang="cs-CZ" b="1" dirty="0"/>
              <a:t>vdané</a:t>
            </a:r>
            <a:r>
              <a:rPr lang="cs-CZ" dirty="0"/>
              <a:t> </a:t>
            </a:r>
            <a:r>
              <a:rPr lang="cs-CZ" b="1" dirty="0"/>
              <a:t>ženy</a:t>
            </a:r>
            <a:r>
              <a:rPr lang="cs-CZ" dirty="0"/>
              <a:t> </a:t>
            </a:r>
            <a:r>
              <a:rPr lang="cs-CZ" dirty="0" smtClean="0"/>
              <a:t>pod trestem smrti shozením </a:t>
            </a:r>
            <a:r>
              <a:rPr lang="cs-CZ" dirty="0"/>
              <a:t>ze strmé </a:t>
            </a:r>
            <a:r>
              <a:rPr lang="cs-CZ" dirty="0" smtClean="0"/>
              <a:t>skály, </a:t>
            </a:r>
            <a:r>
              <a:rPr lang="cs-CZ" dirty="0" err="1" smtClean="0"/>
              <a:t>Typaion</a:t>
            </a:r>
            <a:r>
              <a:rPr lang="cs-CZ" dirty="0" smtClean="0"/>
              <a:t> </a:t>
            </a:r>
          </a:p>
          <a:p>
            <a:pPr lvl="1"/>
            <a:r>
              <a:rPr lang="cs-CZ" b="1" dirty="0" smtClean="0"/>
              <a:t>x</a:t>
            </a:r>
            <a:r>
              <a:rPr lang="cs-CZ" dirty="0" smtClean="0"/>
              <a:t> </a:t>
            </a:r>
            <a:r>
              <a:rPr lang="cs-CZ" dirty="0" err="1" smtClean="0"/>
              <a:t>Deméter</a:t>
            </a:r>
            <a:r>
              <a:rPr lang="cs-CZ" dirty="0" smtClean="0"/>
              <a:t> </a:t>
            </a:r>
          </a:p>
          <a:p>
            <a:pPr lvl="1"/>
            <a:r>
              <a:rPr lang="cs-CZ" dirty="0" smtClean="0"/>
              <a:t>na jiné PH mohly dle </a:t>
            </a:r>
            <a:r>
              <a:rPr lang="cs-CZ" dirty="0"/>
              <a:t>vlastní </a:t>
            </a:r>
            <a:r>
              <a:rPr lang="cs-CZ" dirty="0" smtClean="0"/>
              <a:t>vůle</a:t>
            </a:r>
          </a:p>
          <a:p>
            <a:r>
              <a:rPr lang="cs-CZ" b="1" dirty="0" smtClean="0"/>
              <a:t>otroky</a:t>
            </a:r>
          </a:p>
          <a:p>
            <a:r>
              <a:rPr lang="cs-CZ" b="1" dirty="0" smtClean="0"/>
              <a:t>cizince</a:t>
            </a:r>
          </a:p>
          <a:p>
            <a:r>
              <a:rPr lang="cs-CZ" b="1" dirty="0" smtClean="0"/>
              <a:t>vrahy</a:t>
            </a:r>
            <a:r>
              <a:rPr lang="cs-CZ" dirty="0" smtClean="0"/>
              <a:t> </a:t>
            </a:r>
            <a:endParaRPr lang="cs-CZ" dirty="0"/>
          </a:p>
          <a:p>
            <a:r>
              <a:rPr lang="cs-CZ" b="1" dirty="0" smtClean="0"/>
              <a:t>svatokrádežníky</a:t>
            </a:r>
          </a:p>
          <a:p>
            <a:pPr marL="0" indent="0">
              <a:buNone/>
            </a:pPr>
            <a:endParaRPr lang="cs-CZ" b="1" dirty="0" smtClean="0"/>
          </a:p>
          <a:p>
            <a:pPr marL="0" indent="0">
              <a:buNone/>
            </a:pPr>
            <a:r>
              <a:rPr lang="cs-CZ" b="1" dirty="0" smtClean="0"/>
              <a:t>X</a:t>
            </a:r>
            <a:r>
              <a:rPr lang="cs-CZ" dirty="0" smtClean="0"/>
              <a:t> </a:t>
            </a:r>
            <a:r>
              <a:rPr lang="cs-CZ" i="1" dirty="0"/>
              <a:t>ἱππ</a:t>
            </a:r>
            <a:r>
              <a:rPr lang="cs-CZ" i="1" dirty="0" err="1"/>
              <a:t>όδρομος</a:t>
            </a:r>
            <a:endParaRPr lang="cs-CZ" dirty="0" smtClean="0"/>
          </a:p>
        </p:txBody>
      </p:sp>
      <p:pic>
        <p:nvPicPr>
          <p:cNvPr id="4" name="Picture 4" descr="Slide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964519"/>
            <a:ext cx="5364088" cy="38934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4665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052736"/>
          </a:xfrm>
        </p:spPr>
        <p:txBody>
          <a:bodyPr/>
          <a:lstStyle/>
          <a:p>
            <a:r>
              <a:rPr lang="cs-CZ" b="1" dirty="0" smtClean="0"/>
              <a:t>délka her a program</a:t>
            </a:r>
            <a:endParaRPr lang="cs-CZ" b="1" dirty="0"/>
          </a:p>
        </p:txBody>
      </p:sp>
      <p:sp>
        <p:nvSpPr>
          <p:cNvPr id="3" name="Zástupný symbol pro obsah 2"/>
          <p:cNvSpPr>
            <a:spLocks noGrp="1"/>
          </p:cNvSpPr>
          <p:nvPr>
            <p:ph idx="1"/>
          </p:nvPr>
        </p:nvSpPr>
        <p:spPr>
          <a:xfrm>
            <a:off x="0" y="980728"/>
            <a:ext cx="9036496" cy="5877272"/>
          </a:xfrm>
        </p:spPr>
        <p:txBody>
          <a:bodyPr>
            <a:normAutofit fontScale="77500" lnSpcReduction="20000"/>
          </a:bodyPr>
          <a:lstStyle/>
          <a:p>
            <a:r>
              <a:rPr lang="cs-CZ" dirty="0" smtClean="0"/>
              <a:t>1, 2, </a:t>
            </a:r>
            <a:r>
              <a:rPr lang="cs-CZ" b="1" dirty="0" smtClean="0"/>
              <a:t>5</a:t>
            </a:r>
            <a:r>
              <a:rPr lang="cs-CZ" dirty="0" smtClean="0"/>
              <a:t> (472 BC), 7, 5 dní</a:t>
            </a:r>
          </a:p>
          <a:p>
            <a:pPr marL="0" indent="0">
              <a:buNone/>
            </a:pPr>
            <a:endParaRPr lang="cs-CZ" dirty="0" smtClean="0"/>
          </a:p>
          <a:p>
            <a:r>
              <a:rPr lang="cs-CZ" b="1" dirty="0" smtClean="0"/>
              <a:t>program</a:t>
            </a:r>
            <a:r>
              <a:rPr lang="cs-CZ" dirty="0" smtClean="0"/>
              <a:t> (více):</a:t>
            </a:r>
          </a:p>
          <a:p>
            <a:pPr lvl="1"/>
            <a:r>
              <a:rPr lang="cs-CZ" sz="3100" b="1" dirty="0" smtClean="0"/>
              <a:t>1. den:</a:t>
            </a:r>
          </a:p>
          <a:p>
            <a:pPr lvl="2"/>
            <a:r>
              <a:rPr lang="cs-CZ" sz="2600" dirty="0" smtClean="0"/>
              <a:t>přípravy</a:t>
            </a:r>
            <a:r>
              <a:rPr lang="cs-CZ" sz="2600" dirty="0"/>
              <a:t>, slavnostní průvod (</a:t>
            </a:r>
            <a:r>
              <a:rPr lang="cs-CZ" sz="2600" i="1" dirty="0" smtClean="0"/>
              <a:t>π</a:t>
            </a:r>
            <a:r>
              <a:rPr lang="cs-CZ" sz="2600" i="1" dirty="0" err="1" smtClean="0"/>
              <a:t>ομ</a:t>
            </a:r>
            <a:r>
              <a:rPr lang="cs-CZ" sz="2600" i="1" dirty="0" smtClean="0"/>
              <a:t>πή</a:t>
            </a:r>
            <a:r>
              <a:rPr lang="cs-CZ" sz="2600" dirty="0" smtClean="0"/>
              <a:t>, </a:t>
            </a:r>
            <a:r>
              <a:rPr lang="cs-CZ" sz="2600" dirty="0"/>
              <a:t>v </a:t>
            </a:r>
            <a:r>
              <a:rPr lang="cs-CZ" sz="2600" dirty="0" smtClean="0"/>
              <a:t>čele </a:t>
            </a:r>
            <a:r>
              <a:rPr lang="cs-CZ" sz="2600" i="1" dirty="0" smtClean="0"/>
              <a:t>ἑλλα</a:t>
            </a:r>
            <a:r>
              <a:rPr lang="cs-CZ" sz="2600" i="1" dirty="0"/>
              <a:t>̄</a:t>
            </a:r>
            <a:r>
              <a:rPr lang="cs-CZ" sz="2600" i="1" dirty="0" smtClean="0"/>
              <a:t>νοδίκαι</a:t>
            </a:r>
            <a:r>
              <a:rPr lang="cs-CZ" sz="2600" dirty="0" smtClean="0"/>
              <a:t>), slavnostní </a:t>
            </a:r>
            <a:r>
              <a:rPr lang="cs-CZ" sz="2600" dirty="0"/>
              <a:t>přísaha závodníků před chrámem </a:t>
            </a:r>
            <a:r>
              <a:rPr lang="cs-CZ" sz="2600" dirty="0" smtClean="0"/>
              <a:t>nejvyššího z bohů Dia; později i </a:t>
            </a:r>
            <a:r>
              <a:rPr lang="cs-CZ" sz="2600" i="1" dirty="0"/>
              <a:t>ἀγών</a:t>
            </a:r>
            <a:r>
              <a:rPr lang="cs-CZ" sz="2600" dirty="0"/>
              <a:t> trubačů a </a:t>
            </a:r>
            <a:r>
              <a:rPr lang="cs-CZ" sz="2600" dirty="0" smtClean="0"/>
              <a:t>hlasatelů</a:t>
            </a:r>
          </a:p>
          <a:p>
            <a:pPr lvl="1"/>
            <a:r>
              <a:rPr lang="cs-CZ" sz="3100" b="1" dirty="0" smtClean="0"/>
              <a:t>2. den:</a:t>
            </a:r>
          </a:p>
          <a:p>
            <a:pPr lvl="2"/>
            <a:r>
              <a:rPr lang="cs-CZ" sz="2600" dirty="0" smtClean="0"/>
              <a:t>soutěže dorostenců</a:t>
            </a:r>
          </a:p>
          <a:p>
            <a:pPr lvl="1"/>
            <a:r>
              <a:rPr lang="cs-CZ" sz="3100" b="1" dirty="0" smtClean="0"/>
              <a:t>3. den:</a:t>
            </a:r>
          </a:p>
          <a:p>
            <a:pPr lvl="2"/>
            <a:r>
              <a:rPr lang="cs-CZ" sz="2600" dirty="0" smtClean="0"/>
              <a:t>závody </a:t>
            </a:r>
            <a:r>
              <a:rPr lang="cs-CZ" sz="2600" dirty="0"/>
              <a:t>koní a vozů na </a:t>
            </a:r>
            <a:r>
              <a:rPr lang="cs-CZ" sz="2600" i="1" dirty="0" smtClean="0"/>
              <a:t>ἱππ</a:t>
            </a:r>
            <a:r>
              <a:rPr lang="cs-CZ" sz="2600" i="1" dirty="0" err="1" smtClean="0"/>
              <a:t>όδρομος</a:t>
            </a:r>
            <a:r>
              <a:rPr lang="cs-CZ" sz="2600" dirty="0"/>
              <a:t>;</a:t>
            </a:r>
            <a:r>
              <a:rPr lang="cs-CZ" sz="2600" dirty="0" smtClean="0"/>
              <a:t> </a:t>
            </a:r>
            <a:r>
              <a:rPr lang="cs-CZ" sz="2600" dirty="0"/>
              <a:t>večer oběti </a:t>
            </a:r>
            <a:r>
              <a:rPr lang="cs-CZ" sz="2600" dirty="0" err="1" smtClean="0"/>
              <a:t>Pelopovi</a:t>
            </a:r>
            <a:endParaRPr lang="cs-CZ" sz="2600" dirty="0" smtClean="0"/>
          </a:p>
          <a:p>
            <a:pPr lvl="1"/>
            <a:r>
              <a:rPr lang="cs-CZ" sz="3100" b="1" dirty="0" smtClean="0"/>
              <a:t>4.  den:</a:t>
            </a:r>
          </a:p>
          <a:p>
            <a:pPr lvl="2"/>
            <a:r>
              <a:rPr lang="cs-CZ" sz="2600" dirty="0" smtClean="0"/>
              <a:t>oslava </a:t>
            </a:r>
            <a:r>
              <a:rPr lang="cs-CZ" sz="2600" dirty="0"/>
              <a:t>Dia prostřednictvím slavnostního </a:t>
            </a:r>
            <a:r>
              <a:rPr lang="cs-CZ" sz="2600" dirty="0" smtClean="0"/>
              <a:t>ceremoniálu</a:t>
            </a:r>
          </a:p>
          <a:p>
            <a:pPr lvl="1"/>
            <a:r>
              <a:rPr lang="cs-CZ" sz="3100" b="1" dirty="0" smtClean="0"/>
              <a:t>5. den:</a:t>
            </a:r>
          </a:p>
          <a:p>
            <a:pPr lvl="2"/>
            <a:r>
              <a:rPr lang="cs-CZ" sz="2600" dirty="0" smtClean="0"/>
              <a:t>hlavní </a:t>
            </a:r>
            <a:r>
              <a:rPr lang="cs-CZ" sz="2600" i="1" dirty="0" err="1"/>
              <a:t>γυμνικός</a:t>
            </a:r>
            <a:r>
              <a:rPr lang="cs-CZ" sz="2600" i="1" dirty="0"/>
              <a:t> </a:t>
            </a:r>
            <a:r>
              <a:rPr lang="cs-CZ" sz="2600" i="1" dirty="0" err="1"/>
              <a:t>ἀγών</a:t>
            </a:r>
            <a:r>
              <a:rPr lang="cs-CZ" sz="2600" dirty="0"/>
              <a:t> – závody v běhu, pětiboji, zápase, boxu, všeboji a běhu </a:t>
            </a:r>
            <a:r>
              <a:rPr lang="cs-CZ" sz="2600" dirty="0" smtClean="0"/>
              <a:t>těžkooděnců</a:t>
            </a:r>
          </a:p>
          <a:p>
            <a:pPr lvl="2"/>
            <a:r>
              <a:rPr lang="cs-CZ" sz="2600" dirty="0" smtClean="0"/>
              <a:t>Závěr dne vyplňovalo </a:t>
            </a:r>
            <a:r>
              <a:rPr lang="cs-CZ" sz="2600" dirty="0"/>
              <a:t>slavnostní dekorování vítězů a </a:t>
            </a:r>
            <a:r>
              <a:rPr lang="cs-CZ" sz="2600" dirty="0" smtClean="0"/>
              <a:t>dlouhá </a:t>
            </a:r>
            <a:r>
              <a:rPr lang="cs-CZ" sz="2600" dirty="0"/>
              <a:t>oslava v </a:t>
            </a:r>
            <a:r>
              <a:rPr lang="cs-CZ" sz="2600" i="1" dirty="0" smtClean="0"/>
              <a:t>π</a:t>
            </a:r>
            <a:r>
              <a:rPr lang="cs-CZ" sz="2600" i="1" dirty="0" err="1" smtClean="0"/>
              <a:t>ρυτ</a:t>
            </a:r>
            <a:r>
              <a:rPr lang="cs-CZ" sz="2600" i="1" dirty="0" smtClean="0"/>
              <a:t>ανεῖον</a:t>
            </a:r>
            <a:r>
              <a:rPr lang="cs-CZ" sz="2600" dirty="0" smtClean="0"/>
              <a:t>, </a:t>
            </a:r>
            <a:r>
              <a:rPr lang="cs-CZ" sz="2600" dirty="0"/>
              <a:t>kam mohl vítěz přizvat i svého trenéra a otce</a:t>
            </a:r>
          </a:p>
        </p:txBody>
      </p:sp>
    </p:spTree>
    <p:extLst>
      <p:ext uri="{BB962C8B-B14F-4D97-AF65-F5344CB8AC3E}">
        <p14:creationId xmlns:p14="http://schemas.microsoft.com/office/powerpoint/2010/main" val="2930462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PH</a:t>
            </a:r>
            <a:endParaRPr lang="cs-CZ" b="1" dirty="0"/>
          </a:p>
        </p:txBody>
      </p:sp>
      <p:sp>
        <p:nvSpPr>
          <p:cNvPr id="3" name="Zástupný symbol pro obsah 2"/>
          <p:cNvSpPr>
            <a:spLocks noGrp="1"/>
          </p:cNvSpPr>
          <p:nvPr>
            <p:ph idx="1"/>
          </p:nvPr>
        </p:nvSpPr>
        <p:spPr/>
        <p:txBody>
          <a:bodyPr/>
          <a:lstStyle/>
          <a:p>
            <a:r>
              <a:rPr lang="cs-CZ" b="1" dirty="0" smtClean="0"/>
              <a:t>Význam:</a:t>
            </a:r>
          </a:p>
          <a:p>
            <a:pPr lvl="1"/>
            <a:r>
              <a:rPr lang="cs-CZ" dirty="0" smtClean="0"/>
              <a:t>kultovní</a:t>
            </a:r>
          </a:p>
          <a:p>
            <a:pPr lvl="1"/>
            <a:r>
              <a:rPr lang="cs-CZ" dirty="0" smtClean="0"/>
              <a:t>politický </a:t>
            </a:r>
          </a:p>
          <a:p>
            <a:pPr lvl="1"/>
            <a:r>
              <a:rPr lang="cs-CZ" dirty="0" smtClean="0"/>
              <a:t>ekonomický</a:t>
            </a:r>
          </a:p>
          <a:p>
            <a:pPr lvl="1"/>
            <a:r>
              <a:rPr lang="cs-CZ" dirty="0" smtClean="0"/>
              <a:t>„sportovní“</a:t>
            </a:r>
          </a:p>
          <a:p>
            <a:pPr lvl="1"/>
            <a:r>
              <a:rPr lang="cs-CZ" dirty="0" smtClean="0"/>
              <a:t>… </a:t>
            </a:r>
          </a:p>
          <a:p>
            <a:r>
              <a:rPr lang="cs-CZ" dirty="0" smtClean="0"/>
              <a:t>jen 1. místo</a:t>
            </a:r>
          </a:p>
          <a:p>
            <a:r>
              <a:rPr lang="cs-CZ" dirty="0" smtClean="0"/>
              <a:t>rekord/ seznamy rekordů</a:t>
            </a:r>
          </a:p>
          <a:p>
            <a:endParaRPr lang="cs-CZ" dirty="0"/>
          </a:p>
        </p:txBody>
      </p:sp>
    </p:spTree>
    <p:extLst>
      <p:ext uri="{BB962C8B-B14F-4D97-AF65-F5344CB8AC3E}">
        <p14:creationId xmlns:p14="http://schemas.microsoft.com/office/powerpoint/2010/main" val="2143156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954" y="0"/>
            <a:ext cx="9119045" cy="620688"/>
          </a:xfrm>
        </p:spPr>
        <p:txBody>
          <a:bodyPr>
            <a:normAutofit fontScale="90000"/>
          </a:bodyPr>
          <a:lstStyle/>
          <a:p>
            <a:r>
              <a:rPr lang="cs-CZ" b="1" dirty="0" smtClean="0"/>
              <a:t>Disciplíny</a:t>
            </a:r>
            <a:endParaRPr lang="cs-CZ" b="1" dirty="0"/>
          </a:p>
        </p:txBody>
      </p:sp>
      <p:sp>
        <p:nvSpPr>
          <p:cNvPr id="3" name="Zástupný symbol pro obsah 2"/>
          <p:cNvSpPr>
            <a:spLocks noGrp="1"/>
          </p:cNvSpPr>
          <p:nvPr>
            <p:ph idx="1"/>
          </p:nvPr>
        </p:nvSpPr>
        <p:spPr>
          <a:xfrm>
            <a:off x="0" y="620688"/>
            <a:ext cx="9144000" cy="6237312"/>
          </a:xfrm>
        </p:spPr>
        <p:txBody>
          <a:bodyPr>
            <a:normAutofit fontScale="55000" lnSpcReduction="20000"/>
          </a:bodyPr>
          <a:lstStyle/>
          <a:p>
            <a:pPr marL="0" indent="0" algn="ctr">
              <a:buNone/>
            </a:pPr>
            <a:r>
              <a:rPr lang="cs-CZ" b="1" dirty="0" smtClean="0"/>
              <a:t>max. 23 </a:t>
            </a:r>
            <a:r>
              <a:rPr lang="cs-CZ" b="1" dirty="0"/>
              <a:t>– </a:t>
            </a:r>
            <a:r>
              <a:rPr lang="cs-CZ" b="1" dirty="0" smtClean="0"/>
              <a:t>9 </a:t>
            </a:r>
            <a:r>
              <a:rPr lang="cs-CZ" b="1" dirty="0" err="1" smtClean="0"/>
              <a:t>atletic</a:t>
            </a:r>
            <a:r>
              <a:rPr lang="cs-CZ" b="1" dirty="0" smtClean="0"/>
              <a:t>., 7 zápasnic., 6 </a:t>
            </a:r>
            <a:r>
              <a:rPr lang="cs-CZ" b="1" i="1" dirty="0" smtClean="0"/>
              <a:t>ἱππ</a:t>
            </a:r>
            <a:r>
              <a:rPr lang="cs-CZ" b="1" i="1" dirty="0" err="1" smtClean="0"/>
              <a:t>ικόι</a:t>
            </a:r>
            <a:r>
              <a:rPr lang="cs-CZ" b="1" i="1" dirty="0" smtClean="0"/>
              <a:t> </a:t>
            </a:r>
            <a:r>
              <a:rPr lang="cs-CZ" b="1" dirty="0"/>
              <a:t>a </a:t>
            </a:r>
            <a:r>
              <a:rPr lang="cs-CZ" b="1" dirty="0" smtClean="0"/>
              <a:t>1 </a:t>
            </a:r>
            <a:r>
              <a:rPr lang="cs-CZ" b="1" i="1" dirty="0" err="1" smtClean="0"/>
              <a:t>músic</a:t>
            </a:r>
            <a:r>
              <a:rPr lang="cs-CZ" b="1" i="1" dirty="0" smtClean="0"/>
              <a:t>.:</a:t>
            </a:r>
          </a:p>
          <a:p>
            <a:pPr lvl="0"/>
            <a:r>
              <a:rPr lang="cs-CZ" b="1" i="1" dirty="0" err="1"/>
              <a:t>στάδιον</a:t>
            </a:r>
            <a:r>
              <a:rPr lang="cs-CZ" dirty="0"/>
              <a:t>, </a:t>
            </a:r>
            <a:r>
              <a:rPr lang="cs-CZ" b="1" i="1" dirty="0" err="1"/>
              <a:t>δρόμος</a:t>
            </a:r>
            <a:r>
              <a:rPr lang="cs-CZ" dirty="0"/>
              <a:t> na 1. olympijských hrách v roce 776 př. Kr., </a:t>
            </a:r>
          </a:p>
          <a:p>
            <a:pPr lvl="0"/>
            <a:r>
              <a:rPr lang="cs-CZ" b="1" i="1" dirty="0" err="1"/>
              <a:t>δί</a:t>
            </a:r>
            <a:r>
              <a:rPr lang="cs-CZ" b="1" i="1" dirty="0"/>
              <a:t>αυλος</a:t>
            </a:r>
            <a:r>
              <a:rPr lang="cs-CZ" i="1" baseline="30000" dirty="0"/>
              <a:t> </a:t>
            </a:r>
            <a:r>
              <a:rPr lang="cs-CZ" dirty="0"/>
              <a:t>na 14. olympijských hrách v roce 724 př. Kr., </a:t>
            </a:r>
          </a:p>
          <a:p>
            <a:pPr lvl="0"/>
            <a:r>
              <a:rPr lang="cs-CZ" b="1" i="1" dirty="0" err="1"/>
              <a:t>δόλιχος</a:t>
            </a:r>
            <a:r>
              <a:rPr lang="cs-CZ" dirty="0"/>
              <a:t> na 15. olympijských hrách v roce 720 př. Kr., </a:t>
            </a:r>
          </a:p>
          <a:p>
            <a:pPr lvl="0"/>
            <a:r>
              <a:rPr lang="cs-CZ" b="1" i="1" dirty="0"/>
              <a:t>π</a:t>
            </a:r>
            <a:r>
              <a:rPr lang="cs-CZ" b="1" i="1" dirty="0" err="1"/>
              <a:t>έντᾱθλον</a:t>
            </a:r>
            <a:r>
              <a:rPr lang="cs-CZ" dirty="0"/>
              <a:t> (</a:t>
            </a:r>
            <a:r>
              <a:rPr lang="cs-CZ" b="1" i="1" dirty="0" err="1"/>
              <a:t>δρόμος</a:t>
            </a:r>
            <a:r>
              <a:rPr lang="cs-CZ" dirty="0"/>
              <a:t>, </a:t>
            </a:r>
            <a:r>
              <a:rPr lang="cs-CZ" b="1" i="1" dirty="0" err="1"/>
              <a:t>ἅλμ</a:t>
            </a:r>
            <a:r>
              <a:rPr lang="cs-CZ" b="1" i="1" dirty="0"/>
              <a:t>α</a:t>
            </a:r>
            <a:r>
              <a:rPr lang="cs-CZ" dirty="0"/>
              <a:t>, </a:t>
            </a:r>
            <a:r>
              <a:rPr lang="cs-CZ" b="1" i="1" dirty="0"/>
              <a:t>δίσκος</a:t>
            </a:r>
            <a:r>
              <a:rPr lang="cs-CZ" dirty="0"/>
              <a:t>, </a:t>
            </a:r>
            <a:r>
              <a:rPr lang="cs-CZ" b="1" i="1" dirty="0"/>
              <a:t>ἄκον</a:t>
            </a:r>
            <a:r>
              <a:rPr lang="cs-CZ" dirty="0"/>
              <a:t>, </a:t>
            </a:r>
            <a:r>
              <a:rPr lang="cs-CZ" b="1" i="1" dirty="0"/>
              <a:t>πάλη</a:t>
            </a:r>
            <a:r>
              <a:rPr lang="cs-CZ" dirty="0"/>
              <a:t>) na 18. olympijských hrách v roce 708 př. Kr., </a:t>
            </a:r>
          </a:p>
          <a:p>
            <a:pPr lvl="0"/>
            <a:r>
              <a:rPr lang="cs-CZ" b="1" i="1" dirty="0"/>
              <a:t>π</a:t>
            </a:r>
            <a:r>
              <a:rPr lang="cs-CZ" b="1" i="1" dirty="0" err="1"/>
              <a:t>άλη</a:t>
            </a:r>
            <a:r>
              <a:rPr lang="cs-CZ" dirty="0"/>
              <a:t> na 18. olympijských hrách v roce 708 př. Kr.,</a:t>
            </a:r>
          </a:p>
          <a:p>
            <a:pPr lvl="0"/>
            <a:r>
              <a:rPr lang="cs-CZ" b="1" i="1" dirty="0"/>
              <a:t>π</a:t>
            </a:r>
            <a:r>
              <a:rPr lang="cs-CZ" b="1" i="1" dirty="0" err="1"/>
              <a:t>υγμή</a:t>
            </a:r>
            <a:r>
              <a:rPr lang="cs-CZ" dirty="0"/>
              <a:t> čili </a:t>
            </a:r>
            <a:r>
              <a:rPr lang="cs-CZ" b="1" i="1" dirty="0"/>
              <a:t>π</a:t>
            </a:r>
            <a:r>
              <a:rPr lang="cs-CZ" b="1" i="1" dirty="0" err="1"/>
              <a:t>ύξ</a:t>
            </a:r>
            <a:r>
              <a:rPr lang="cs-CZ" dirty="0"/>
              <a:t> na 23. olympijských hrách v roce 688 př. Kr., </a:t>
            </a:r>
          </a:p>
          <a:p>
            <a:pPr lvl="0"/>
            <a:r>
              <a:rPr lang="cs-CZ" b="1" i="1" dirty="0" err="1"/>
              <a:t>τέθρι</a:t>
            </a:r>
            <a:r>
              <a:rPr lang="cs-CZ" b="1" i="1" dirty="0"/>
              <a:t>ππον</a:t>
            </a:r>
            <a:r>
              <a:rPr lang="cs-CZ" dirty="0"/>
              <a:t> na 25. olympijských hrách v roce 680 př. Kr., </a:t>
            </a:r>
          </a:p>
          <a:p>
            <a:pPr lvl="0"/>
            <a:r>
              <a:rPr lang="cs-CZ" b="1" i="1" dirty="0"/>
              <a:t>πα</a:t>
            </a:r>
            <a:r>
              <a:rPr lang="cs-CZ" b="1" i="1" dirty="0" err="1"/>
              <a:t>γκράτιον</a:t>
            </a:r>
            <a:r>
              <a:rPr lang="cs-CZ" dirty="0"/>
              <a:t> a </a:t>
            </a:r>
            <a:r>
              <a:rPr lang="cs-CZ" b="1" i="1" dirty="0"/>
              <a:t>ἵππ</a:t>
            </a:r>
            <a:r>
              <a:rPr lang="cs-CZ" b="1" i="1" dirty="0" err="1"/>
              <a:t>ος</a:t>
            </a:r>
            <a:r>
              <a:rPr lang="cs-CZ" i="1" dirty="0"/>
              <a:t> </a:t>
            </a:r>
            <a:r>
              <a:rPr lang="cs-CZ" b="1" i="1" dirty="0" err="1"/>
              <a:t>κέλης</a:t>
            </a:r>
            <a:r>
              <a:rPr lang="cs-CZ" dirty="0"/>
              <a:t> čili </a:t>
            </a:r>
            <a:r>
              <a:rPr lang="cs-CZ" b="1" i="1" dirty="0" smtClean="0"/>
              <a:t>ἵππο</a:t>
            </a:r>
            <a:r>
              <a:rPr lang="el-GR" b="1" i="1" dirty="0" smtClean="0"/>
              <a:t>σ</a:t>
            </a:r>
            <a:r>
              <a:rPr lang="cs-CZ" b="1" i="1" dirty="0" err="1" smtClean="0"/>
              <a:t>κελήτιον</a:t>
            </a:r>
            <a:r>
              <a:rPr lang="cs-CZ" dirty="0" smtClean="0"/>
              <a:t> </a:t>
            </a:r>
            <a:r>
              <a:rPr lang="cs-CZ" dirty="0"/>
              <a:t>na 33. olympijských hrách v roce 648 př. Kr., </a:t>
            </a:r>
          </a:p>
          <a:p>
            <a:pPr lvl="0"/>
            <a:r>
              <a:rPr lang="cs-CZ" dirty="0"/>
              <a:t>soutěže dorostenců v některých disciplínách (</a:t>
            </a:r>
            <a:r>
              <a:rPr lang="cs-CZ" b="1" i="1" dirty="0" err="1"/>
              <a:t>δρόμος</a:t>
            </a:r>
            <a:r>
              <a:rPr lang="cs-CZ" dirty="0"/>
              <a:t>, </a:t>
            </a:r>
            <a:r>
              <a:rPr lang="cs-CZ" b="1" i="1" dirty="0"/>
              <a:t>π</a:t>
            </a:r>
            <a:r>
              <a:rPr lang="cs-CZ" b="1" i="1" dirty="0" err="1"/>
              <a:t>άλη</a:t>
            </a:r>
            <a:r>
              <a:rPr lang="cs-CZ" b="1" dirty="0"/>
              <a:t>)</a:t>
            </a:r>
            <a:r>
              <a:rPr lang="cs-CZ" dirty="0"/>
              <a:t> na 37. olympijských hrách v roce 632 př. Kr., </a:t>
            </a:r>
          </a:p>
          <a:p>
            <a:pPr lvl="0"/>
            <a:r>
              <a:rPr lang="cs-CZ" b="1" i="1" dirty="0"/>
              <a:t>π</a:t>
            </a:r>
            <a:r>
              <a:rPr lang="cs-CZ" b="1" i="1" dirty="0" err="1"/>
              <a:t>έντᾱθλον</a:t>
            </a:r>
            <a:r>
              <a:rPr lang="cs-CZ" dirty="0"/>
              <a:t> v soutěži dorostenců (hned byl ovšem zrušen) na 38. olympijských hrách v roce 628 př. Kr., </a:t>
            </a:r>
          </a:p>
          <a:p>
            <a:pPr lvl="0"/>
            <a:r>
              <a:rPr lang="cs-CZ" b="1" i="1" dirty="0"/>
              <a:t>π</a:t>
            </a:r>
            <a:r>
              <a:rPr lang="cs-CZ" b="1" i="1" dirty="0" err="1"/>
              <a:t>υγμή</a:t>
            </a:r>
            <a:r>
              <a:rPr lang="cs-CZ" dirty="0"/>
              <a:t> v soutěži dorostenců na 41. olympijských hrách v roce 616 př. Kr., </a:t>
            </a:r>
          </a:p>
          <a:p>
            <a:pPr lvl="0"/>
            <a:r>
              <a:rPr lang="cs-CZ" b="1" i="1" dirty="0"/>
              <a:t>ὁπ</a:t>
            </a:r>
            <a:r>
              <a:rPr lang="cs-CZ" b="1" i="1" dirty="0" err="1"/>
              <a:t>λείτης</a:t>
            </a:r>
            <a:r>
              <a:rPr lang="cs-CZ" dirty="0"/>
              <a:t> na 65. olympijských hrách v roce 520 př. Kr., </a:t>
            </a:r>
          </a:p>
          <a:p>
            <a:pPr lvl="0"/>
            <a:r>
              <a:rPr lang="cs-CZ" b="1" i="1" dirty="0"/>
              <a:t>ἀπ</a:t>
            </a:r>
            <a:r>
              <a:rPr lang="cs-CZ" b="1" i="1" dirty="0" err="1"/>
              <a:t>ήνη</a:t>
            </a:r>
            <a:r>
              <a:rPr lang="cs-CZ" dirty="0"/>
              <a:t> (zrušeny na 84. hrách) na 70. olympijských hrách v roce 500 př. Kr., </a:t>
            </a:r>
          </a:p>
          <a:p>
            <a:pPr lvl="0"/>
            <a:r>
              <a:rPr lang="el-GR" b="1" i="1" dirty="0" smtClean="0"/>
              <a:t>κάλπη</a:t>
            </a:r>
            <a:r>
              <a:rPr lang="cs-CZ" i="1" dirty="0" smtClean="0"/>
              <a:t> </a:t>
            </a:r>
            <a:r>
              <a:rPr lang="cs-CZ" dirty="0" smtClean="0"/>
              <a:t>(zrušeny </a:t>
            </a:r>
            <a:r>
              <a:rPr lang="cs-CZ" dirty="0"/>
              <a:t>na 84. hrách) na 71. olympijských hrách v roce 496 př. Kr., </a:t>
            </a:r>
          </a:p>
          <a:p>
            <a:pPr lvl="0"/>
            <a:r>
              <a:rPr lang="cs-CZ" b="1" i="1" dirty="0" err="1"/>
              <a:t>συνωρίς</a:t>
            </a:r>
            <a:r>
              <a:rPr lang="cs-CZ" dirty="0"/>
              <a:t> na 93. olympijských hrách v roce 408 př. Kr., </a:t>
            </a:r>
          </a:p>
          <a:p>
            <a:pPr lvl="0"/>
            <a:r>
              <a:rPr lang="cs-CZ" b="1" i="1" dirty="0" err="1"/>
              <a:t>κῆρυξ</a:t>
            </a:r>
            <a:r>
              <a:rPr lang="cs-CZ" dirty="0"/>
              <a:t> a </a:t>
            </a:r>
            <a:r>
              <a:rPr lang="cs-CZ" b="1" i="1" dirty="0"/>
              <a:t>σαλπ</a:t>
            </a:r>
            <a:r>
              <a:rPr lang="cs-CZ" b="1" i="1" dirty="0" err="1"/>
              <a:t>ιστής</a:t>
            </a:r>
            <a:r>
              <a:rPr lang="cs-CZ" dirty="0"/>
              <a:t> na 96. olympijských hrách v roce 396 př. Kr., </a:t>
            </a:r>
          </a:p>
          <a:p>
            <a:pPr lvl="0"/>
            <a:r>
              <a:rPr lang="cs-CZ" b="1" i="1" dirty="0" err="1"/>
              <a:t>τέθρι</a:t>
            </a:r>
            <a:r>
              <a:rPr lang="cs-CZ" b="1" i="1" dirty="0"/>
              <a:t>ππον</a:t>
            </a:r>
            <a:r>
              <a:rPr lang="cs-CZ" i="1" dirty="0"/>
              <a:t> </a:t>
            </a:r>
            <a:r>
              <a:rPr lang="cs-CZ" b="1" i="1" dirty="0"/>
              <a:t>πῶλων</a:t>
            </a:r>
            <a:r>
              <a:rPr lang="cs-CZ" dirty="0"/>
              <a:t> na 99. olympijských hrách v roce 384 př. Kr., </a:t>
            </a:r>
          </a:p>
          <a:p>
            <a:pPr lvl="0"/>
            <a:r>
              <a:rPr lang="cs-CZ" b="1" i="1" dirty="0"/>
              <a:t>π</a:t>
            </a:r>
            <a:r>
              <a:rPr lang="cs-CZ" b="1" i="1" dirty="0" err="1"/>
              <a:t>ῶλων</a:t>
            </a:r>
            <a:r>
              <a:rPr lang="cs-CZ" dirty="0"/>
              <a:t> </a:t>
            </a:r>
            <a:r>
              <a:rPr lang="cs-CZ" b="1" i="1" dirty="0" err="1"/>
              <a:t>συνωρίς</a:t>
            </a:r>
            <a:r>
              <a:rPr lang="cs-CZ" dirty="0"/>
              <a:t> na 128. olympijských hrách v roce 268 př. Kr., </a:t>
            </a:r>
          </a:p>
          <a:p>
            <a:pPr lvl="0"/>
            <a:r>
              <a:rPr lang="cs-CZ" b="1" i="1" dirty="0"/>
              <a:t>π</a:t>
            </a:r>
            <a:r>
              <a:rPr lang="cs-CZ" b="1" i="1" dirty="0" err="1"/>
              <a:t>ῶλων</a:t>
            </a:r>
            <a:r>
              <a:rPr lang="cs-CZ" dirty="0"/>
              <a:t> </a:t>
            </a:r>
            <a:r>
              <a:rPr lang="cs-CZ" b="1" i="1" dirty="0" err="1"/>
              <a:t>κέλης</a:t>
            </a:r>
            <a:r>
              <a:rPr lang="cs-CZ" dirty="0"/>
              <a:t> na 131. olympijských hrách v roce 256 př. Kr., </a:t>
            </a:r>
          </a:p>
          <a:p>
            <a:pPr lvl="0"/>
            <a:r>
              <a:rPr lang="cs-CZ" b="1" i="1" dirty="0"/>
              <a:t>πα</a:t>
            </a:r>
            <a:r>
              <a:rPr lang="cs-CZ" b="1" i="1" dirty="0" err="1"/>
              <a:t>γκράτιον</a:t>
            </a:r>
            <a:r>
              <a:rPr lang="cs-CZ" dirty="0"/>
              <a:t> v soutěži dorostenců na 145. olympijských hrách v roce 200 př. Kr. </a:t>
            </a:r>
          </a:p>
        </p:txBody>
      </p:sp>
    </p:spTree>
    <p:extLst>
      <p:ext uri="{BB962C8B-B14F-4D97-AF65-F5344CB8AC3E}">
        <p14:creationId xmlns:p14="http://schemas.microsoft.com/office/powerpoint/2010/main" val="2905069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6804248" cy="1143000"/>
          </a:xfrm>
        </p:spPr>
        <p:txBody>
          <a:bodyPr/>
          <a:lstStyle/>
          <a:p>
            <a:r>
              <a:rPr lang="cs-CZ" b="1" dirty="0" err="1" smtClean="0"/>
              <a:t>Héraie</a:t>
            </a:r>
            <a:endParaRPr lang="cs-CZ" b="1" dirty="0"/>
          </a:p>
        </p:txBody>
      </p:sp>
      <p:sp>
        <p:nvSpPr>
          <p:cNvPr id="3" name="Zástupný symbol pro obsah 2"/>
          <p:cNvSpPr>
            <a:spLocks noGrp="1"/>
          </p:cNvSpPr>
          <p:nvPr>
            <p:ph idx="1"/>
          </p:nvPr>
        </p:nvSpPr>
        <p:spPr>
          <a:xfrm>
            <a:off x="0" y="1268760"/>
            <a:ext cx="9144000" cy="5589240"/>
          </a:xfrm>
        </p:spPr>
        <p:txBody>
          <a:bodyPr>
            <a:normAutofit fontScale="77500" lnSpcReduction="20000"/>
          </a:bodyPr>
          <a:lstStyle/>
          <a:p>
            <a:r>
              <a:rPr lang="cs-CZ" dirty="0" smtClean="0"/>
              <a:t>Héřiny hry, k poctě Héry</a:t>
            </a:r>
          </a:p>
          <a:p>
            <a:r>
              <a:rPr lang="cs-CZ" dirty="0" smtClean="0"/>
              <a:t>jiné h. v Argu a na Samu</a:t>
            </a:r>
          </a:p>
          <a:p>
            <a:r>
              <a:rPr lang="cs-CZ" dirty="0" smtClean="0"/>
              <a:t>14 dní před/ po OH</a:t>
            </a:r>
          </a:p>
          <a:p>
            <a:r>
              <a:rPr lang="cs-CZ" dirty="0" smtClean="0"/>
              <a:t>závod v běhu o úřad velekněžky</a:t>
            </a:r>
          </a:p>
          <a:p>
            <a:r>
              <a:rPr lang="cs-CZ" dirty="0" smtClean="0"/>
              <a:t>3 běžecké závody dle věku</a:t>
            </a:r>
          </a:p>
          <a:p>
            <a:r>
              <a:rPr lang="cs-CZ" dirty="0" smtClean="0"/>
              <a:t>chitón nad kolena, </a:t>
            </a:r>
            <a:r>
              <a:rPr lang="cs-CZ" dirty="0" err="1" smtClean="0"/>
              <a:t>rozp</a:t>
            </a:r>
            <a:r>
              <a:rPr lang="cs-CZ" dirty="0" smtClean="0"/>
              <a:t>. vlasy, odhal. P rameno</a:t>
            </a:r>
          </a:p>
          <a:p>
            <a:r>
              <a:rPr lang="cs-CZ" dirty="0" smtClean="0"/>
              <a:t>věnec a maso z krávy, malba podob. do H. chrámu</a:t>
            </a:r>
          </a:p>
          <a:p>
            <a:pPr algn="just"/>
            <a:r>
              <a:rPr lang="cs-CZ" dirty="0" err="1" smtClean="0"/>
              <a:t>Weniger</a:t>
            </a:r>
            <a:r>
              <a:rPr lang="cs-CZ" dirty="0" smtClean="0"/>
              <a:t> </a:t>
            </a:r>
            <a:r>
              <a:rPr lang="cs-CZ" dirty="0"/>
              <a:t>a </a:t>
            </a:r>
            <a:r>
              <a:rPr lang="cs-CZ" dirty="0" err="1" smtClean="0"/>
              <a:t>Cornford</a:t>
            </a:r>
            <a:r>
              <a:rPr lang="cs-CZ" dirty="0" smtClean="0"/>
              <a:t>: </a:t>
            </a:r>
            <a:r>
              <a:rPr lang="cs-CZ" i="1" dirty="0"/>
              <a:t>„Slavnost se konala každého čtvrtého roku pod vrchním dohledem sdružení nazývaného ‚šestnáct žen‘, které tkaly pro Héru na počest této události slavnostní roucho. Tyto ženy tvořily též dva sbory. Jeden pro </a:t>
            </a:r>
            <a:r>
              <a:rPr lang="cs-CZ" i="1" dirty="0" err="1"/>
              <a:t>Hippodamii</a:t>
            </a:r>
            <a:r>
              <a:rPr lang="cs-CZ" i="1" dirty="0"/>
              <a:t>, druhý pro </a:t>
            </a:r>
            <a:r>
              <a:rPr lang="cs-CZ" i="1" dirty="0" err="1"/>
              <a:t>Fyskou</a:t>
            </a:r>
            <a:r>
              <a:rPr lang="cs-CZ" i="1" dirty="0"/>
              <a:t>, místní nevěstu Dionýsovu. Z toho je možno odvodit, že se tato slavnost částečně datuje již od té doby, kdy ještě neexistovala ani Héra, ani </a:t>
            </a:r>
            <a:r>
              <a:rPr lang="cs-CZ" i="1" dirty="0" err="1"/>
              <a:t>Hippodamie</a:t>
            </a:r>
            <a:r>
              <a:rPr lang="cs-CZ" i="1" dirty="0"/>
              <a:t>, nýbrž jen </a:t>
            </a:r>
            <a:r>
              <a:rPr lang="cs-CZ" i="1" dirty="0" err="1"/>
              <a:t>Fyskoa</a:t>
            </a:r>
            <a:r>
              <a:rPr lang="cs-CZ" i="1" dirty="0"/>
              <a:t>, dívka, jež ‚působila, že věci rostly‘“</a:t>
            </a:r>
            <a:endParaRPr lang="cs-CZ" dirty="0"/>
          </a:p>
        </p:txBody>
      </p:sp>
      <p:pic>
        <p:nvPicPr>
          <p:cNvPr id="4" name="Obrázek 3" descr="C:\Users\Jiří\Desktop\rigo - obr\j\ost\oliva-sparta80XXIV.jpg"/>
          <p:cNvPicPr/>
          <p:nvPr/>
        </p:nvPicPr>
        <p:blipFill>
          <a:blip r:embed="rId2">
            <a:extLst>
              <a:ext uri="{28A0092B-C50C-407E-A947-70E740481C1C}">
                <a14:useLocalDpi xmlns:a14="http://schemas.microsoft.com/office/drawing/2010/main" val="0"/>
              </a:ext>
            </a:extLst>
          </a:blip>
          <a:srcRect/>
          <a:stretch>
            <a:fillRect/>
          </a:stretch>
        </p:blipFill>
        <p:spPr bwMode="auto">
          <a:xfrm>
            <a:off x="6804248" y="0"/>
            <a:ext cx="2339752" cy="3429358"/>
          </a:xfrm>
          <a:prstGeom prst="rect">
            <a:avLst/>
          </a:prstGeom>
          <a:noFill/>
          <a:ln>
            <a:noFill/>
          </a:ln>
        </p:spPr>
      </p:pic>
    </p:spTree>
    <p:extLst>
      <p:ext uri="{BB962C8B-B14F-4D97-AF65-F5344CB8AC3E}">
        <p14:creationId xmlns:p14="http://schemas.microsoft.com/office/powerpoint/2010/main" val="2270887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cesta do Olympie, diváctví</a:t>
            </a:r>
            <a:endParaRPr lang="cs-CZ" b="1" dirty="0"/>
          </a:p>
        </p:txBody>
      </p:sp>
      <p:sp>
        <p:nvSpPr>
          <p:cNvPr id="3" name="Zástupný symbol pro obsah 2"/>
          <p:cNvSpPr>
            <a:spLocks noGrp="1"/>
          </p:cNvSpPr>
          <p:nvPr>
            <p:ph idx="1"/>
          </p:nvPr>
        </p:nvSpPr>
        <p:spPr/>
        <p:txBody>
          <a:bodyPr>
            <a:normAutofit lnSpcReduction="10000"/>
          </a:bodyPr>
          <a:lstStyle/>
          <a:p>
            <a:r>
              <a:rPr lang="cs-CZ" dirty="0" smtClean="0"/>
              <a:t>drahé pro atlety i diváky</a:t>
            </a:r>
          </a:p>
          <a:p>
            <a:r>
              <a:rPr lang="cs-CZ" dirty="0" smtClean="0"/>
              <a:t>jedna z největších slavností v Ř. </a:t>
            </a:r>
          </a:p>
          <a:p>
            <a:r>
              <a:rPr lang="cs-CZ" dirty="0" smtClean="0"/>
              <a:t>4. st. BC 40 000 x Delfy (7 000)</a:t>
            </a:r>
          </a:p>
          <a:p>
            <a:r>
              <a:rPr lang="cs-CZ" dirty="0"/>
              <a:t>c</a:t>
            </a:r>
            <a:r>
              <a:rPr lang="cs-CZ" dirty="0" smtClean="0"/>
              <a:t>esta dlouhá, obtížná a nebezpečná </a:t>
            </a:r>
          </a:p>
          <a:p>
            <a:r>
              <a:rPr lang="cs-CZ" dirty="0" smtClean="0"/>
              <a:t>z Athén 5-6 dní chůze</a:t>
            </a:r>
          </a:p>
          <a:p>
            <a:r>
              <a:rPr lang="cs-CZ" i="1" dirty="0" smtClean="0"/>
              <a:t>ekecheiria</a:t>
            </a:r>
            <a:r>
              <a:rPr lang="cs-CZ" dirty="0" smtClean="0"/>
              <a:t> – ne mír jako konec válek, piráti …</a:t>
            </a:r>
          </a:p>
          <a:p>
            <a:r>
              <a:rPr lang="cs-CZ" dirty="0"/>
              <a:t>m</a:t>
            </a:r>
            <a:r>
              <a:rPr lang="cs-CZ" dirty="0" smtClean="0"/>
              <a:t>álo koní, bohatí vůz, dále i osel, mula</a:t>
            </a:r>
          </a:p>
          <a:p>
            <a:r>
              <a:rPr lang="cs-CZ" dirty="0" smtClean="0"/>
              <a:t>loď</a:t>
            </a:r>
            <a:endParaRPr lang="cs-CZ" dirty="0"/>
          </a:p>
        </p:txBody>
      </p:sp>
    </p:spTree>
    <p:extLst>
      <p:ext uri="{BB962C8B-B14F-4D97-AF65-F5344CB8AC3E}">
        <p14:creationId xmlns:p14="http://schemas.microsoft.com/office/powerpoint/2010/main" val="3442079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688" y="0"/>
            <a:ext cx="9116311" cy="6858000"/>
          </a:xfrm>
          <a:prstGeom prst="rect">
            <a:avLst/>
          </a:prstGeom>
          <a:ln>
            <a:noFill/>
          </a:ln>
          <a:effectLst>
            <a:softEdge rad="112500"/>
          </a:effectLst>
          <a:extLst>
            <a:ext uri="{AF507438-7753-43E0-B8FC-AC1667EBCBE1}">
              <a14:hiddenEffects xmlns:a14="http://schemas.microsoft.com/office/drawing/2010/main">
                <a:effectLst>
                  <a:outerShdw dist="25399" dir="8100000" algn="ctr" rotWithShape="0">
                    <a:srgbClr val="808080">
                      <a:alpha val="75000"/>
                    </a:srgbClr>
                  </a:outerShdw>
                </a:effectLst>
              </a14:hiddenEffects>
            </a:ext>
          </a:extLst>
        </p:spPr>
      </p:pic>
    </p:spTree>
    <p:extLst>
      <p:ext uri="{BB962C8B-B14F-4D97-AF65-F5344CB8AC3E}">
        <p14:creationId xmlns:p14="http://schemas.microsoft.com/office/powerpoint/2010/main" val="1449246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395536" y="0"/>
            <a:ext cx="8229600" cy="4786611"/>
          </a:xfrm>
        </p:spPr>
        <p:txBody>
          <a:bodyPr/>
          <a:lstStyle/>
          <a:p>
            <a:r>
              <a:rPr lang="cs-CZ" altLang="cs-CZ" dirty="0" smtClean="0"/>
              <a:t>m</a:t>
            </a:r>
            <a:r>
              <a:rPr lang="en-US" altLang="cs-CZ" dirty="0" smtClean="0"/>
              <a:t>ax</a:t>
            </a:r>
            <a:r>
              <a:rPr lang="cs-CZ" altLang="cs-CZ" dirty="0" smtClean="0"/>
              <a:t>. rychlost 5 uzlů</a:t>
            </a:r>
          </a:p>
          <a:p>
            <a:r>
              <a:rPr lang="cs-CZ" altLang="cs-CZ" b="1" dirty="0" err="1" smtClean="0"/>
              <a:t>Fayllos</a:t>
            </a:r>
            <a:r>
              <a:rPr lang="cs-CZ" altLang="cs-CZ" dirty="0" smtClean="0"/>
              <a:t> – vlastní loď</a:t>
            </a:r>
          </a:p>
          <a:p>
            <a:r>
              <a:rPr lang="cs-CZ" altLang="cs-CZ" dirty="0" smtClean="0"/>
              <a:t>nejspíše zakotvení u ústí </a:t>
            </a:r>
            <a:r>
              <a:rPr lang="cs-CZ" altLang="cs-CZ" dirty="0" err="1" smtClean="0"/>
              <a:t>Alfeios</a:t>
            </a:r>
            <a:r>
              <a:rPr lang="cs-CZ" altLang="cs-CZ" dirty="0" smtClean="0"/>
              <a:t> + chůze 1 den</a:t>
            </a:r>
          </a:p>
          <a:p>
            <a:r>
              <a:rPr lang="cs-CZ" altLang="cs-CZ" dirty="0" smtClean="0"/>
              <a:t>později římské mapy, průvodci, …</a:t>
            </a:r>
          </a:p>
          <a:p>
            <a:r>
              <a:rPr lang="cs-CZ" altLang="cs-CZ" b="1" dirty="0" smtClean="0"/>
              <a:t>problémy</a:t>
            </a:r>
            <a:r>
              <a:rPr lang="cs-CZ" altLang="cs-CZ" dirty="0" smtClean="0"/>
              <a:t>: </a:t>
            </a:r>
          </a:p>
          <a:p>
            <a:pPr lvl="1"/>
            <a:r>
              <a:rPr lang="cs-CZ" altLang="cs-CZ" dirty="0" smtClean="0"/>
              <a:t>piráti</a:t>
            </a:r>
          </a:p>
          <a:p>
            <a:pPr lvl="1"/>
            <a:r>
              <a:rPr lang="cs-CZ" altLang="cs-CZ" dirty="0" smtClean="0"/>
              <a:t>bouřky</a:t>
            </a:r>
          </a:p>
          <a:p>
            <a:pPr lvl="1"/>
            <a:r>
              <a:rPr lang="cs-CZ" altLang="cs-CZ" dirty="0" smtClean="0"/>
              <a:t>cesta i týdny</a:t>
            </a:r>
          </a:p>
          <a:p>
            <a:pPr lvl="1"/>
            <a:endParaRPr lang="cs-CZ" altLang="cs-CZ" dirty="0" smtClean="0"/>
          </a:p>
          <a:p>
            <a:pPr lvl="1"/>
            <a:endParaRPr lang="en-US" altLang="cs-CZ" dirty="0"/>
          </a:p>
          <a:p>
            <a:endParaRPr lang="en-US" altLang="cs-CZ" dirty="0"/>
          </a:p>
          <a:p>
            <a:endParaRPr lang="en-US" altLang="cs-CZ" dirty="0"/>
          </a:p>
        </p:txBody>
      </p:sp>
      <p:pic>
        <p:nvPicPr>
          <p:cNvPr id="91140" name="Picture 4" descr="gr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348880"/>
            <a:ext cx="4634093" cy="3744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4950621355_3188efd88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51956"/>
            <a:ext cx="3164997" cy="2113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381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1547"/>
            <a:ext cx="8229600" cy="796251"/>
          </a:xfrm>
        </p:spPr>
        <p:txBody>
          <a:bodyPr/>
          <a:lstStyle/>
          <a:p>
            <a:r>
              <a:rPr lang="cs-CZ" b="1" dirty="0" smtClean="0"/>
              <a:t>podmínky pro atlety a diváky</a:t>
            </a:r>
            <a:endParaRPr lang="cs-CZ" b="1" dirty="0"/>
          </a:p>
        </p:txBody>
      </p:sp>
      <p:sp>
        <p:nvSpPr>
          <p:cNvPr id="3" name="Zástupný symbol pro obsah 2"/>
          <p:cNvSpPr>
            <a:spLocks noGrp="1"/>
          </p:cNvSpPr>
          <p:nvPr>
            <p:ph idx="1"/>
          </p:nvPr>
        </p:nvSpPr>
        <p:spPr>
          <a:xfrm>
            <a:off x="457200" y="836712"/>
            <a:ext cx="8229600" cy="5904656"/>
          </a:xfrm>
        </p:spPr>
        <p:txBody>
          <a:bodyPr>
            <a:normAutofit fontScale="85000" lnSpcReduction="20000"/>
          </a:bodyPr>
          <a:lstStyle/>
          <a:p>
            <a:r>
              <a:rPr lang="cs-CZ" dirty="0"/>
              <a:t>h</a:t>
            </a:r>
            <a:r>
              <a:rPr lang="cs-CZ" dirty="0" smtClean="0"/>
              <a:t>orko</a:t>
            </a:r>
          </a:p>
          <a:p>
            <a:r>
              <a:rPr lang="cs-CZ" dirty="0" smtClean="0"/>
              <a:t>davy</a:t>
            </a:r>
          </a:p>
          <a:p>
            <a:r>
              <a:rPr lang="cs-CZ" dirty="0"/>
              <a:t>š</a:t>
            </a:r>
            <a:r>
              <a:rPr lang="cs-CZ" dirty="0" smtClean="0"/>
              <a:t>patné podmínky pro hygienu</a:t>
            </a:r>
          </a:p>
          <a:p>
            <a:r>
              <a:rPr lang="cs-CZ" dirty="0"/>
              <a:t>d</a:t>
            </a:r>
            <a:r>
              <a:rPr lang="cs-CZ" dirty="0" smtClean="0"/>
              <a:t>éšť</a:t>
            </a:r>
          </a:p>
          <a:p>
            <a:r>
              <a:rPr lang="cs-CZ" dirty="0" smtClean="0"/>
              <a:t>hluk</a:t>
            </a:r>
          </a:p>
          <a:p>
            <a:r>
              <a:rPr lang="cs-CZ" dirty="0" smtClean="0"/>
              <a:t>krádeže</a:t>
            </a:r>
          </a:p>
          <a:p>
            <a:r>
              <a:rPr lang="cs-CZ" dirty="0" smtClean="0"/>
              <a:t>mouchy (Zeus </a:t>
            </a:r>
            <a:r>
              <a:rPr lang="cs-CZ" dirty="0" err="1" smtClean="0"/>
              <a:t>odvratitel</a:t>
            </a:r>
            <a:r>
              <a:rPr lang="cs-CZ" dirty="0" smtClean="0"/>
              <a:t> much)</a:t>
            </a:r>
          </a:p>
          <a:p>
            <a:r>
              <a:rPr lang="cs-CZ" dirty="0" smtClean="0"/>
              <a:t>ubytování (</a:t>
            </a:r>
            <a:r>
              <a:rPr lang="cs-CZ" dirty="0" err="1" smtClean="0"/>
              <a:t>Leonidaion</a:t>
            </a:r>
            <a:r>
              <a:rPr lang="cs-CZ" dirty="0" smtClean="0"/>
              <a:t>, stany, okolí)</a:t>
            </a:r>
          </a:p>
          <a:p>
            <a:r>
              <a:rPr lang="cs-CZ" dirty="0" smtClean="0"/>
              <a:t>jídlo, pití, olej </a:t>
            </a:r>
          </a:p>
          <a:p>
            <a:r>
              <a:rPr lang="cs-CZ" dirty="0"/>
              <a:t>z</a:t>
            </a:r>
            <a:r>
              <a:rPr lang="cs-CZ" dirty="0" smtClean="0"/>
              <a:t>nečištění (toalety) </a:t>
            </a:r>
          </a:p>
          <a:p>
            <a:r>
              <a:rPr lang="cs-CZ" b="1" dirty="0" smtClean="0"/>
              <a:t>voda</a:t>
            </a:r>
            <a:r>
              <a:rPr lang="cs-CZ" dirty="0" smtClean="0"/>
              <a:t> – ne tekoucí </a:t>
            </a:r>
          </a:p>
          <a:p>
            <a:pPr lvl="1"/>
            <a:r>
              <a:rPr lang="cs-CZ" dirty="0" smtClean="0"/>
              <a:t>2. st. AD Herodes </a:t>
            </a:r>
            <a:r>
              <a:rPr lang="cs-CZ" dirty="0" err="1" smtClean="0"/>
              <a:t>Att</a:t>
            </a:r>
            <a:r>
              <a:rPr lang="cs-CZ" dirty="0" smtClean="0"/>
              <a:t>. akvadukt</a:t>
            </a:r>
          </a:p>
          <a:p>
            <a:pPr lvl="1"/>
            <a:r>
              <a:rPr lang="cs-CZ" dirty="0" err="1" smtClean="0"/>
              <a:t>nyfaieon</a:t>
            </a:r>
            <a:endParaRPr lang="cs-CZ" dirty="0" smtClean="0"/>
          </a:p>
          <a:p>
            <a:pPr lvl="1"/>
            <a:r>
              <a:rPr lang="cs-CZ" dirty="0" smtClean="0"/>
              <a:t>římské lázně</a:t>
            </a:r>
            <a:endParaRPr lang="cs-CZ" dirty="0"/>
          </a:p>
        </p:txBody>
      </p:sp>
    </p:spTree>
    <p:extLst>
      <p:ext uri="{BB962C8B-B14F-4D97-AF65-F5344CB8AC3E}">
        <p14:creationId xmlns:p14="http://schemas.microsoft.com/office/powerpoint/2010/main" val="322090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ictorian-hip-bath-12098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98" y="15237"/>
            <a:ext cx="4762500" cy="3571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1043672-a-carved-stone-exhibit-in-the-nymphaion-also-known-as-nymphaeum-of-herodes-atticus-olympia-gree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357" y="3573017"/>
            <a:ext cx="4926865" cy="3284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3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908720"/>
            <a:ext cx="8229600" cy="5217443"/>
          </a:xfrm>
        </p:spPr>
        <p:txBody>
          <a:bodyPr/>
          <a:lstStyle/>
          <a:p>
            <a:r>
              <a:rPr lang="cs-CZ" dirty="0" smtClean="0"/>
              <a:t>S Kronova hora</a:t>
            </a:r>
          </a:p>
          <a:p>
            <a:r>
              <a:rPr lang="cs-CZ" dirty="0" smtClean="0"/>
              <a:t>Z řeka </a:t>
            </a:r>
            <a:r>
              <a:rPr lang="cs-CZ" dirty="0" err="1" smtClean="0"/>
              <a:t>Alfeos</a:t>
            </a:r>
            <a:endParaRPr lang="cs-CZ" dirty="0" smtClean="0"/>
          </a:p>
          <a:p>
            <a:r>
              <a:rPr lang="cs-CZ" dirty="0" smtClean="0"/>
              <a:t>Z řeka </a:t>
            </a:r>
            <a:r>
              <a:rPr lang="cs-CZ" dirty="0" err="1" smtClean="0"/>
              <a:t>Kladeos</a:t>
            </a:r>
            <a:endParaRPr lang="cs-CZ" dirty="0" smtClean="0"/>
          </a:p>
          <a:p>
            <a:r>
              <a:rPr lang="cs-CZ" dirty="0"/>
              <a:t>stadion a hippodrom </a:t>
            </a:r>
          </a:p>
          <a:p>
            <a:r>
              <a:rPr lang="cs-CZ" dirty="0" err="1" smtClean="0"/>
              <a:t>altis</a:t>
            </a:r>
            <a:r>
              <a:rPr lang="cs-CZ" dirty="0" smtClean="0"/>
              <a:t> </a:t>
            </a:r>
          </a:p>
          <a:p>
            <a:r>
              <a:rPr lang="cs-CZ" dirty="0" smtClean="0"/>
              <a:t>okolí </a:t>
            </a:r>
            <a:endParaRPr lang="cs-CZ" dirty="0"/>
          </a:p>
        </p:txBody>
      </p:sp>
      <p:sp>
        <p:nvSpPr>
          <p:cNvPr id="5" name="Nadpis 1"/>
          <p:cNvSpPr>
            <a:spLocks noGrp="1"/>
          </p:cNvSpPr>
          <p:nvPr>
            <p:ph type="title"/>
          </p:nvPr>
        </p:nvSpPr>
        <p:spPr>
          <a:xfrm>
            <a:off x="467544" y="0"/>
            <a:ext cx="8229600" cy="908720"/>
          </a:xfrm>
        </p:spPr>
        <p:txBody>
          <a:bodyPr/>
          <a:lstStyle/>
          <a:p>
            <a:r>
              <a:rPr lang="cs-CZ" b="1" dirty="0" smtClean="0"/>
              <a:t>místopis</a:t>
            </a:r>
            <a:endParaRPr lang="cs-CZ" b="1" dirty="0"/>
          </a:p>
        </p:txBody>
      </p:sp>
      <p:pic>
        <p:nvPicPr>
          <p:cNvPr id="6" name="Picture 643" descr="Best+Olympic+Games+Day+5+bgkrUdEjRSD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248755"/>
            <a:ext cx="5472608" cy="3609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62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24744"/>
            <a:ext cx="8856984" cy="5400600"/>
          </a:xfrm>
        </p:spPr>
        <p:txBody>
          <a:bodyPr>
            <a:normAutofit/>
          </a:bodyPr>
          <a:lstStyle/>
          <a:p>
            <a:r>
              <a:rPr lang="cs-CZ" dirty="0" smtClean="0"/>
              <a:t>Diův chrám, Héřin chrám, </a:t>
            </a:r>
            <a:r>
              <a:rPr lang="cs-CZ" dirty="0" err="1" smtClean="0"/>
              <a:t>Metroón</a:t>
            </a:r>
            <a:r>
              <a:rPr lang="cs-CZ" dirty="0" smtClean="0"/>
              <a:t> </a:t>
            </a:r>
          </a:p>
          <a:p>
            <a:r>
              <a:rPr lang="cs-CZ" dirty="0" err="1" smtClean="0"/>
              <a:t>Filippeion</a:t>
            </a:r>
            <a:r>
              <a:rPr lang="cs-CZ" dirty="0" smtClean="0"/>
              <a:t>, </a:t>
            </a:r>
            <a:r>
              <a:rPr lang="cs-CZ" dirty="0" err="1" smtClean="0"/>
              <a:t>Pelopion</a:t>
            </a:r>
            <a:endParaRPr lang="cs-CZ" dirty="0" smtClean="0"/>
          </a:p>
          <a:p>
            <a:r>
              <a:rPr lang="cs-CZ" dirty="0" smtClean="0"/>
              <a:t>Prytaneion, </a:t>
            </a:r>
            <a:r>
              <a:rPr lang="cs-CZ" dirty="0" err="1" smtClean="0"/>
              <a:t>Búleutérion</a:t>
            </a:r>
            <a:endParaRPr lang="cs-CZ" dirty="0" smtClean="0"/>
          </a:p>
          <a:p>
            <a:r>
              <a:rPr lang="cs-CZ" dirty="0"/>
              <a:t>G</a:t>
            </a:r>
            <a:r>
              <a:rPr lang="cs-CZ" dirty="0" smtClean="0"/>
              <a:t>ymnasion, Palaistra, Lázně, Stadion, Hippodrom</a:t>
            </a:r>
          </a:p>
          <a:p>
            <a:r>
              <a:rPr lang="cs-CZ" dirty="0" err="1" smtClean="0"/>
              <a:t>Leonidaion</a:t>
            </a:r>
            <a:r>
              <a:rPr lang="cs-CZ" dirty="0" smtClean="0"/>
              <a:t>, </a:t>
            </a:r>
            <a:r>
              <a:rPr lang="cs-CZ" dirty="0" err="1" smtClean="0"/>
              <a:t>Theokoleon</a:t>
            </a:r>
            <a:r>
              <a:rPr lang="cs-CZ" dirty="0" smtClean="0"/>
              <a:t>, </a:t>
            </a:r>
          </a:p>
          <a:p>
            <a:r>
              <a:rPr lang="cs-CZ" dirty="0" err="1" smtClean="0"/>
              <a:t>Heródova</a:t>
            </a:r>
            <a:r>
              <a:rPr lang="cs-CZ" dirty="0" smtClean="0"/>
              <a:t> exedra, pokladnice</a:t>
            </a:r>
            <a:endParaRPr lang="cs-CZ" dirty="0"/>
          </a:p>
          <a:p>
            <a:r>
              <a:rPr lang="cs-CZ" dirty="0"/>
              <a:t>Sedmihlasá stoa, Jižní sloupová hala</a:t>
            </a:r>
            <a:endParaRPr lang="cs-CZ" dirty="0" smtClean="0"/>
          </a:p>
          <a:p>
            <a:r>
              <a:rPr lang="cs-CZ" dirty="0" err="1"/>
              <a:t>Feidiova</a:t>
            </a:r>
            <a:r>
              <a:rPr lang="cs-CZ" dirty="0"/>
              <a:t> </a:t>
            </a:r>
            <a:r>
              <a:rPr lang="cs-CZ" dirty="0" smtClean="0"/>
              <a:t>dílna</a:t>
            </a:r>
            <a:endParaRPr lang="cs-CZ" dirty="0"/>
          </a:p>
        </p:txBody>
      </p:sp>
    </p:spTree>
    <p:extLst>
      <p:ext uri="{BB962C8B-B14F-4D97-AF65-F5344CB8AC3E}">
        <p14:creationId xmlns:p14="http://schemas.microsoft.com/office/powerpoint/2010/main" val="80895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lympia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84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3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Kategorie</a:t>
            </a:r>
            <a:endParaRPr lang="cs-CZ" b="1" dirty="0"/>
          </a:p>
        </p:txBody>
      </p:sp>
      <p:sp>
        <p:nvSpPr>
          <p:cNvPr id="3" name="Zástupný symbol pro obsah 2"/>
          <p:cNvSpPr>
            <a:spLocks noGrp="1"/>
          </p:cNvSpPr>
          <p:nvPr>
            <p:ph idx="1"/>
          </p:nvPr>
        </p:nvSpPr>
        <p:spPr/>
        <p:txBody>
          <a:bodyPr>
            <a:normAutofit/>
          </a:bodyPr>
          <a:lstStyle/>
          <a:p>
            <a:r>
              <a:rPr lang="cs-CZ" sz="3600" dirty="0" smtClean="0"/>
              <a:t>muži</a:t>
            </a:r>
          </a:p>
          <a:p>
            <a:r>
              <a:rPr lang="cs-CZ" sz="3600" dirty="0" smtClean="0"/>
              <a:t>dorostenci:</a:t>
            </a:r>
          </a:p>
          <a:p>
            <a:pPr lvl="1"/>
            <a:r>
              <a:rPr lang="cs-CZ" sz="3200" dirty="0" smtClean="0"/>
              <a:t>Olympie – jen 1):</a:t>
            </a:r>
          </a:p>
          <a:p>
            <a:pPr lvl="2"/>
            <a:r>
              <a:rPr lang="cs-CZ" sz="2800" dirty="0" smtClean="0"/>
              <a:t>asi 17-20 let, tzv</a:t>
            </a:r>
            <a:r>
              <a:rPr lang="cs-CZ" sz="2800" dirty="0"/>
              <a:t>. </a:t>
            </a:r>
            <a:r>
              <a:rPr lang="cs-CZ" sz="2800" i="1" dirty="0" err="1"/>
              <a:t>paides</a:t>
            </a:r>
            <a:r>
              <a:rPr lang="cs-CZ" sz="2800" i="1" dirty="0"/>
              <a:t> </a:t>
            </a:r>
            <a:endParaRPr lang="cs-CZ" sz="2800" dirty="0" smtClean="0"/>
          </a:p>
          <a:p>
            <a:pPr lvl="1"/>
            <a:r>
              <a:rPr lang="cs-CZ" sz="3200" dirty="0" smtClean="0"/>
              <a:t>Delfy, Nemea, Isthmos – 2):</a:t>
            </a:r>
          </a:p>
          <a:p>
            <a:pPr lvl="2"/>
            <a:r>
              <a:rPr lang="cs-CZ" sz="2800" dirty="0" smtClean="0"/>
              <a:t>mladší 12-16 let (</a:t>
            </a:r>
            <a:r>
              <a:rPr lang="cs-CZ" sz="2800" i="1" dirty="0" err="1" smtClean="0"/>
              <a:t>paides</a:t>
            </a:r>
            <a:r>
              <a:rPr lang="cs-CZ" sz="2800" dirty="0" smtClean="0"/>
              <a:t>)</a:t>
            </a:r>
          </a:p>
          <a:p>
            <a:pPr lvl="2"/>
            <a:r>
              <a:rPr lang="cs-CZ" sz="2800" dirty="0" smtClean="0"/>
              <a:t>starší 17-20 let (</a:t>
            </a:r>
            <a:r>
              <a:rPr lang="cs-CZ" sz="2800" i="1" dirty="0" err="1" smtClean="0"/>
              <a:t>ageneioi</a:t>
            </a:r>
            <a:r>
              <a:rPr lang="cs-CZ" sz="2800" dirty="0" smtClean="0"/>
              <a:t>) </a:t>
            </a:r>
            <a:endParaRPr lang="cs-CZ" sz="2800" dirty="0"/>
          </a:p>
        </p:txBody>
      </p:sp>
    </p:spTree>
    <p:extLst>
      <p:ext uri="{BB962C8B-B14F-4D97-AF65-F5344CB8AC3E}">
        <p14:creationId xmlns:p14="http://schemas.microsoft.com/office/powerpoint/2010/main" val="1522433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5663089"/>
          </a:xfrm>
          <a:prstGeom prst="rect">
            <a:avLst/>
          </a:prstGeom>
        </p:spPr>
        <p:txBody>
          <a:bodyPr wrap="square">
            <a:spAutoFit/>
          </a:bodyPr>
          <a:lstStyle/>
          <a:p>
            <a:pPr algn="ctr"/>
            <a:r>
              <a:rPr lang="cs-CZ" sz="4000" b="1" dirty="0" smtClean="0"/>
              <a:t>Thesaury</a:t>
            </a:r>
            <a:endParaRPr lang="cs-CZ" sz="2400" b="1" dirty="0" smtClean="0"/>
          </a:p>
          <a:p>
            <a:pPr algn="ctr"/>
            <a:endParaRPr lang="cs-CZ" sz="2400" b="1" dirty="0" smtClean="0"/>
          </a:p>
          <a:p>
            <a:pPr marL="342900" indent="-342900" algn="just">
              <a:buFontTx/>
              <a:buChar char="-"/>
            </a:pPr>
            <a:r>
              <a:rPr lang="cs-CZ" sz="2400" dirty="0" smtClean="0"/>
              <a:t>12, ne </a:t>
            </a:r>
            <a:r>
              <a:rPr lang="cs-CZ" sz="2400" i="1" u="sng" dirty="0"/>
              <a:t>Athény</a:t>
            </a:r>
            <a:r>
              <a:rPr lang="cs-CZ" sz="2400" i="1" u="sng" dirty="0" smtClean="0"/>
              <a:t>, </a:t>
            </a:r>
            <a:r>
              <a:rPr lang="cs-CZ" sz="2400" i="1" u="sng" dirty="0" err="1" smtClean="0"/>
              <a:t>Korinth</a:t>
            </a:r>
            <a:r>
              <a:rPr lang="cs-CZ" sz="2400" i="1" u="sng" dirty="0" smtClean="0"/>
              <a:t>, Sparta</a:t>
            </a:r>
            <a:r>
              <a:rPr lang="cs-CZ" sz="2400" dirty="0"/>
              <a:t> </a:t>
            </a:r>
            <a:r>
              <a:rPr lang="cs-CZ" sz="2400" dirty="0" smtClean="0"/>
              <a:t>…</a:t>
            </a:r>
          </a:p>
          <a:p>
            <a:pPr marL="342900" indent="-342900" algn="just">
              <a:buFontTx/>
              <a:buChar char="-"/>
            </a:pPr>
            <a:endParaRPr lang="cs-CZ" sz="500" dirty="0" smtClean="0"/>
          </a:p>
          <a:p>
            <a:pPr marL="342900" indent="-342900" algn="just">
              <a:buFontTx/>
              <a:buChar char="-"/>
            </a:pPr>
            <a:r>
              <a:rPr lang="cs-CZ" sz="2200" b="1" i="1" u="sng" dirty="0" smtClean="0"/>
              <a:t>1</a:t>
            </a:r>
            <a:r>
              <a:rPr lang="cs-CZ" sz="2200" b="1" i="1" u="sng" dirty="0"/>
              <a:t>. </a:t>
            </a:r>
            <a:r>
              <a:rPr lang="cs-CZ" sz="2200" dirty="0" smtClean="0"/>
              <a:t>zleva pokladnice</a:t>
            </a:r>
            <a:r>
              <a:rPr lang="cs-CZ" sz="2200" b="1" dirty="0" smtClean="0"/>
              <a:t> </a:t>
            </a:r>
            <a:r>
              <a:rPr lang="cs-CZ" sz="2200" b="1" dirty="0" err="1"/>
              <a:t>Sikyonských</a:t>
            </a:r>
            <a:r>
              <a:rPr lang="cs-CZ" sz="2200" dirty="0"/>
              <a:t>, </a:t>
            </a:r>
            <a:endParaRPr lang="cs-CZ" sz="2200" dirty="0" smtClean="0"/>
          </a:p>
          <a:p>
            <a:pPr marL="342900" indent="-342900" algn="just">
              <a:buFontTx/>
              <a:buChar char="-"/>
            </a:pPr>
            <a:r>
              <a:rPr lang="cs-CZ" sz="2200" b="1" i="1" u="sng" dirty="0" smtClean="0"/>
              <a:t>2. </a:t>
            </a:r>
            <a:r>
              <a:rPr lang="cs-CZ" sz="2200" b="1" dirty="0" err="1" smtClean="0"/>
              <a:t>Syrakúsy</a:t>
            </a:r>
            <a:endParaRPr lang="cs-CZ" sz="2200" dirty="0" smtClean="0"/>
          </a:p>
          <a:p>
            <a:pPr marL="342900" indent="-342900" algn="just">
              <a:buFontTx/>
              <a:buChar char="-"/>
            </a:pPr>
            <a:r>
              <a:rPr lang="cs-CZ" sz="2200" b="1" i="1" u="sng" dirty="0" smtClean="0"/>
              <a:t>3. </a:t>
            </a:r>
            <a:r>
              <a:rPr lang="cs-CZ" sz="2200" b="1" dirty="0" err="1" smtClean="0"/>
              <a:t>Epidamnos</a:t>
            </a:r>
            <a:endParaRPr lang="cs-CZ" sz="2200" dirty="0" smtClean="0"/>
          </a:p>
          <a:p>
            <a:pPr marL="342900" indent="-342900" algn="just">
              <a:buFontTx/>
              <a:buChar char="-"/>
            </a:pPr>
            <a:r>
              <a:rPr lang="cs-CZ" sz="2200" b="1" i="1" u="sng" dirty="0" smtClean="0"/>
              <a:t>4</a:t>
            </a:r>
            <a:r>
              <a:rPr lang="cs-CZ" sz="2200" b="1" i="1" u="sng" dirty="0"/>
              <a:t>. </a:t>
            </a:r>
            <a:r>
              <a:rPr lang="cs-CZ" sz="2200" b="1" dirty="0" err="1" smtClean="0"/>
              <a:t>Byzantion</a:t>
            </a:r>
            <a:r>
              <a:rPr lang="cs-CZ" sz="2200" b="1" dirty="0" smtClean="0"/>
              <a:t>   </a:t>
            </a:r>
          </a:p>
          <a:p>
            <a:pPr marL="342900" indent="-342900" algn="just">
              <a:buFontTx/>
              <a:buChar char="-"/>
            </a:pPr>
            <a:r>
              <a:rPr lang="cs-CZ" sz="2200" b="1" i="1" u="sng" dirty="0" smtClean="0"/>
              <a:t>5</a:t>
            </a:r>
            <a:r>
              <a:rPr lang="cs-CZ" sz="2200" b="1" i="1" u="sng" dirty="0"/>
              <a:t>. </a:t>
            </a:r>
            <a:r>
              <a:rPr lang="cs-CZ" sz="2200" b="1" dirty="0" err="1" smtClean="0"/>
              <a:t>Sybaris</a:t>
            </a:r>
            <a:r>
              <a:rPr lang="cs-CZ" sz="2200" b="1" dirty="0" smtClean="0"/>
              <a:t> </a:t>
            </a:r>
          </a:p>
          <a:p>
            <a:pPr marL="342900" indent="-342900" algn="just">
              <a:buFontTx/>
              <a:buChar char="-"/>
            </a:pPr>
            <a:r>
              <a:rPr lang="cs-CZ" sz="2200" b="1" i="1" u="sng" dirty="0" smtClean="0"/>
              <a:t>6</a:t>
            </a:r>
            <a:r>
              <a:rPr lang="cs-CZ" sz="2200" b="1" i="1" u="sng" dirty="0"/>
              <a:t>. </a:t>
            </a:r>
            <a:r>
              <a:rPr lang="cs-CZ" sz="2200" b="1" dirty="0" err="1" smtClean="0"/>
              <a:t>Kyréné</a:t>
            </a:r>
            <a:r>
              <a:rPr lang="cs-CZ" sz="2200" b="1" dirty="0" smtClean="0"/>
              <a:t> </a:t>
            </a:r>
          </a:p>
          <a:p>
            <a:pPr marL="342900" indent="-342900" algn="just">
              <a:buFontTx/>
              <a:buChar char="-"/>
            </a:pPr>
            <a:r>
              <a:rPr lang="cs-CZ" sz="2200" b="1" i="1" u="sng" dirty="0" smtClean="0"/>
              <a:t>7</a:t>
            </a:r>
            <a:r>
              <a:rPr lang="cs-CZ" sz="2200" b="1" i="1" u="sng" dirty="0"/>
              <a:t>. </a:t>
            </a:r>
            <a:r>
              <a:rPr lang="cs-CZ" sz="2200" dirty="0"/>
              <a:t>neví </a:t>
            </a:r>
            <a:r>
              <a:rPr lang="cs-CZ" sz="2200" dirty="0" smtClean="0"/>
              <a:t>se </a:t>
            </a:r>
          </a:p>
          <a:p>
            <a:pPr marL="342900" indent="-342900" algn="just">
              <a:buFontTx/>
              <a:buChar char="-"/>
            </a:pPr>
            <a:r>
              <a:rPr lang="cs-CZ" sz="2200" b="1" i="1" u="sng" dirty="0" smtClean="0"/>
              <a:t>8. </a:t>
            </a:r>
            <a:r>
              <a:rPr lang="cs-CZ" sz="2200" dirty="0" smtClean="0"/>
              <a:t>neví </a:t>
            </a:r>
            <a:r>
              <a:rPr lang="cs-CZ" sz="2200" dirty="0"/>
              <a:t>se </a:t>
            </a:r>
          </a:p>
          <a:p>
            <a:pPr marL="342900" indent="-342900" algn="just">
              <a:buFontTx/>
              <a:buChar char="-"/>
            </a:pPr>
            <a:r>
              <a:rPr lang="cs-CZ" sz="2200" b="1" i="1" u="sng" dirty="0" smtClean="0"/>
              <a:t>9</a:t>
            </a:r>
            <a:r>
              <a:rPr lang="cs-CZ" sz="2200" b="1" i="1" u="sng" dirty="0"/>
              <a:t>. </a:t>
            </a:r>
            <a:r>
              <a:rPr lang="cs-CZ" sz="2200" b="1" dirty="0" err="1" smtClean="0"/>
              <a:t>Selinús</a:t>
            </a:r>
            <a:r>
              <a:rPr lang="cs-CZ" sz="2200" b="1" dirty="0" smtClean="0"/>
              <a:t> </a:t>
            </a:r>
            <a:endParaRPr lang="cs-CZ" sz="2200" b="1" dirty="0"/>
          </a:p>
          <a:p>
            <a:pPr marL="342900" indent="-342900" algn="just">
              <a:buFontTx/>
              <a:buChar char="-"/>
            </a:pPr>
            <a:r>
              <a:rPr lang="cs-CZ" sz="2200" b="1" i="1" u="sng" dirty="0" smtClean="0"/>
              <a:t>10</a:t>
            </a:r>
            <a:r>
              <a:rPr lang="cs-CZ" sz="2200" b="1" i="1" u="sng" dirty="0"/>
              <a:t>. </a:t>
            </a:r>
            <a:r>
              <a:rPr lang="cs-CZ" sz="2200" b="1" dirty="0" err="1" smtClean="0"/>
              <a:t>Metapont</a:t>
            </a:r>
            <a:r>
              <a:rPr lang="cs-CZ" sz="2200" b="1" dirty="0" smtClean="0"/>
              <a:t> </a:t>
            </a:r>
          </a:p>
          <a:p>
            <a:pPr marL="342900" indent="-342900" algn="just">
              <a:buFontTx/>
              <a:buChar char="-"/>
            </a:pPr>
            <a:r>
              <a:rPr lang="cs-CZ" sz="2200" b="1" i="1" u="sng" dirty="0" smtClean="0"/>
              <a:t>11</a:t>
            </a:r>
            <a:r>
              <a:rPr lang="cs-CZ" sz="2200" b="1" i="1" u="sng" dirty="0"/>
              <a:t>. </a:t>
            </a:r>
            <a:r>
              <a:rPr lang="cs-CZ" sz="2200" b="1" dirty="0" err="1"/>
              <a:t>Megara</a:t>
            </a:r>
            <a:r>
              <a:rPr lang="cs-CZ" sz="2200" dirty="0"/>
              <a:t> </a:t>
            </a:r>
          </a:p>
          <a:p>
            <a:pPr marL="342900" indent="-342900" algn="just">
              <a:buFontTx/>
              <a:buChar char="-"/>
            </a:pPr>
            <a:r>
              <a:rPr lang="cs-CZ" sz="2200" b="1" i="1" u="sng" dirty="0" smtClean="0"/>
              <a:t>12</a:t>
            </a:r>
            <a:r>
              <a:rPr lang="cs-CZ" sz="2200" b="1" i="1" u="sng" dirty="0"/>
              <a:t>. </a:t>
            </a:r>
            <a:r>
              <a:rPr lang="cs-CZ" sz="2200" b="1" dirty="0" err="1" smtClean="0"/>
              <a:t>Gela</a:t>
            </a:r>
            <a:endParaRPr lang="cs-CZ" sz="2200" b="1" dirty="0" smtClean="0"/>
          </a:p>
          <a:p>
            <a:pPr marL="342900" indent="-342900" algn="just">
              <a:buFontTx/>
              <a:buChar char="-"/>
            </a:pPr>
            <a:endParaRPr lang="cs-CZ" sz="500" b="1" dirty="0"/>
          </a:p>
        </p:txBody>
      </p:sp>
      <p:sp>
        <p:nvSpPr>
          <p:cNvPr id="2" name="Obdélník 1"/>
          <p:cNvSpPr/>
          <p:nvPr/>
        </p:nvSpPr>
        <p:spPr>
          <a:xfrm>
            <a:off x="2915816" y="3645024"/>
            <a:ext cx="6228184" cy="2492990"/>
          </a:xfrm>
          <a:prstGeom prst="rect">
            <a:avLst/>
          </a:prstGeom>
        </p:spPr>
        <p:txBody>
          <a:bodyPr wrap="square">
            <a:spAutoFit/>
          </a:bodyPr>
          <a:lstStyle/>
          <a:p>
            <a:pPr algn="ctr"/>
            <a:r>
              <a:rPr lang="cs-CZ" sz="3600" b="1" dirty="0" err="1"/>
              <a:t>Búleutérion</a:t>
            </a:r>
            <a:endParaRPr lang="cs-CZ" sz="2400" b="1" dirty="0"/>
          </a:p>
          <a:p>
            <a:pPr lvl="1"/>
            <a:endParaRPr lang="cs-CZ" sz="2400" dirty="0" smtClean="0"/>
          </a:p>
          <a:p>
            <a:pPr lvl="1"/>
            <a:r>
              <a:rPr lang="cs-CZ" sz="2400" dirty="0" smtClean="0"/>
              <a:t>- „</a:t>
            </a:r>
            <a:r>
              <a:rPr lang="cs-CZ" sz="2400" dirty="0"/>
              <a:t>rada </a:t>
            </a:r>
            <a:r>
              <a:rPr lang="cs-CZ" sz="2400" dirty="0" err="1"/>
              <a:t>Éliďanů</a:t>
            </a:r>
            <a:r>
              <a:rPr lang="cs-CZ" sz="2400" dirty="0"/>
              <a:t>“</a:t>
            </a:r>
          </a:p>
          <a:p>
            <a:pPr lvl="1"/>
            <a:r>
              <a:rPr lang="cs-CZ" sz="2400" dirty="0" smtClean="0"/>
              <a:t>- odvolání </a:t>
            </a:r>
            <a:r>
              <a:rPr lang="cs-CZ" sz="2400" dirty="0"/>
              <a:t>závodníků/ trenérů proti </a:t>
            </a:r>
            <a:r>
              <a:rPr lang="cs-CZ" sz="2400" dirty="0" smtClean="0"/>
              <a:t>rozhod. </a:t>
            </a:r>
            <a:r>
              <a:rPr lang="cs-CZ" sz="2400" i="1" dirty="0" err="1"/>
              <a:t>ἑλλ</a:t>
            </a:r>
            <a:r>
              <a:rPr lang="cs-CZ" sz="2400" i="1" dirty="0"/>
              <a:t>ᾱνοδίκαι</a:t>
            </a:r>
            <a:r>
              <a:rPr lang="cs-CZ" sz="2400" dirty="0"/>
              <a:t> (pokuta, neodvol. </a:t>
            </a:r>
            <a:r>
              <a:rPr lang="cs-CZ" sz="2400" dirty="0" err="1"/>
              <a:t>výsl</a:t>
            </a:r>
            <a:r>
              <a:rPr lang="cs-CZ" sz="2400" dirty="0"/>
              <a:t>., 1x pozitivně) </a:t>
            </a:r>
          </a:p>
        </p:txBody>
      </p:sp>
    </p:spTree>
    <p:extLst>
      <p:ext uri="{BB962C8B-B14F-4D97-AF65-F5344CB8AC3E}">
        <p14:creationId xmlns:p14="http://schemas.microsoft.com/office/powerpoint/2010/main" val="16030446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21673"/>
            <a:ext cx="9144000" cy="2975279"/>
          </a:xfrm>
        </p:spPr>
        <p:txBody>
          <a:bodyPr>
            <a:normAutofit fontScale="92500" lnSpcReduction="10000"/>
          </a:bodyPr>
          <a:lstStyle/>
          <a:p>
            <a:pPr marL="0" indent="0" algn="ctr">
              <a:buNone/>
            </a:pPr>
            <a:r>
              <a:rPr lang="cs-CZ" sz="3500" b="1" dirty="0" smtClean="0"/>
              <a:t>Chrám </a:t>
            </a:r>
            <a:r>
              <a:rPr lang="cs-CZ" sz="3500" b="1" dirty="0"/>
              <a:t>Dia Olympského</a:t>
            </a:r>
          </a:p>
          <a:p>
            <a:endParaRPr lang="cs-CZ" sz="1000" b="1" dirty="0"/>
          </a:p>
          <a:p>
            <a:pPr>
              <a:buFontTx/>
              <a:buChar char="-"/>
            </a:pPr>
            <a:r>
              <a:rPr lang="cs-CZ" sz="2400" dirty="0" smtClean="0"/>
              <a:t>470 </a:t>
            </a:r>
            <a:r>
              <a:rPr lang="cs-CZ" sz="2400" dirty="0"/>
              <a:t>- 457/6 př. Kr. </a:t>
            </a:r>
            <a:endParaRPr lang="cs-CZ" sz="2400" dirty="0" smtClean="0"/>
          </a:p>
          <a:p>
            <a:pPr>
              <a:buFontTx/>
              <a:buChar char="-"/>
            </a:pPr>
            <a:r>
              <a:rPr lang="cs-CZ" sz="2400" b="1" dirty="0" err="1" smtClean="0"/>
              <a:t>Libón</a:t>
            </a:r>
            <a:r>
              <a:rPr lang="cs-CZ" sz="2400" b="1" dirty="0" smtClean="0"/>
              <a:t> </a:t>
            </a:r>
            <a:r>
              <a:rPr lang="cs-CZ" sz="2400" b="1" dirty="0"/>
              <a:t>z </a:t>
            </a:r>
            <a:r>
              <a:rPr lang="cs-CZ" sz="2400" b="1" dirty="0" err="1"/>
              <a:t>Elidy</a:t>
            </a:r>
            <a:r>
              <a:rPr lang="cs-CZ" sz="2400" b="1" dirty="0"/>
              <a:t> </a:t>
            </a:r>
            <a:endParaRPr lang="cs-CZ" sz="2400" b="1" dirty="0" smtClean="0"/>
          </a:p>
          <a:p>
            <a:pPr>
              <a:buFontTx/>
              <a:buChar char="-"/>
            </a:pPr>
            <a:r>
              <a:rPr lang="cs-CZ" sz="2400" dirty="0" smtClean="0"/>
              <a:t>dórský řád</a:t>
            </a:r>
          </a:p>
          <a:p>
            <a:pPr>
              <a:buFontTx/>
              <a:buChar char="-"/>
            </a:pPr>
            <a:r>
              <a:rPr lang="cs-CZ" sz="2400" dirty="0" err="1" smtClean="0"/>
              <a:t>hexastylový</a:t>
            </a:r>
            <a:r>
              <a:rPr lang="cs-CZ" sz="2400" dirty="0" smtClean="0"/>
              <a:t> </a:t>
            </a:r>
            <a:r>
              <a:rPr lang="cs-CZ" sz="2400" dirty="0" err="1"/>
              <a:t>peripteros</a:t>
            </a:r>
            <a:r>
              <a:rPr lang="cs-CZ" sz="2400" dirty="0"/>
              <a:t> - 6 x 13 sloupů</a:t>
            </a:r>
          </a:p>
          <a:p>
            <a:pPr>
              <a:buFontTx/>
              <a:buChar char="-"/>
            </a:pPr>
            <a:r>
              <a:rPr lang="cs-CZ" sz="2400" dirty="0" err="1" smtClean="0"/>
              <a:t>pronaos</a:t>
            </a:r>
            <a:r>
              <a:rPr lang="cs-CZ" sz="2400" dirty="0" smtClean="0"/>
              <a:t> </a:t>
            </a:r>
            <a:r>
              <a:rPr lang="cs-CZ" sz="2400" dirty="0"/>
              <a:t>a </a:t>
            </a:r>
            <a:r>
              <a:rPr lang="cs-CZ" sz="2400" dirty="0" err="1"/>
              <a:t>opisthodomos</a:t>
            </a:r>
            <a:r>
              <a:rPr lang="cs-CZ" sz="2400" dirty="0"/>
              <a:t> dvojitý </a:t>
            </a:r>
            <a:r>
              <a:rPr lang="cs-CZ" sz="2400" i="1" dirty="0"/>
              <a:t>in </a:t>
            </a:r>
            <a:r>
              <a:rPr lang="cs-CZ" sz="2400" i="1" dirty="0" err="1"/>
              <a:t>antis</a:t>
            </a:r>
            <a:endParaRPr lang="cs-CZ" sz="2400" i="1" dirty="0"/>
          </a:p>
          <a:p>
            <a:pPr>
              <a:buFontTx/>
              <a:buChar char="-"/>
            </a:pPr>
            <a:r>
              <a:rPr lang="cs-CZ" sz="2400" dirty="0" smtClean="0"/>
              <a:t>z </a:t>
            </a:r>
            <a:r>
              <a:rPr lang="cs-CZ" sz="2400" dirty="0"/>
              <a:t>místního lasturnatého </a:t>
            </a:r>
            <a:r>
              <a:rPr lang="cs-CZ" sz="2400" dirty="0" smtClean="0"/>
              <a:t>vápence</a:t>
            </a:r>
            <a:endParaRPr lang="cs-CZ" sz="2400" dirty="0"/>
          </a:p>
        </p:txBody>
      </p:sp>
      <p:pic>
        <p:nvPicPr>
          <p:cNvPr id="4" name="Obrázek 3" descr="Olympie - Diův chrám - plán 01.jpg"/>
          <p:cNvPicPr>
            <a:picLocks noChangeAspect="1"/>
          </p:cNvPicPr>
          <p:nvPr/>
        </p:nvPicPr>
        <p:blipFill>
          <a:blip r:embed="rId2" cstate="screen"/>
          <a:stretch>
            <a:fillRect/>
          </a:stretch>
        </p:blipFill>
        <p:spPr>
          <a:xfrm>
            <a:off x="827584" y="2925731"/>
            <a:ext cx="7560840" cy="3747809"/>
          </a:xfrm>
          <a:prstGeom prst="rect">
            <a:avLst/>
          </a:prstGeom>
        </p:spPr>
      </p:pic>
    </p:spTree>
    <p:extLst>
      <p:ext uri="{BB962C8B-B14F-4D97-AF65-F5344CB8AC3E}">
        <p14:creationId xmlns:p14="http://schemas.microsoft.com/office/powerpoint/2010/main" val="4285226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lympie - Diův chrám - rekonstrukce 02.jpg"/>
          <p:cNvPicPr>
            <a:picLocks noChangeAspect="1"/>
          </p:cNvPicPr>
          <p:nvPr/>
        </p:nvPicPr>
        <p:blipFill>
          <a:blip r:embed="rId2" cstate="screen"/>
          <a:stretch>
            <a:fillRect/>
          </a:stretch>
        </p:blipFill>
        <p:spPr>
          <a:xfrm>
            <a:off x="215516" y="3645024"/>
            <a:ext cx="8712968" cy="2996206"/>
          </a:xfrm>
          <a:prstGeom prst="rect">
            <a:avLst/>
          </a:prstGeom>
        </p:spPr>
      </p:pic>
      <p:pic>
        <p:nvPicPr>
          <p:cNvPr id="5" name="Obrázek 4" descr="IMG_4113.JPG"/>
          <p:cNvPicPr>
            <a:picLocks noChangeAspect="1"/>
          </p:cNvPicPr>
          <p:nvPr/>
        </p:nvPicPr>
        <p:blipFill>
          <a:blip r:embed="rId3" cstate="screen"/>
          <a:stretch>
            <a:fillRect/>
          </a:stretch>
        </p:blipFill>
        <p:spPr>
          <a:xfrm>
            <a:off x="216576" y="260648"/>
            <a:ext cx="4302660" cy="3226995"/>
          </a:xfrm>
          <a:prstGeom prst="rect">
            <a:avLst/>
          </a:prstGeom>
        </p:spPr>
      </p:pic>
      <p:pic>
        <p:nvPicPr>
          <p:cNvPr id="6" name="Obrázek 5" descr="IMG_4135.JPG"/>
          <p:cNvPicPr>
            <a:picLocks noChangeAspect="1"/>
          </p:cNvPicPr>
          <p:nvPr/>
        </p:nvPicPr>
        <p:blipFill>
          <a:blip r:embed="rId4" cstate="screen"/>
          <a:stretch>
            <a:fillRect/>
          </a:stretch>
        </p:blipFill>
        <p:spPr>
          <a:xfrm>
            <a:off x="4572001" y="260648"/>
            <a:ext cx="4354880" cy="3226995"/>
          </a:xfrm>
          <a:prstGeom prst="rect">
            <a:avLst/>
          </a:prstGeom>
        </p:spPr>
      </p:pic>
    </p:spTree>
    <p:extLst>
      <p:ext uri="{BB962C8B-B14F-4D97-AF65-F5344CB8AC3E}">
        <p14:creationId xmlns:p14="http://schemas.microsoft.com/office/powerpoint/2010/main" val="1021496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lympie - Diův chrám - rekonstrukce 03.jpg"/>
          <p:cNvPicPr>
            <a:picLocks noChangeAspect="1"/>
          </p:cNvPicPr>
          <p:nvPr/>
        </p:nvPicPr>
        <p:blipFill>
          <a:blip r:embed="rId2" cstate="screen"/>
          <a:stretch>
            <a:fillRect/>
          </a:stretch>
        </p:blipFill>
        <p:spPr>
          <a:xfrm>
            <a:off x="107502" y="332655"/>
            <a:ext cx="4320481" cy="6200661"/>
          </a:xfrm>
          <a:prstGeom prst="rect">
            <a:avLst/>
          </a:prstGeom>
        </p:spPr>
      </p:pic>
      <p:pic>
        <p:nvPicPr>
          <p:cNvPr id="3" name="Obrázek 2" descr="Olympie - Diův chrám - rekonstrukce 04.jpg"/>
          <p:cNvPicPr>
            <a:picLocks noChangeAspect="1"/>
          </p:cNvPicPr>
          <p:nvPr/>
        </p:nvPicPr>
        <p:blipFill>
          <a:blip r:embed="rId3" cstate="screen"/>
          <a:stretch>
            <a:fillRect/>
          </a:stretch>
        </p:blipFill>
        <p:spPr>
          <a:xfrm>
            <a:off x="4466349" y="332655"/>
            <a:ext cx="4542947" cy="6192689"/>
          </a:xfrm>
          <a:prstGeom prst="rect">
            <a:avLst/>
          </a:prstGeom>
        </p:spPr>
      </p:pic>
    </p:spTree>
    <p:extLst>
      <p:ext uri="{BB962C8B-B14F-4D97-AF65-F5344CB8AC3E}">
        <p14:creationId xmlns:p14="http://schemas.microsoft.com/office/powerpoint/2010/main" val="9522519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7544" y="0"/>
            <a:ext cx="8229600" cy="1143000"/>
          </a:xfrm>
        </p:spPr>
        <p:txBody>
          <a:bodyPr/>
          <a:lstStyle/>
          <a:p>
            <a:pPr>
              <a:defRPr/>
            </a:pPr>
            <a:r>
              <a:rPr lang="cs-CZ" b="1" dirty="0"/>
              <a:t>m</a:t>
            </a:r>
            <a:r>
              <a:rPr lang="cs-CZ" b="1" dirty="0" smtClean="0"/>
              <a:t>ince (Au) z Élidy</a:t>
            </a:r>
            <a:endParaRPr lang="en-US" b="1" dirty="0" smtClean="0"/>
          </a:p>
        </p:txBody>
      </p:sp>
      <p:pic>
        <p:nvPicPr>
          <p:cNvPr id="17412" name="Picture 4" descr="coin_jupiter_olympia_bode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52737"/>
            <a:ext cx="6208142" cy="5744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1808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0"/>
            <a:ext cx="8229600" cy="1143000"/>
          </a:xfrm>
        </p:spPr>
        <p:txBody>
          <a:bodyPr>
            <a:normAutofit/>
          </a:bodyPr>
          <a:lstStyle/>
          <a:p>
            <a:pPr>
              <a:defRPr/>
            </a:pPr>
            <a:r>
              <a:rPr lang="cs-CZ" b="1" dirty="0" smtClean="0"/>
              <a:t>rekonstrukce sochy Dia</a:t>
            </a:r>
            <a:endParaRPr lang="en-US" b="1" dirty="0" smtClean="0"/>
          </a:p>
        </p:txBody>
      </p:sp>
      <p:pic>
        <p:nvPicPr>
          <p:cNvPr id="18436" name="Picture 4" descr="zeus-statu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109200"/>
            <a:ext cx="5832648" cy="5735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7441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026"/>
          <p:cNvSpPr>
            <a:spLocks noGrp="1" noChangeArrowheads="1"/>
          </p:cNvSpPr>
          <p:nvPr>
            <p:ph type="title"/>
          </p:nvPr>
        </p:nvSpPr>
        <p:spPr>
          <a:xfrm>
            <a:off x="0" y="32405"/>
            <a:ext cx="9144000" cy="1143000"/>
          </a:xfrm>
        </p:spPr>
        <p:txBody>
          <a:bodyPr>
            <a:normAutofit fontScale="90000"/>
          </a:bodyPr>
          <a:lstStyle/>
          <a:p>
            <a:pPr>
              <a:defRPr/>
            </a:pPr>
            <a:r>
              <a:rPr lang="en-US" b="1" dirty="0" smtClean="0"/>
              <a:t>3D Printing Reconstruction</a:t>
            </a:r>
            <a:r>
              <a:rPr lang="cs-CZ" b="1" dirty="0" smtClean="0"/>
              <a:t> (</a:t>
            </a:r>
            <a:r>
              <a:rPr lang="en-US" b="1" dirty="0" smtClean="0"/>
              <a:t>August 2016)</a:t>
            </a:r>
          </a:p>
        </p:txBody>
      </p:sp>
      <p:pic>
        <p:nvPicPr>
          <p:cNvPr id="19460" name="Picture 1028" descr="_90688574_zeus_larg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098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05619" y="0"/>
            <a:ext cx="8229600" cy="1143000"/>
          </a:xfrm>
        </p:spPr>
        <p:txBody>
          <a:bodyPr/>
          <a:lstStyle/>
          <a:p>
            <a:r>
              <a:rPr lang="en-US" altLang="cs-CZ" dirty="0" smtClean="0"/>
              <a:t>	</a:t>
            </a:r>
            <a:r>
              <a:rPr lang="cs-CZ" altLang="cs-CZ" b="1" dirty="0" smtClean="0"/>
              <a:t>m</a:t>
            </a:r>
            <a:r>
              <a:rPr lang="en-US" altLang="cs-CZ" b="1" dirty="0" err="1" smtClean="0"/>
              <a:t>odel</a:t>
            </a:r>
            <a:r>
              <a:rPr lang="en-US" altLang="cs-CZ" b="1" dirty="0" smtClean="0"/>
              <a:t> 1.8 m tall (not 13 m)</a:t>
            </a:r>
          </a:p>
        </p:txBody>
      </p:sp>
      <p:pic>
        <p:nvPicPr>
          <p:cNvPr id="20484" name="Picture 4" descr="zeus-stat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083404" cy="5112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975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cs-CZ" b="1" dirty="0" smtClean="0"/>
              <a:t>600-400 B</a:t>
            </a:r>
            <a:r>
              <a:rPr lang="cs-CZ" altLang="cs-CZ" b="1" dirty="0"/>
              <a:t>C</a:t>
            </a:r>
            <a:endParaRPr lang="en-US" altLang="cs-CZ" b="1" dirty="0"/>
          </a:p>
        </p:txBody>
      </p:sp>
      <p:pic>
        <p:nvPicPr>
          <p:cNvPr id="87044"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49" y="1700809"/>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689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r>
              <a:rPr lang="en-US" altLang="cs-CZ" dirty="0"/>
              <a:t>	</a:t>
            </a:r>
            <a:br>
              <a:rPr lang="en-US" altLang="cs-CZ" dirty="0"/>
            </a:br>
            <a:r>
              <a:rPr lang="en-US" altLang="cs-CZ" b="1" dirty="0" smtClean="0"/>
              <a:t>400-300 </a:t>
            </a:r>
            <a:r>
              <a:rPr lang="cs-CZ" altLang="cs-CZ" b="1" dirty="0" smtClean="0"/>
              <a:t>BC</a:t>
            </a:r>
            <a:r>
              <a:rPr lang="en-US" altLang="cs-CZ" dirty="0"/>
              <a:t/>
            </a:r>
            <a:br>
              <a:rPr lang="en-US" altLang="cs-CZ" dirty="0"/>
            </a:br>
            <a:endParaRPr lang="en-US" altLang="cs-CZ" dirty="0"/>
          </a:p>
        </p:txBody>
      </p:sp>
      <p:pic>
        <p:nvPicPr>
          <p:cNvPr id="99332" name="Picture 4" descr="IMG_07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 y="1700808"/>
            <a:ext cx="9118309"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99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052736"/>
          </a:xfrm>
        </p:spPr>
        <p:txBody>
          <a:bodyPr/>
          <a:lstStyle/>
          <a:p>
            <a:r>
              <a:rPr lang="cs-CZ" b="1" dirty="0" smtClean="0"/>
              <a:t>Původ her</a:t>
            </a:r>
            <a:endParaRPr lang="cs-CZ" b="1" dirty="0"/>
          </a:p>
        </p:txBody>
      </p:sp>
      <p:sp>
        <p:nvSpPr>
          <p:cNvPr id="3" name="Zástupný symbol pro obsah 2"/>
          <p:cNvSpPr>
            <a:spLocks noGrp="1"/>
          </p:cNvSpPr>
          <p:nvPr>
            <p:ph idx="1"/>
          </p:nvPr>
        </p:nvSpPr>
        <p:spPr>
          <a:xfrm>
            <a:off x="0" y="908720"/>
            <a:ext cx="9144000" cy="5472608"/>
          </a:xfrm>
        </p:spPr>
        <p:txBody>
          <a:bodyPr>
            <a:normAutofit lnSpcReduction="10000"/>
          </a:bodyPr>
          <a:lstStyle/>
          <a:p>
            <a:r>
              <a:rPr lang="cs-CZ" dirty="0" smtClean="0"/>
              <a:t>náboženský</a:t>
            </a:r>
          </a:p>
          <a:p>
            <a:r>
              <a:rPr lang="cs-CZ" dirty="0" smtClean="0"/>
              <a:t>oslava hrdinů nad jejich hroby</a:t>
            </a:r>
            <a:r>
              <a:rPr lang="cs-CZ" b="1" dirty="0" smtClean="0"/>
              <a:t> x </a:t>
            </a:r>
            <a:r>
              <a:rPr lang="cs-CZ" dirty="0" smtClean="0"/>
              <a:t>PA:</a:t>
            </a:r>
          </a:p>
          <a:p>
            <a:pPr lvl="1"/>
            <a:r>
              <a:rPr lang="cs-CZ" dirty="0" smtClean="0"/>
              <a:t>v</a:t>
            </a:r>
            <a:r>
              <a:rPr lang="cs-CZ" dirty="0"/>
              <a:t> Olympii nad hrobem </a:t>
            </a:r>
            <a:r>
              <a:rPr lang="cs-CZ" dirty="0" err="1"/>
              <a:t>Pelopa</a:t>
            </a:r>
            <a:r>
              <a:rPr lang="cs-CZ" dirty="0" smtClean="0"/>
              <a:t>,</a:t>
            </a:r>
          </a:p>
          <a:p>
            <a:pPr lvl="1"/>
            <a:r>
              <a:rPr lang="cs-CZ" dirty="0" smtClean="0"/>
              <a:t>v </a:t>
            </a:r>
            <a:r>
              <a:rPr lang="cs-CZ" dirty="0"/>
              <a:t>Delfách </a:t>
            </a:r>
            <a:r>
              <a:rPr lang="cs-CZ" dirty="0" err="1" smtClean="0"/>
              <a:t>Pythóna</a:t>
            </a:r>
            <a:endParaRPr lang="cs-CZ" dirty="0" smtClean="0"/>
          </a:p>
          <a:p>
            <a:pPr lvl="1"/>
            <a:r>
              <a:rPr lang="cs-CZ" dirty="0" smtClean="0"/>
              <a:t>v </a:t>
            </a:r>
            <a:r>
              <a:rPr lang="cs-CZ" dirty="0" err="1"/>
              <a:t>Nemei</a:t>
            </a:r>
            <a:r>
              <a:rPr lang="cs-CZ" dirty="0"/>
              <a:t> </a:t>
            </a:r>
            <a:r>
              <a:rPr lang="cs-CZ" dirty="0" err="1"/>
              <a:t>Ofelta</a:t>
            </a:r>
            <a:r>
              <a:rPr lang="cs-CZ" dirty="0"/>
              <a:t> </a:t>
            </a:r>
          </a:p>
          <a:p>
            <a:pPr lvl="1"/>
            <a:r>
              <a:rPr lang="cs-CZ" dirty="0" smtClean="0"/>
              <a:t>v </a:t>
            </a:r>
            <a:r>
              <a:rPr lang="cs-CZ" dirty="0"/>
              <a:t>Korintu nad hrobem </a:t>
            </a:r>
            <a:r>
              <a:rPr lang="cs-CZ" dirty="0" err="1" smtClean="0"/>
              <a:t>Melikerta</a:t>
            </a:r>
            <a:endParaRPr lang="cs-CZ" dirty="0" smtClean="0"/>
          </a:p>
          <a:p>
            <a:r>
              <a:rPr lang="cs-CZ" b="1" dirty="0" smtClean="0"/>
              <a:t>x</a:t>
            </a:r>
            <a:r>
              <a:rPr lang="cs-CZ" dirty="0" smtClean="0"/>
              <a:t> oslava </a:t>
            </a:r>
            <a:r>
              <a:rPr lang="cs-CZ" dirty="0"/>
              <a:t>padlých reků a králů </a:t>
            </a:r>
            <a:r>
              <a:rPr lang="cs-CZ" dirty="0" smtClean="0"/>
              <a:t>1x:</a:t>
            </a:r>
          </a:p>
          <a:p>
            <a:pPr lvl="1"/>
            <a:r>
              <a:rPr lang="cs-CZ" dirty="0" smtClean="0"/>
              <a:t>pocta jeho památce</a:t>
            </a:r>
          </a:p>
          <a:p>
            <a:pPr lvl="1"/>
            <a:r>
              <a:rPr lang="cs-CZ" dirty="0" smtClean="0"/>
              <a:t>rozdělení hodností a majetku (i </a:t>
            </a:r>
            <a:r>
              <a:rPr lang="cs-CZ" dirty="0"/>
              <a:t>manželka či </a:t>
            </a:r>
            <a:r>
              <a:rPr lang="cs-CZ" dirty="0" smtClean="0"/>
              <a:t>dcery)</a:t>
            </a:r>
          </a:p>
          <a:p>
            <a:pPr lvl="1"/>
            <a:r>
              <a:rPr lang="cs-CZ" dirty="0"/>
              <a:t>r</a:t>
            </a:r>
            <a:r>
              <a:rPr lang="cs-CZ" dirty="0" smtClean="0"/>
              <a:t>ozhodnutí o nástupnictví)</a:t>
            </a:r>
          </a:p>
          <a:p>
            <a:pPr lvl="2"/>
            <a:r>
              <a:rPr lang="cs-CZ" dirty="0" smtClean="0"/>
              <a:t>opakování nemělo smysl</a:t>
            </a:r>
          </a:p>
        </p:txBody>
      </p:sp>
    </p:spTree>
    <p:extLst>
      <p:ext uri="{BB962C8B-B14F-4D97-AF65-F5344CB8AC3E}">
        <p14:creationId xmlns:p14="http://schemas.microsoft.com/office/powerpoint/2010/main" val="35045826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5536" y="20704"/>
            <a:ext cx="8229600" cy="1143000"/>
          </a:xfrm>
        </p:spPr>
        <p:txBody>
          <a:bodyPr>
            <a:normAutofit fontScale="90000"/>
          </a:bodyPr>
          <a:lstStyle/>
          <a:p>
            <a:r>
              <a:rPr lang="en-US" altLang="cs-CZ" dirty="0"/>
              <a:t>	</a:t>
            </a:r>
            <a:br>
              <a:rPr lang="en-US" altLang="cs-CZ" dirty="0"/>
            </a:br>
            <a:r>
              <a:rPr lang="en-US" altLang="cs-CZ" dirty="0"/>
              <a:t>	</a:t>
            </a:r>
            <a:r>
              <a:rPr lang="en-US" altLang="cs-CZ" b="1" dirty="0" smtClean="0"/>
              <a:t>300-1 </a:t>
            </a:r>
            <a:r>
              <a:rPr lang="cs-CZ" altLang="cs-CZ" b="1" dirty="0" smtClean="0"/>
              <a:t>BC</a:t>
            </a:r>
            <a:r>
              <a:rPr lang="en-US" altLang="cs-CZ" dirty="0"/>
              <a:t/>
            </a:r>
            <a:br>
              <a:rPr lang="en-US" altLang="cs-CZ" dirty="0"/>
            </a:br>
            <a:endParaRPr lang="en-US" altLang="cs-CZ" dirty="0"/>
          </a:p>
        </p:txBody>
      </p:sp>
      <p:pic>
        <p:nvPicPr>
          <p:cNvPr id="89094" name="Picture 6" descr="IMG_07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15951"/>
            <a:ext cx="8316416" cy="57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506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7544" y="20704"/>
            <a:ext cx="8229600" cy="1143000"/>
          </a:xfrm>
        </p:spPr>
        <p:txBody>
          <a:bodyPr/>
          <a:lstStyle/>
          <a:p>
            <a:r>
              <a:rPr lang="cs-CZ" altLang="cs-CZ" b="1" dirty="0" smtClean="0"/>
              <a:t>1</a:t>
            </a:r>
            <a:r>
              <a:rPr lang="en-US" altLang="cs-CZ" b="1" dirty="0" smtClean="0"/>
              <a:t>-300 A</a:t>
            </a:r>
            <a:r>
              <a:rPr lang="cs-CZ" altLang="cs-CZ" b="1" dirty="0" smtClean="0"/>
              <a:t>D</a:t>
            </a:r>
            <a:endParaRPr lang="en-US" altLang="cs-CZ" b="1" dirty="0"/>
          </a:p>
        </p:txBody>
      </p:sp>
      <p:pic>
        <p:nvPicPr>
          <p:cNvPr id="91141" name="Picture 5" descr="IMG_07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48269"/>
            <a:ext cx="8244408" cy="5809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816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Olympia-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9144000" cy="5975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485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6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7573"/>
            <a:ext cx="9119563" cy="686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054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I:\DCIM\101OLYMP\PA072355.JPG"/>
          <p:cNvPicPr/>
          <p:nvPr/>
        </p:nvPicPr>
        <p:blipFill>
          <a:blip r:embed="rId2" cstate="print"/>
          <a:srcRect l="5620" t="5286" r="3306" b="1322"/>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67504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_Olympia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8" y="260648"/>
            <a:ext cx="9138735" cy="6232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09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potter194e2.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5773324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lisar\Desktop\492510ef3a_32555332_o2.png"/>
          <p:cNvPicPr>
            <a:picLocks noChangeAspect="1" noChangeArrowheads="1"/>
          </p:cNvPicPr>
          <p:nvPr/>
        </p:nvPicPr>
        <p:blipFill>
          <a:blip r:embed="rId2" cstate="print"/>
          <a:srcRect/>
          <a:stretch>
            <a:fillRect/>
          </a:stretch>
        </p:blipFill>
        <p:spPr bwMode="auto">
          <a:xfrm>
            <a:off x="0" y="0"/>
            <a:ext cx="9144000" cy="5949280"/>
          </a:xfrm>
          <a:prstGeom prst="rect">
            <a:avLst/>
          </a:prstGeom>
          <a:noFill/>
        </p:spPr>
      </p:pic>
    </p:spTree>
    <p:extLst>
      <p:ext uri="{BB962C8B-B14F-4D97-AF65-F5344CB8AC3E}">
        <p14:creationId xmlns:p14="http://schemas.microsoft.com/office/powerpoint/2010/main" val="19154187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zamarovsky47.jpg"/>
          <p:cNvPicPr/>
          <p:nvPr/>
        </p:nvPicPr>
        <p:blipFill>
          <a:blip r:embed="rId2">
            <a:extLst>
              <a:ext uri="{28A0092B-C50C-407E-A947-70E740481C1C}">
                <a14:useLocalDpi xmlns:a14="http://schemas.microsoft.com/office/drawing/2010/main" val="0"/>
              </a:ext>
            </a:extLst>
          </a:blip>
          <a:srcRect/>
          <a:stretch>
            <a:fillRect/>
          </a:stretch>
        </p:blipFill>
        <p:spPr bwMode="auto">
          <a:xfrm>
            <a:off x="0" y="21222"/>
            <a:ext cx="9144000" cy="6836778"/>
          </a:xfrm>
          <a:prstGeom prst="rect">
            <a:avLst/>
          </a:prstGeom>
          <a:noFill/>
          <a:ln>
            <a:noFill/>
          </a:ln>
        </p:spPr>
      </p:pic>
    </p:spTree>
    <p:extLst>
      <p:ext uri="{BB962C8B-B14F-4D97-AF65-F5344CB8AC3E}">
        <p14:creationId xmlns:p14="http://schemas.microsoft.com/office/powerpoint/2010/main" val="35504133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ktuální\Antický sport a má výuka dějin starověkého sportu\Antický sport\rigo - obr\olympie ter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222" y="836712"/>
            <a:ext cx="3851778" cy="5157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Aktuální\Antický sport a má výuka dějin starověkého sportu\Antický sport\rigo - obr\j\zamarovsky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2890" cy="4036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ktuální\Antický sport a má výuka dějin starověkého sportu\Antický sport\rigo - obr\j\zamarovsky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4784"/>
            <a:ext cx="5312890" cy="2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72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701" y="476672"/>
            <a:ext cx="9144000" cy="6093296"/>
          </a:xfrm>
        </p:spPr>
        <p:txBody>
          <a:bodyPr>
            <a:normAutofit fontScale="92500" lnSpcReduction="20000"/>
          </a:bodyPr>
          <a:lstStyle/>
          <a:p>
            <a:pPr marL="0" indent="0" algn="just">
              <a:buNone/>
            </a:pPr>
            <a:r>
              <a:rPr lang="cs-CZ" b="1" dirty="0"/>
              <a:t>Émile Mireaux </a:t>
            </a:r>
            <a:r>
              <a:rPr lang="cs-CZ" dirty="0"/>
              <a:t>(1980, 219) </a:t>
            </a:r>
            <a:r>
              <a:rPr lang="cs-CZ" dirty="0" smtClean="0"/>
              <a:t>píše</a:t>
            </a:r>
            <a:r>
              <a:rPr lang="cs-CZ" dirty="0"/>
              <a:t>, </a:t>
            </a:r>
            <a:r>
              <a:rPr lang="cs-CZ" dirty="0" smtClean="0"/>
              <a:t>že:</a:t>
            </a:r>
          </a:p>
          <a:p>
            <a:pPr marL="0" indent="0" algn="just">
              <a:buNone/>
            </a:pPr>
            <a:r>
              <a:rPr lang="cs-CZ" i="1" dirty="0" smtClean="0"/>
              <a:t>„</a:t>
            </a:r>
            <a:r>
              <a:rPr lang="cs-CZ" i="1" dirty="0"/>
              <a:t>účelem veřejných her pořádaných v určitých lhůtách bylo skutečně velmi pravděpodobně přispívat k obnově podzemních sil zajišťujících věčné trvání života a vládnoucích nad jeho pravidelným obrozováním. Tato životní energie se obvykle podle primitivních názorů vtěluje do krále. V určitých časových úsecích je nutno ji přezkoušet. A opravdu, v některých helénských obcích bylo patrně běžné trvání každé vlády původně omezeno na osm let </a:t>
            </a:r>
            <a:r>
              <a:rPr lang="cs-CZ" dirty="0" smtClean="0"/>
              <a:t>[…]</a:t>
            </a:r>
            <a:r>
              <a:rPr lang="cs-CZ" i="1" dirty="0" smtClean="0"/>
              <a:t> </a:t>
            </a:r>
            <a:r>
              <a:rPr lang="cs-CZ" i="1" dirty="0"/>
              <a:t>Veřejné hry byly bezpochyby původně jen příležitostí ověřit pravidelně – patrně každých osm let – fyzickou svěžest a životní sílu vládnoucího panovníka. Jestliže zvítězil, ujal se znova vlády; jestliže byl přemožen, postoupil vítězi své místo a spolu s ním i svou ženu nebo dceru.“</a:t>
            </a:r>
            <a:endParaRPr lang="cs-CZ" dirty="0"/>
          </a:p>
        </p:txBody>
      </p:sp>
    </p:spTree>
    <p:extLst>
      <p:ext uri="{BB962C8B-B14F-4D97-AF65-F5344CB8AC3E}">
        <p14:creationId xmlns:p14="http://schemas.microsoft.com/office/powerpoint/2010/main" val="14339121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88640"/>
            <a:ext cx="9144000" cy="1754326"/>
          </a:xfrm>
          <a:prstGeom prst="rect">
            <a:avLst/>
          </a:prstGeom>
        </p:spPr>
        <p:txBody>
          <a:bodyPr wrap="square">
            <a:spAutoFit/>
          </a:bodyPr>
          <a:lstStyle/>
          <a:p>
            <a:pPr algn="ctr"/>
            <a:r>
              <a:rPr lang="cs-CZ" i="1" dirty="0"/>
              <a:t>„Mě sem dal </a:t>
            </a:r>
            <a:r>
              <a:rPr lang="cs-CZ" i="1" dirty="0" err="1"/>
              <a:t>Ergotelés</a:t>
            </a:r>
            <a:r>
              <a:rPr lang="cs-CZ" i="1" dirty="0"/>
              <a:t>, ten slavný syn </a:t>
            </a:r>
            <a:r>
              <a:rPr lang="cs-CZ" i="1" dirty="0" err="1"/>
              <a:t>Filanorův</a:t>
            </a:r>
            <a:r>
              <a:rPr lang="cs-CZ" i="1" dirty="0"/>
              <a:t>, </a:t>
            </a:r>
            <a:endParaRPr lang="cs-CZ" dirty="0"/>
          </a:p>
          <a:p>
            <a:pPr algn="ctr"/>
            <a:r>
              <a:rPr lang="cs-CZ" i="1" dirty="0"/>
              <a:t>v </a:t>
            </a:r>
            <a:r>
              <a:rPr lang="cs-CZ" i="1" dirty="0" err="1"/>
              <a:t>Pýthu</a:t>
            </a:r>
            <a:r>
              <a:rPr lang="cs-CZ" i="1" dirty="0"/>
              <a:t> když porazil Řeky dvakráte na dlouhý běh; </a:t>
            </a:r>
            <a:endParaRPr lang="cs-CZ" dirty="0"/>
          </a:p>
          <a:p>
            <a:pPr algn="ctr"/>
            <a:r>
              <a:rPr lang="cs-CZ" i="1" dirty="0"/>
              <a:t>dvakrát i v Olympii, i na Isthmu, v Nemeji dvakrát. </a:t>
            </a:r>
            <a:endParaRPr lang="cs-CZ" dirty="0"/>
          </a:p>
          <a:p>
            <a:pPr algn="ctr"/>
            <a:r>
              <a:rPr lang="cs-CZ" i="1" dirty="0" err="1"/>
              <a:t>Hímerské</a:t>
            </a:r>
            <a:r>
              <a:rPr lang="cs-CZ" i="1" dirty="0"/>
              <a:t> zdatnosti pomník navěky zůstaň zde stát!“</a:t>
            </a:r>
            <a:r>
              <a:rPr lang="cs-CZ" dirty="0"/>
              <a:t> </a:t>
            </a:r>
          </a:p>
          <a:p>
            <a:pPr algn="ctr"/>
            <a:r>
              <a:rPr lang="cs-CZ" dirty="0"/>
              <a:t>Nápisný verš na vítězného </a:t>
            </a:r>
            <a:r>
              <a:rPr lang="cs-CZ" dirty="0" err="1"/>
              <a:t>hímerského</a:t>
            </a:r>
            <a:r>
              <a:rPr lang="cs-CZ" dirty="0"/>
              <a:t> běžce z Olympie kolem roku 470 př. Kr. (</a:t>
            </a:r>
            <a:r>
              <a:rPr lang="cs-CZ" i="1" dirty="0"/>
              <a:t>Nejstarší řecká lyrika</a:t>
            </a:r>
            <a:r>
              <a:rPr lang="cs-CZ" dirty="0"/>
              <a:t>, 1981, 362). </a:t>
            </a:r>
          </a:p>
        </p:txBody>
      </p:sp>
      <p:sp>
        <p:nvSpPr>
          <p:cNvPr id="6" name="Obdélník 5"/>
          <p:cNvSpPr/>
          <p:nvPr/>
        </p:nvSpPr>
        <p:spPr>
          <a:xfrm>
            <a:off x="0" y="4221088"/>
            <a:ext cx="9144000" cy="1200329"/>
          </a:xfrm>
          <a:prstGeom prst="rect">
            <a:avLst/>
          </a:prstGeom>
        </p:spPr>
        <p:txBody>
          <a:bodyPr wrap="square">
            <a:spAutoFit/>
          </a:bodyPr>
          <a:lstStyle/>
          <a:p>
            <a:pPr algn="ctr"/>
            <a:r>
              <a:rPr lang="cs-CZ" i="1" dirty="0"/>
              <a:t>„Ze slavné </a:t>
            </a:r>
            <a:r>
              <a:rPr lang="cs-CZ" i="1" dirty="0" err="1"/>
              <a:t>Mantineie</a:t>
            </a:r>
            <a:r>
              <a:rPr lang="cs-CZ" i="1" dirty="0"/>
              <a:t> mě </a:t>
            </a:r>
            <a:r>
              <a:rPr lang="cs-CZ" i="1" dirty="0" err="1"/>
              <a:t>Kyniskos</a:t>
            </a:r>
            <a:r>
              <a:rPr lang="cs-CZ" i="1" dirty="0"/>
              <a:t> věnoval tady, </a:t>
            </a:r>
            <a:endParaRPr lang="cs-CZ" dirty="0"/>
          </a:p>
          <a:p>
            <a:pPr algn="ctr"/>
            <a:r>
              <a:rPr lang="cs-CZ" i="1" dirty="0"/>
              <a:t>v pěstním zápase vítěz; jméno své po otci má.“</a:t>
            </a:r>
            <a:r>
              <a:rPr lang="cs-CZ" dirty="0"/>
              <a:t> </a:t>
            </a:r>
          </a:p>
          <a:p>
            <a:pPr algn="ctr"/>
            <a:r>
              <a:rPr lang="cs-CZ" dirty="0"/>
              <a:t>Nápisný verš na vítězného </a:t>
            </a:r>
            <a:r>
              <a:rPr lang="cs-CZ" dirty="0" err="1"/>
              <a:t>mantineiského</a:t>
            </a:r>
            <a:r>
              <a:rPr lang="cs-CZ" dirty="0"/>
              <a:t> boxera z Olympie po roce 450 př. Kr. (</a:t>
            </a:r>
            <a:r>
              <a:rPr lang="cs-CZ" i="1" dirty="0"/>
              <a:t>Nejstarší řecká lyrika</a:t>
            </a:r>
            <a:r>
              <a:rPr lang="cs-CZ" dirty="0"/>
              <a:t>, 1981, 362). </a:t>
            </a:r>
          </a:p>
        </p:txBody>
      </p:sp>
      <p:sp>
        <p:nvSpPr>
          <p:cNvPr id="7" name="Obdélník 6"/>
          <p:cNvSpPr/>
          <p:nvPr/>
        </p:nvSpPr>
        <p:spPr>
          <a:xfrm>
            <a:off x="0" y="2276872"/>
            <a:ext cx="9144000" cy="1477328"/>
          </a:xfrm>
          <a:prstGeom prst="rect">
            <a:avLst/>
          </a:prstGeom>
        </p:spPr>
        <p:txBody>
          <a:bodyPr wrap="square">
            <a:spAutoFit/>
          </a:bodyPr>
          <a:lstStyle/>
          <a:p>
            <a:pPr algn="ctr"/>
            <a:r>
              <a:rPr lang="cs-CZ" i="1" dirty="0"/>
              <a:t>„Vítězství dobyté pěstmi jde krví. Však jinoch, ač ještě </a:t>
            </a:r>
            <a:endParaRPr lang="cs-CZ" dirty="0"/>
          </a:p>
          <a:p>
            <a:pPr algn="ctr"/>
            <a:r>
              <a:rPr lang="cs-CZ" i="1" dirty="0"/>
              <a:t>dýchal horoucím dechem, když skončil urputný boj, </a:t>
            </a:r>
            <a:endParaRPr lang="cs-CZ" dirty="0"/>
          </a:p>
          <a:p>
            <a:pPr algn="ctr"/>
            <a:r>
              <a:rPr lang="cs-CZ" i="1" dirty="0"/>
              <a:t>připraven k těžkému pankratiu stál zase. Den jeden </a:t>
            </a:r>
            <a:endParaRPr lang="cs-CZ" dirty="0"/>
          </a:p>
          <a:p>
            <a:pPr algn="ctr"/>
            <a:r>
              <a:rPr lang="cs-CZ" i="1" dirty="0" err="1"/>
              <a:t>Dórokleida</a:t>
            </a:r>
            <a:r>
              <a:rPr lang="cs-CZ" i="1" dirty="0"/>
              <a:t> dvakrát cenu si odnášet zřel“ </a:t>
            </a:r>
            <a:endParaRPr lang="cs-CZ" dirty="0"/>
          </a:p>
          <a:p>
            <a:pPr algn="ctr"/>
            <a:r>
              <a:rPr lang="cs-CZ" dirty="0"/>
              <a:t>(</a:t>
            </a:r>
            <a:r>
              <a:rPr lang="cs-CZ" i="1" dirty="0"/>
              <a:t>Obrázky z řeckého života</a:t>
            </a:r>
            <a:r>
              <a:rPr lang="cs-CZ" dirty="0"/>
              <a:t>, 1983, 44). </a:t>
            </a:r>
          </a:p>
        </p:txBody>
      </p:sp>
      <p:sp>
        <p:nvSpPr>
          <p:cNvPr id="8" name="Obdélník 7"/>
          <p:cNvSpPr/>
          <p:nvPr/>
        </p:nvSpPr>
        <p:spPr>
          <a:xfrm>
            <a:off x="0" y="5805264"/>
            <a:ext cx="9144000" cy="923330"/>
          </a:xfrm>
          <a:prstGeom prst="rect">
            <a:avLst/>
          </a:prstGeom>
        </p:spPr>
        <p:txBody>
          <a:bodyPr wrap="square">
            <a:spAutoFit/>
          </a:bodyPr>
          <a:lstStyle/>
          <a:p>
            <a:pPr algn="ctr"/>
            <a:r>
              <a:rPr lang="cs-CZ" i="1" dirty="0"/>
              <a:t> „</a:t>
            </a:r>
            <a:r>
              <a:rPr lang="cs-CZ" i="1" dirty="0" err="1"/>
              <a:t>Korkyra</a:t>
            </a:r>
            <a:r>
              <a:rPr lang="cs-CZ" i="1" dirty="0"/>
              <a:t> jest má vlast, mé jméno je </a:t>
            </a:r>
            <a:r>
              <a:rPr lang="cs-CZ" i="1" dirty="0" err="1"/>
              <a:t>Filon</a:t>
            </a:r>
            <a:r>
              <a:rPr lang="cs-CZ" i="1" dirty="0"/>
              <a:t>, syn </a:t>
            </a:r>
            <a:r>
              <a:rPr lang="cs-CZ" i="1" dirty="0" err="1"/>
              <a:t>Glaukův</a:t>
            </a:r>
            <a:r>
              <a:rPr lang="cs-CZ" i="1" dirty="0"/>
              <a:t>; </a:t>
            </a:r>
            <a:endParaRPr lang="cs-CZ" dirty="0"/>
          </a:p>
          <a:p>
            <a:pPr algn="ctr"/>
            <a:r>
              <a:rPr lang="cs-CZ" i="1" dirty="0"/>
              <a:t>v Olympii mi dvou dobyla vínků má pěst.“</a:t>
            </a:r>
            <a:r>
              <a:rPr lang="cs-CZ" dirty="0"/>
              <a:t> </a:t>
            </a:r>
          </a:p>
          <a:p>
            <a:pPr algn="ctr"/>
            <a:r>
              <a:rPr lang="cs-CZ" dirty="0"/>
              <a:t>Neznámý básník 5. – 6. století (</a:t>
            </a:r>
            <a:r>
              <a:rPr lang="cs-CZ" i="1" dirty="0"/>
              <a:t>Řecká lyrika</a:t>
            </a:r>
            <a:r>
              <a:rPr lang="cs-CZ" dirty="0"/>
              <a:t>, 1954, 303). </a:t>
            </a:r>
          </a:p>
        </p:txBody>
      </p:sp>
    </p:spTree>
    <p:extLst>
      <p:ext uri="{BB962C8B-B14F-4D97-AF65-F5344CB8AC3E}">
        <p14:creationId xmlns:p14="http://schemas.microsoft.com/office/powerpoint/2010/main" val="35263364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260648"/>
            <a:ext cx="9144000" cy="3416320"/>
          </a:xfrm>
          <a:prstGeom prst="rect">
            <a:avLst/>
          </a:prstGeom>
        </p:spPr>
        <p:txBody>
          <a:bodyPr wrap="square">
            <a:spAutoFit/>
          </a:bodyPr>
          <a:lstStyle/>
          <a:p>
            <a:pPr algn="ctr"/>
            <a:r>
              <a:rPr lang="cs-CZ" i="1" dirty="0"/>
              <a:t>„Slyš, mocná </a:t>
            </a:r>
            <a:r>
              <a:rPr lang="cs-CZ" i="1" dirty="0" err="1"/>
              <a:t>Aglaio</a:t>
            </a:r>
            <a:r>
              <a:rPr lang="cs-CZ" i="1" dirty="0"/>
              <a:t>, slyš i, zpěvná </a:t>
            </a:r>
            <a:r>
              <a:rPr lang="cs-CZ" i="1" dirty="0" err="1"/>
              <a:t>Eufrosyno</a:t>
            </a:r>
            <a:r>
              <a:rPr lang="cs-CZ" i="1" dirty="0"/>
              <a:t>, vy děti největšího </a:t>
            </a:r>
            <a:endParaRPr lang="cs-CZ" dirty="0"/>
          </a:p>
          <a:p>
            <a:pPr algn="ctr"/>
            <a:r>
              <a:rPr lang="cs-CZ" i="1" dirty="0"/>
              <a:t>boha, slyš, </a:t>
            </a:r>
            <a:r>
              <a:rPr lang="cs-CZ" i="1" dirty="0" err="1"/>
              <a:t>Thalie</a:t>
            </a:r>
            <a:r>
              <a:rPr lang="cs-CZ" i="1" dirty="0"/>
              <a:t>, ty královno zpěvu, </a:t>
            </a:r>
            <a:endParaRPr lang="cs-CZ" dirty="0"/>
          </a:p>
          <a:p>
            <a:pPr algn="ctr"/>
            <a:r>
              <a:rPr lang="cs-CZ" i="1" dirty="0"/>
              <a:t>pohleď na průvod! Kráčí lehce provázen štěstím. </a:t>
            </a:r>
            <a:r>
              <a:rPr lang="cs-CZ" i="1" dirty="0" err="1"/>
              <a:t>Thalie</a:t>
            </a:r>
            <a:r>
              <a:rPr lang="cs-CZ" i="1" dirty="0"/>
              <a:t>, </a:t>
            </a:r>
            <a:endParaRPr lang="cs-CZ" dirty="0"/>
          </a:p>
          <a:p>
            <a:pPr algn="ctr"/>
            <a:r>
              <a:rPr lang="cs-CZ" i="1" dirty="0"/>
              <a:t>přicházím zazpívat. Slyš můj zpěv, nadšený lýdský zpěv </a:t>
            </a:r>
            <a:endParaRPr lang="cs-CZ" dirty="0"/>
          </a:p>
          <a:p>
            <a:pPr algn="ctr"/>
            <a:r>
              <a:rPr lang="cs-CZ" i="1" dirty="0"/>
              <a:t>na počest hrdiny! </a:t>
            </a:r>
            <a:r>
              <a:rPr lang="cs-CZ" i="1" dirty="0" err="1"/>
              <a:t>Minyjská</a:t>
            </a:r>
            <a:r>
              <a:rPr lang="cs-CZ" i="1" dirty="0"/>
              <a:t> zem </a:t>
            </a:r>
            <a:endParaRPr lang="cs-CZ" dirty="0"/>
          </a:p>
          <a:p>
            <a:pPr algn="ctr"/>
            <a:r>
              <a:rPr lang="cs-CZ" i="1" dirty="0"/>
              <a:t>dobyla vítězství, za něž vděčí jen tobě. </a:t>
            </a:r>
            <a:endParaRPr lang="cs-CZ" dirty="0"/>
          </a:p>
          <a:p>
            <a:pPr algn="ctr"/>
            <a:r>
              <a:rPr lang="cs-CZ" i="1" dirty="0" err="1"/>
              <a:t>Échó</a:t>
            </a:r>
            <a:r>
              <a:rPr lang="cs-CZ" i="1" dirty="0"/>
              <a:t>, pospěš k Persefoně, v ten černý dům, </a:t>
            </a:r>
            <a:endParaRPr lang="cs-CZ" dirty="0"/>
          </a:p>
          <a:p>
            <a:pPr algn="ctr"/>
            <a:r>
              <a:rPr lang="cs-CZ" i="1" dirty="0"/>
              <a:t>dones jim velikou zvěst! A až spatříš otce, tam, v království snů </a:t>
            </a:r>
            <a:endParaRPr lang="cs-CZ" dirty="0"/>
          </a:p>
          <a:p>
            <a:pPr algn="ctr"/>
            <a:r>
              <a:rPr lang="cs-CZ" i="1" dirty="0"/>
              <a:t>a smrti, sděl mu, prosím tě, sděl, že jeho mladý syn </a:t>
            </a:r>
            <a:endParaRPr lang="cs-CZ" dirty="0"/>
          </a:p>
          <a:p>
            <a:pPr algn="ctr"/>
            <a:r>
              <a:rPr lang="cs-CZ" i="1" dirty="0"/>
              <a:t>si ověnčil své kadeře </a:t>
            </a:r>
            <a:endParaRPr lang="cs-CZ" dirty="0"/>
          </a:p>
          <a:p>
            <a:pPr algn="ctr"/>
            <a:r>
              <a:rPr lang="cs-CZ" i="1" dirty="0" err="1"/>
              <a:t>peruťmi</a:t>
            </a:r>
            <a:r>
              <a:rPr lang="cs-CZ" i="1" dirty="0"/>
              <a:t> vzácné výhry v údolí slavné Olympie.“</a:t>
            </a:r>
            <a:r>
              <a:rPr lang="cs-CZ" dirty="0"/>
              <a:t> </a:t>
            </a:r>
          </a:p>
          <a:p>
            <a:pPr algn="ctr"/>
            <a:r>
              <a:rPr lang="cs-CZ" dirty="0"/>
              <a:t>Část zpěvu </a:t>
            </a:r>
            <a:r>
              <a:rPr lang="cs-CZ" i="1" dirty="0"/>
              <a:t>Mladému </a:t>
            </a:r>
            <a:r>
              <a:rPr lang="cs-CZ" i="1" dirty="0" err="1"/>
              <a:t>Ásópichovi</a:t>
            </a:r>
            <a:r>
              <a:rPr lang="cs-CZ" i="1" dirty="0"/>
              <a:t> </a:t>
            </a:r>
            <a:r>
              <a:rPr lang="cs-CZ" i="1" dirty="0" err="1"/>
              <a:t>orchomenskému</a:t>
            </a:r>
            <a:r>
              <a:rPr lang="cs-CZ" dirty="0"/>
              <a:t>, vítězi v běhu (Pindaros, 2002, 163). </a:t>
            </a:r>
          </a:p>
        </p:txBody>
      </p:sp>
      <p:sp>
        <p:nvSpPr>
          <p:cNvPr id="5" name="Obdélník 4"/>
          <p:cNvSpPr/>
          <p:nvPr/>
        </p:nvSpPr>
        <p:spPr>
          <a:xfrm>
            <a:off x="838154" y="4149080"/>
            <a:ext cx="7200800" cy="2031325"/>
          </a:xfrm>
          <a:prstGeom prst="rect">
            <a:avLst/>
          </a:prstGeom>
        </p:spPr>
        <p:txBody>
          <a:bodyPr wrap="square">
            <a:spAutoFit/>
          </a:bodyPr>
          <a:lstStyle/>
          <a:p>
            <a:pPr algn="ctr"/>
            <a:r>
              <a:rPr lang="cs-CZ" i="1" dirty="0"/>
              <a:t>„Při toku </a:t>
            </a:r>
            <a:r>
              <a:rPr lang="cs-CZ" i="1" dirty="0" err="1"/>
              <a:t>Alfeia</a:t>
            </a:r>
            <a:r>
              <a:rPr lang="cs-CZ" i="1" dirty="0"/>
              <a:t> kdysi nám naznačil </a:t>
            </a:r>
            <a:r>
              <a:rPr lang="cs-CZ" i="1" dirty="0" err="1"/>
              <a:t>Pelasgan</a:t>
            </a:r>
            <a:r>
              <a:rPr lang="cs-CZ" i="1" dirty="0"/>
              <a:t>, boxer, </a:t>
            </a:r>
            <a:endParaRPr lang="cs-CZ" dirty="0"/>
          </a:p>
          <a:p>
            <a:pPr algn="ctr"/>
            <a:r>
              <a:rPr lang="cs-CZ" i="1" dirty="0"/>
              <a:t>rukama onen postoj, zápasy </a:t>
            </a:r>
            <a:r>
              <a:rPr lang="cs-CZ" i="1" dirty="0" err="1"/>
              <a:t>Pollux</a:t>
            </a:r>
            <a:r>
              <a:rPr lang="cs-CZ" i="1" dirty="0"/>
              <a:t> v němž veď, </a:t>
            </a:r>
            <a:endParaRPr lang="cs-CZ" dirty="0"/>
          </a:p>
          <a:p>
            <a:pPr algn="ctr"/>
            <a:r>
              <a:rPr lang="cs-CZ" i="1" dirty="0"/>
              <a:t>poté, když vítězem vyhlášen byl; však ty, otče Die, </a:t>
            </a:r>
            <a:endParaRPr lang="cs-CZ" dirty="0"/>
          </a:p>
          <a:p>
            <a:pPr algn="ctr"/>
            <a:r>
              <a:rPr lang="cs-CZ" i="1" dirty="0"/>
              <a:t>slávu své Arkadii znovu zas </a:t>
            </a:r>
            <a:r>
              <a:rPr lang="cs-CZ" i="1" dirty="0" err="1"/>
              <a:t>přeskvělou</a:t>
            </a:r>
            <a:r>
              <a:rPr lang="cs-CZ" i="1" dirty="0"/>
              <a:t> dej! </a:t>
            </a:r>
            <a:endParaRPr lang="cs-CZ" dirty="0"/>
          </a:p>
          <a:p>
            <a:pPr algn="ctr"/>
            <a:r>
              <a:rPr lang="cs-CZ" i="1" dirty="0"/>
              <a:t>Tou nyní Filippa pocti, jenž čtveřici mladistvých borců </a:t>
            </a:r>
            <a:endParaRPr lang="cs-CZ" dirty="0"/>
          </a:p>
          <a:p>
            <a:pPr algn="ctr"/>
            <a:r>
              <a:rPr lang="cs-CZ" i="1" dirty="0"/>
              <a:t>z ostrovů porazil tak, že vedl poctivý boj“</a:t>
            </a:r>
            <a:endParaRPr lang="cs-CZ" dirty="0"/>
          </a:p>
          <a:p>
            <a:pPr algn="ctr"/>
            <a:r>
              <a:rPr lang="cs-CZ" dirty="0"/>
              <a:t> (</a:t>
            </a:r>
            <a:r>
              <a:rPr lang="cs-CZ" i="1" dirty="0"/>
              <a:t>Obrázky z řeckého života</a:t>
            </a:r>
            <a:r>
              <a:rPr lang="cs-CZ" dirty="0"/>
              <a:t>, 1983, 36). </a:t>
            </a:r>
          </a:p>
        </p:txBody>
      </p:sp>
    </p:spTree>
    <p:extLst>
      <p:ext uri="{BB962C8B-B14F-4D97-AF65-F5344CB8AC3E}">
        <p14:creationId xmlns:p14="http://schemas.microsoft.com/office/powerpoint/2010/main" val="36318182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6740307"/>
          </a:xfrm>
          <a:prstGeom prst="rect">
            <a:avLst/>
          </a:prstGeom>
        </p:spPr>
        <p:txBody>
          <a:bodyPr wrap="square">
            <a:spAutoFit/>
          </a:bodyPr>
          <a:lstStyle/>
          <a:p>
            <a:pPr algn="ctr"/>
            <a:r>
              <a:rPr lang="cs-CZ" i="1" dirty="0"/>
              <a:t>„Někdy chceme, aby vál chladivý vítr, </a:t>
            </a:r>
            <a:endParaRPr lang="cs-CZ" dirty="0"/>
          </a:p>
          <a:p>
            <a:pPr algn="ctr"/>
            <a:r>
              <a:rPr lang="cs-CZ" i="1" dirty="0"/>
              <a:t>někdy potřebujeme nebeský déšť, </a:t>
            </a:r>
            <a:endParaRPr lang="cs-CZ" dirty="0"/>
          </a:p>
          <a:p>
            <a:pPr algn="ctr"/>
            <a:r>
              <a:rPr lang="cs-CZ" i="1" dirty="0"/>
              <a:t>jenž je synem mraků a mlh. </a:t>
            </a:r>
            <a:endParaRPr lang="cs-CZ" dirty="0"/>
          </a:p>
          <a:p>
            <a:pPr algn="ctr"/>
            <a:r>
              <a:rPr lang="cs-CZ" i="1" dirty="0"/>
              <a:t>Ale ten, kdo vyhrál závod, dostává za velký výkon </a:t>
            </a:r>
            <a:endParaRPr lang="cs-CZ" dirty="0"/>
          </a:p>
          <a:p>
            <a:pPr algn="ctr"/>
            <a:r>
              <a:rPr lang="cs-CZ" i="1" dirty="0"/>
              <a:t>píseň, sladkou jako med, </a:t>
            </a:r>
            <a:endParaRPr lang="cs-CZ" dirty="0"/>
          </a:p>
          <a:p>
            <a:pPr algn="ctr"/>
            <a:r>
              <a:rPr lang="cs-CZ" i="1" dirty="0"/>
              <a:t>ve které je počátek a záruka slávy a cti. </a:t>
            </a:r>
            <a:endParaRPr lang="cs-CZ" dirty="0"/>
          </a:p>
          <a:p>
            <a:pPr algn="ctr"/>
            <a:r>
              <a:rPr lang="cs-CZ" i="1" dirty="0"/>
              <a:t> </a:t>
            </a:r>
            <a:endParaRPr lang="cs-CZ" dirty="0"/>
          </a:p>
          <a:p>
            <a:pPr algn="ctr"/>
            <a:r>
              <a:rPr lang="cs-CZ" i="1" dirty="0"/>
              <a:t>Takovými zpěvy se s oblibou slaví </a:t>
            </a:r>
            <a:endParaRPr lang="cs-CZ" dirty="0"/>
          </a:p>
          <a:p>
            <a:pPr algn="ctr"/>
            <a:r>
              <a:rPr lang="cs-CZ" i="1" dirty="0"/>
              <a:t>olympijský vítěz. A takový zpěv </a:t>
            </a:r>
            <a:endParaRPr lang="cs-CZ" dirty="0"/>
          </a:p>
          <a:p>
            <a:pPr algn="ctr"/>
            <a:r>
              <a:rPr lang="cs-CZ" i="1" dirty="0"/>
              <a:t>chtějí nyní zpívat mé rty. </a:t>
            </a:r>
            <a:endParaRPr lang="cs-CZ" dirty="0"/>
          </a:p>
          <a:p>
            <a:pPr algn="ctr"/>
            <a:r>
              <a:rPr lang="cs-CZ" i="1" dirty="0"/>
              <a:t>Ale nadání je květ, jenž vyrůstá z milosti boží. </a:t>
            </a:r>
            <a:endParaRPr lang="cs-CZ" dirty="0"/>
          </a:p>
          <a:p>
            <a:pPr algn="ctr"/>
            <a:r>
              <a:rPr lang="cs-CZ" i="1" dirty="0"/>
              <a:t>Poslyš, </a:t>
            </a:r>
            <a:r>
              <a:rPr lang="cs-CZ" i="1" dirty="0" err="1"/>
              <a:t>Hágésidáme</a:t>
            </a:r>
            <a:r>
              <a:rPr lang="cs-CZ" i="1" dirty="0"/>
              <a:t>, </a:t>
            </a:r>
            <a:endParaRPr lang="cs-CZ" dirty="0"/>
          </a:p>
          <a:p>
            <a:pPr algn="ctr"/>
            <a:r>
              <a:rPr lang="cs-CZ" i="1" dirty="0"/>
              <a:t>synu </a:t>
            </a:r>
            <a:r>
              <a:rPr lang="cs-CZ" i="1" dirty="0" err="1"/>
              <a:t>Archestratův</a:t>
            </a:r>
            <a:r>
              <a:rPr lang="cs-CZ" i="1" dirty="0"/>
              <a:t>, zlatá oliva zdobí tvou skráň </a:t>
            </a:r>
            <a:endParaRPr lang="cs-CZ" dirty="0"/>
          </a:p>
          <a:p>
            <a:pPr algn="ctr"/>
            <a:r>
              <a:rPr lang="cs-CZ" i="1" dirty="0"/>
              <a:t> </a:t>
            </a:r>
            <a:endParaRPr lang="cs-CZ" dirty="0"/>
          </a:p>
          <a:p>
            <a:pPr algn="ctr"/>
            <a:r>
              <a:rPr lang="cs-CZ" i="1" dirty="0"/>
              <a:t>slavnostním věncem a já chci zapět sladký </a:t>
            </a:r>
            <a:endParaRPr lang="cs-CZ" dirty="0"/>
          </a:p>
          <a:p>
            <a:pPr algn="ctr"/>
            <a:r>
              <a:rPr lang="cs-CZ" i="1" dirty="0"/>
              <a:t>chvalozpěv na počest tvého </a:t>
            </a:r>
            <a:endParaRPr lang="cs-CZ" dirty="0"/>
          </a:p>
          <a:p>
            <a:pPr algn="ctr"/>
            <a:r>
              <a:rPr lang="cs-CZ" i="1" dirty="0"/>
              <a:t>vítězného pěstního boje a chci </a:t>
            </a:r>
            <a:endParaRPr lang="cs-CZ" dirty="0"/>
          </a:p>
          <a:p>
            <a:pPr algn="ctr"/>
            <a:r>
              <a:rPr lang="cs-CZ" i="1" dirty="0"/>
              <a:t>oslavit tvůj původ! Pojďte do vlasti </a:t>
            </a:r>
            <a:endParaRPr lang="cs-CZ" dirty="0"/>
          </a:p>
          <a:p>
            <a:pPr algn="ctr"/>
            <a:r>
              <a:rPr lang="cs-CZ" i="1" dirty="0"/>
              <a:t>vítězného zápasníka! Věřte mi, </a:t>
            </a:r>
            <a:endParaRPr lang="cs-CZ" dirty="0"/>
          </a:p>
          <a:p>
            <a:pPr algn="ctr"/>
            <a:r>
              <a:rPr lang="cs-CZ" i="1" dirty="0"/>
              <a:t>Múzy, že tam bydlí lid </a:t>
            </a:r>
            <a:endParaRPr lang="cs-CZ" dirty="0"/>
          </a:p>
          <a:p>
            <a:pPr algn="ctr"/>
            <a:r>
              <a:rPr lang="cs-CZ" i="1" dirty="0"/>
              <a:t>laskavý k hostům a milující krásu, statečný </a:t>
            </a:r>
            <a:endParaRPr lang="cs-CZ" dirty="0"/>
          </a:p>
          <a:p>
            <a:pPr algn="ctr"/>
            <a:r>
              <a:rPr lang="cs-CZ" i="1" dirty="0"/>
              <a:t>v boji a moudrý. Ani plavá </a:t>
            </a:r>
            <a:endParaRPr lang="cs-CZ" dirty="0"/>
          </a:p>
          <a:p>
            <a:pPr algn="ctr"/>
            <a:r>
              <a:rPr lang="cs-CZ" i="1" dirty="0"/>
              <a:t>liška, ani řvoucí lev nezmění svou přirozenost.“</a:t>
            </a:r>
            <a:r>
              <a:rPr lang="cs-CZ" dirty="0"/>
              <a:t> </a:t>
            </a:r>
          </a:p>
          <a:p>
            <a:pPr algn="ctr"/>
            <a:r>
              <a:rPr lang="cs-CZ" dirty="0"/>
              <a:t>Olympijská </a:t>
            </a:r>
            <a:r>
              <a:rPr lang="cs-CZ" i="1" dirty="0" err="1"/>
              <a:t>epiníkia</a:t>
            </a:r>
            <a:r>
              <a:rPr lang="cs-CZ" dirty="0"/>
              <a:t> na vítěze v boxu mladého </a:t>
            </a:r>
            <a:r>
              <a:rPr lang="cs-CZ" dirty="0" err="1"/>
              <a:t>Hágésidáma</a:t>
            </a:r>
            <a:r>
              <a:rPr lang="cs-CZ" dirty="0"/>
              <a:t> z </a:t>
            </a:r>
            <a:r>
              <a:rPr lang="cs-CZ" dirty="0" err="1"/>
              <a:t>Lokrů</a:t>
            </a:r>
            <a:r>
              <a:rPr lang="cs-CZ" dirty="0"/>
              <a:t> (Pindaros, 2002, 137-139). </a:t>
            </a:r>
          </a:p>
        </p:txBody>
      </p:sp>
    </p:spTree>
    <p:extLst>
      <p:ext uri="{BB962C8B-B14F-4D97-AF65-F5344CB8AC3E}">
        <p14:creationId xmlns:p14="http://schemas.microsoft.com/office/powerpoint/2010/main" val="22185732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910" y="0"/>
            <a:ext cx="9117090" cy="1754326"/>
          </a:xfrm>
          <a:prstGeom prst="rect">
            <a:avLst/>
          </a:prstGeom>
        </p:spPr>
        <p:txBody>
          <a:bodyPr wrap="square">
            <a:spAutoFit/>
          </a:bodyPr>
          <a:lstStyle/>
          <a:p>
            <a:pPr algn="ctr"/>
            <a:r>
              <a:rPr lang="cs-CZ" dirty="0"/>
              <a:t> </a:t>
            </a:r>
          </a:p>
          <a:p>
            <a:pPr algn="ctr"/>
            <a:r>
              <a:rPr lang="cs-CZ" i="1" dirty="0"/>
              <a:t>„Na obraz </a:t>
            </a:r>
            <a:r>
              <a:rPr lang="cs-CZ" i="1" dirty="0" err="1"/>
              <a:t>Theognetův</a:t>
            </a:r>
            <a:r>
              <a:rPr lang="cs-CZ" i="1" dirty="0"/>
              <a:t> zde pohleď, jenž mistrně křížkem </a:t>
            </a:r>
            <a:endParaRPr lang="cs-CZ" dirty="0"/>
          </a:p>
          <a:p>
            <a:pPr algn="ctr"/>
            <a:r>
              <a:rPr lang="cs-CZ" i="1" dirty="0"/>
              <a:t>při olympijských hrách zvítězil, mladý to hoch. </a:t>
            </a:r>
            <a:endParaRPr lang="cs-CZ" dirty="0"/>
          </a:p>
          <a:p>
            <a:pPr algn="ctr"/>
            <a:r>
              <a:rPr lang="cs-CZ" i="1" dirty="0"/>
              <a:t>Krásný na pohled jest, a borec je právě tak krásný: </a:t>
            </a:r>
            <a:endParaRPr lang="cs-CZ" dirty="0"/>
          </a:p>
          <a:p>
            <a:pPr algn="ctr"/>
            <a:r>
              <a:rPr lang="cs-CZ" i="1" dirty="0"/>
              <a:t>ozdobil vítězným vínkem udatné předky a vlast.“</a:t>
            </a:r>
            <a:r>
              <a:rPr lang="cs-CZ" dirty="0"/>
              <a:t> </a:t>
            </a:r>
          </a:p>
          <a:p>
            <a:pPr algn="ctr"/>
            <a:r>
              <a:rPr lang="cs-CZ" dirty="0"/>
              <a:t>Neznámý básník 5. – 6. století (</a:t>
            </a:r>
            <a:r>
              <a:rPr lang="cs-CZ" i="1" dirty="0"/>
              <a:t>Řecká lyrika</a:t>
            </a:r>
            <a:r>
              <a:rPr lang="cs-CZ" dirty="0"/>
              <a:t>, 1954, 304). </a:t>
            </a:r>
          </a:p>
        </p:txBody>
      </p:sp>
      <p:sp>
        <p:nvSpPr>
          <p:cNvPr id="5" name="Obdélník 4"/>
          <p:cNvSpPr/>
          <p:nvPr/>
        </p:nvSpPr>
        <p:spPr>
          <a:xfrm>
            <a:off x="-33407" y="6073239"/>
            <a:ext cx="9177405" cy="369332"/>
          </a:xfrm>
          <a:prstGeom prst="rect">
            <a:avLst/>
          </a:prstGeom>
        </p:spPr>
        <p:txBody>
          <a:bodyPr wrap="square">
            <a:spAutoFit/>
          </a:bodyPr>
          <a:lstStyle/>
          <a:p>
            <a:pPr algn="ctr"/>
            <a:r>
              <a:rPr lang="cs-CZ" dirty="0">
                <a:hlinkClick r:id="rId2"/>
              </a:rPr>
              <a:t>https://</a:t>
            </a:r>
            <a:r>
              <a:rPr lang="cs-CZ" dirty="0" smtClean="0">
                <a:hlinkClick r:id="rId2"/>
              </a:rPr>
              <a:t>www.youtube.com/watch?v=ht1j4_qV6js</a:t>
            </a:r>
            <a:r>
              <a:rPr lang="cs-CZ" dirty="0" smtClean="0"/>
              <a:t> </a:t>
            </a:r>
            <a:endParaRPr lang="cs-CZ" dirty="0"/>
          </a:p>
        </p:txBody>
      </p:sp>
      <p:sp>
        <p:nvSpPr>
          <p:cNvPr id="6" name="Obdélník 5"/>
          <p:cNvSpPr/>
          <p:nvPr/>
        </p:nvSpPr>
        <p:spPr>
          <a:xfrm>
            <a:off x="60832" y="6442571"/>
            <a:ext cx="9117090" cy="369332"/>
          </a:xfrm>
          <a:prstGeom prst="rect">
            <a:avLst/>
          </a:prstGeom>
        </p:spPr>
        <p:txBody>
          <a:bodyPr wrap="square">
            <a:spAutoFit/>
          </a:bodyPr>
          <a:lstStyle/>
          <a:p>
            <a:pPr algn="ctr"/>
            <a:r>
              <a:rPr lang="cs-CZ" dirty="0">
                <a:hlinkClick r:id="rId3"/>
              </a:rPr>
              <a:t>https://</a:t>
            </a:r>
            <a:r>
              <a:rPr lang="cs-CZ" dirty="0" smtClean="0">
                <a:hlinkClick r:id="rId3"/>
              </a:rPr>
              <a:t>www.youtube.com/watch?v=5u5T-FOW8_8</a:t>
            </a:r>
            <a:r>
              <a:rPr lang="cs-CZ" dirty="0" smtClean="0"/>
              <a:t> </a:t>
            </a:r>
            <a:endParaRPr lang="cs-CZ" dirty="0"/>
          </a:p>
        </p:txBody>
      </p:sp>
      <p:pic>
        <p:nvPicPr>
          <p:cNvPr id="7" name="Picture 5" descr="C:\!Aktuální\Antický sport a má výuka dějin starověkého sportu\Antický sport\rigo - obr\olympie terk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288" y="1965474"/>
            <a:ext cx="5336718" cy="398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ktuální\Antický sport a má výuka dějin starověkého sportu\Antický sport\rigo - obr\j\sabl-ookř176XX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5" y="678"/>
            <a:ext cx="5254270" cy="45267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ktuální\Antický sport a má výuka dějin starověkého sportu\Antický sport\rigo - obr\j\sabl-hrdinove402XXX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373" y="980728"/>
            <a:ext cx="4171873"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932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ktuální\Antický sport a má výuka dějin starověkého sportu\Antický sport\rigo - obr\j\sabl-hrdinove402XX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674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ktuální\Antický sport a má výuka dějin starověkého sportu\Antický sport\rigo - obr\j\sabl-ookř176XX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837" y="0"/>
            <a:ext cx="4812835" cy="689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10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894440604"/>
              </p:ext>
            </p:extLst>
          </p:nvPr>
        </p:nvGraphicFramePr>
        <p:xfrm>
          <a:off x="1" y="2"/>
          <a:ext cx="9144000" cy="6857999"/>
        </p:xfrm>
        <a:graphic>
          <a:graphicData uri="http://schemas.openxmlformats.org/drawingml/2006/table">
            <a:tbl>
              <a:tblPr firstRow="1" firstCol="1" bandRow="1">
                <a:tableStyleId>{5C22544A-7EE6-4342-B048-85BDC9FD1C3A}</a:tableStyleId>
              </a:tblPr>
              <a:tblGrid>
                <a:gridCol w="1259631"/>
                <a:gridCol w="1017239"/>
                <a:gridCol w="910946"/>
                <a:gridCol w="910946"/>
                <a:gridCol w="840873"/>
                <a:gridCol w="840873"/>
                <a:gridCol w="840873"/>
                <a:gridCol w="830938"/>
                <a:gridCol w="864096"/>
                <a:gridCol w="827585"/>
              </a:tblGrid>
              <a:tr h="1248658">
                <a:tc>
                  <a:txBody>
                    <a:bodyPr/>
                    <a:lstStyle/>
                    <a:p>
                      <a:pPr algn="ctr">
                        <a:lnSpc>
                          <a:spcPct val="115000"/>
                        </a:lnSpc>
                        <a:spcAft>
                          <a:spcPts val="0"/>
                        </a:spcAft>
                      </a:pPr>
                      <a:r>
                        <a:rPr lang="cs-CZ" sz="1200" dirty="0">
                          <a:effectLst/>
                          <a:latin typeface="Algerian" panose="04020705040A02060702" pitchFamily="82" charset="0"/>
                        </a:rPr>
                        <a:t>hry/ rok</a:t>
                      </a:r>
                      <a:endParaRPr lang="cs-CZ" sz="12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480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479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478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477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476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475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474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473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a:solidFill>
                            <a:schemeClr val="tx1"/>
                          </a:solidFill>
                          <a:effectLst/>
                          <a:latin typeface="Algerian" panose="04020705040A02060702" pitchFamily="82" charset="0"/>
                        </a:rPr>
                        <a:t>472 BC</a:t>
                      </a:r>
                      <a:endParaRPr lang="cs-CZ" sz="1600">
                        <a:solidFill>
                          <a:schemeClr val="tx1"/>
                        </a:solidFill>
                        <a:effectLst/>
                        <a:latin typeface="Algerian" panose="04020705040A02060702" pitchFamily="82" charset="0"/>
                        <a:ea typeface="Calibri"/>
                        <a:cs typeface="Times New Roman"/>
                      </a:endParaRPr>
                    </a:p>
                  </a:txBody>
                  <a:tcPr marL="68580" marR="68580" marT="0" marB="0"/>
                </a:tc>
              </a:tr>
              <a:tr h="1236453">
                <a:tc>
                  <a:txBody>
                    <a:bodyPr/>
                    <a:lstStyle/>
                    <a:p>
                      <a:pPr algn="ctr">
                        <a:lnSpc>
                          <a:spcPct val="115000"/>
                        </a:lnSpc>
                        <a:spcAft>
                          <a:spcPts val="0"/>
                        </a:spcAft>
                      </a:pPr>
                      <a:r>
                        <a:rPr lang="cs-CZ" sz="1400" dirty="0">
                          <a:effectLst/>
                          <a:latin typeface="Algerian" panose="04020705040A02060702" pitchFamily="82" charset="0"/>
                        </a:rPr>
                        <a:t>olympijské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278020">
                <a:tc>
                  <a:txBody>
                    <a:bodyPr/>
                    <a:lstStyle/>
                    <a:p>
                      <a:pPr algn="ctr">
                        <a:lnSpc>
                          <a:spcPct val="115000"/>
                        </a:lnSpc>
                        <a:spcAft>
                          <a:spcPts val="0"/>
                        </a:spcAft>
                      </a:pPr>
                      <a:r>
                        <a:rPr lang="cs-CZ" sz="1400" dirty="0">
                          <a:effectLst/>
                          <a:latin typeface="Algerian" panose="04020705040A02060702" pitchFamily="82" charset="0"/>
                        </a:rPr>
                        <a:t>pýthijské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PH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PH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046164">
                <a:tc>
                  <a:txBody>
                    <a:bodyPr/>
                    <a:lstStyle/>
                    <a:p>
                      <a:pPr algn="ctr">
                        <a:lnSpc>
                          <a:spcPct val="115000"/>
                        </a:lnSpc>
                        <a:spcAft>
                          <a:spcPts val="0"/>
                        </a:spcAft>
                      </a:pPr>
                      <a:r>
                        <a:rPr lang="cs-CZ" sz="1400" dirty="0">
                          <a:effectLst/>
                          <a:latin typeface="Algerian" panose="04020705040A02060702" pitchFamily="82" charset="0"/>
                        </a:rPr>
                        <a:t>nemejské hry </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081583">
                <a:tc>
                  <a:txBody>
                    <a:bodyPr/>
                    <a:lstStyle/>
                    <a:p>
                      <a:pPr algn="ctr">
                        <a:lnSpc>
                          <a:spcPct val="115000"/>
                        </a:lnSpc>
                        <a:spcAft>
                          <a:spcPts val="0"/>
                        </a:spcAft>
                      </a:pPr>
                      <a:r>
                        <a:rPr lang="cs-CZ" sz="1400" dirty="0">
                          <a:effectLst/>
                          <a:latin typeface="Algerian" panose="04020705040A02060702" pitchFamily="82" charset="0"/>
                        </a:rPr>
                        <a:t>isthmijské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967121">
                <a:tc>
                  <a:txBody>
                    <a:bodyPr/>
                    <a:lstStyle/>
                    <a:p>
                      <a:pPr algn="ctr">
                        <a:lnSpc>
                          <a:spcPct val="115000"/>
                        </a:lnSpc>
                        <a:spcAft>
                          <a:spcPts val="0"/>
                        </a:spcAft>
                      </a:pPr>
                      <a:r>
                        <a:rPr lang="cs-CZ" sz="1400" dirty="0">
                          <a:effectLst/>
                          <a:latin typeface="Algerian" panose="04020705040A02060702" pitchFamily="82" charset="0"/>
                        </a:rPr>
                        <a:t>Malé/ </a:t>
                      </a:r>
                      <a:r>
                        <a:rPr lang="cs-CZ" sz="1400">
                          <a:effectLst/>
                          <a:latin typeface="Algerian" panose="04020705040A02060702" pitchFamily="82" charset="0"/>
                        </a:rPr>
                        <a:t>Velké </a:t>
                      </a:r>
                      <a:r>
                        <a:rPr lang="cs-CZ" sz="1400" smtClean="0">
                          <a:effectLst/>
                          <a:latin typeface="Algerian" panose="04020705040A02060702" pitchFamily="82" charset="0"/>
                        </a:rPr>
                        <a:t>Panathén.</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chemeClr val="tx2"/>
                          </a:solidFill>
                          <a:effectLst>
                            <a:outerShdw blurRad="38100" dist="38100" dir="2700000" algn="tl">
                              <a:srgbClr val="000000">
                                <a:alpha val="43137"/>
                              </a:srgbClr>
                            </a:outerShdw>
                          </a:effectLst>
                          <a:latin typeface="Algerian" panose="04020705040A02060702" pitchFamily="82" charset="0"/>
                        </a:rPr>
                        <a:t>VP</a:t>
                      </a:r>
                      <a:endParaRPr lang="cs-CZ" sz="2800" b="1" dirty="0">
                        <a:solidFill>
                          <a:schemeClr val="tx2"/>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chemeClr val="tx2"/>
                          </a:solidFill>
                          <a:effectLst>
                            <a:outerShdw blurRad="38100" dist="38100" dir="2700000" algn="tl">
                              <a:srgbClr val="000000">
                                <a:alpha val="43137"/>
                              </a:srgbClr>
                            </a:outerShdw>
                          </a:effectLst>
                          <a:latin typeface="Algerian" panose="04020705040A02060702" pitchFamily="82" charset="0"/>
                        </a:rPr>
                        <a:t>VP</a:t>
                      </a:r>
                      <a:endParaRPr lang="cs-CZ" sz="2800" b="1" dirty="0">
                        <a:solidFill>
                          <a:schemeClr val="tx2"/>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dirty="0">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dirty="0">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918454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Group 2"/>
          <p:cNvGraphicFramePr>
            <a:graphicFrameLocks noGrp="1"/>
          </p:cNvGraphicFramePr>
          <p:nvPr>
            <p:extLst>
              <p:ext uri="{D42A27DB-BD31-4B8C-83A1-F6EECF244321}">
                <p14:modId xmlns:p14="http://schemas.microsoft.com/office/powerpoint/2010/main" val="1978795833"/>
              </p:ext>
            </p:extLst>
          </p:nvPr>
        </p:nvGraphicFramePr>
        <p:xfrm>
          <a:off x="0" y="2"/>
          <a:ext cx="9143999" cy="6857997"/>
        </p:xfrm>
        <a:graphic>
          <a:graphicData uri="http://schemas.openxmlformats.org/drawingml/2006/table">
            <a:tbl>
              <a:tblPr/>
              <a:tblGrid>
                <a:gridCol w="3047353"/>
                <a:gridCol w="3049294"/>
                <a:gridCol w="3047352"/>
              </a:tblGrid>
              <a:tr h="88364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Rok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Isthmijské hry </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duben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květen</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noFill/>
                  </a:tcPr>
                </a:tc>
              </a:tr>
              <a:tr h="166301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Olympijské hry </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konec července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začátek srpna</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88364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Rok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Nemejské hry</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září</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881035">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Rok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Isthmijské hry </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duben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květen</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166301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charset="0"/>
                        <a:cs typeface="Arial"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Pýthijské hry </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srpen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září </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a:noFill/>
                    </a:lnB>
                    <a:lnTlToBr>
                      <a:noFill/>
                    </a:lnTlToBr>
                    <a:lnBlToTr>
                      <a:noFill/>
                    </a:lnBlToTr>
                    <a:noFill/>
                  </a:tcPr>
                </a:tc>
              </a:tr>
              <a:tr h="88364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Rok </a:t>
                      </a:r>
                      <a:r>
                        <a:rPr kumimoji="0" lang="en-US" altLang="en-US" sz="20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smtClean="0">
                          <a:ln>
                            <a:noFill/>
                          </a:ln>
                          <a:solidFill>
                            <a:schemeClr val="tx1"/>
                          </a:solidFill>
                          <a:effectLst/>
                          <a:latin typeface="Times New Roman" pitchFamily="18" charset="0"/>
                          <a:cs typeface="Times New Roman" pitchFamily="18" charset="0"/>
                        </a:rPr>
                        <a:t>Nemejské hry</a:t>
                      </a:r>
                      <a:endParaRPr kumimoji="0" lang="en-US" altLang="en-US" sz="2000" b="1" i="0" u="none" strike="noStrike" cap="none" normalizeH="0" baseline="0" dirty="0" smtClean="0">
                        <a:ln>
                          <a:noFill/>
                        </a:ln>
                        <a:solidFill>
                          <a:schemeClr val="tx1"/>
                        </a:solidFill>
                        <a:effectLst/>
                        <a:latin typeface="Arial" charset="0"/>
                        <a:cs typeface="Arial"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0" i="0" u="none" strike="noStrike" cap="none" normalizeH="0" baseline="0" dirty="0" smtClean="0">
                          <a:ln>
                            <a:noFill/>
                          </a:ln>
                          <a:solidFill>
                            <a:schemeClr val="tx1"/>
                          </a:solidFill>
                          <a:effectLst/>
                          <a:latin typeface="Times New Roman" pitchFamily="18" charset="0"/>
                          <a:cs typeface="Times New Roman" pitchFamily="18" charset="0"/>
                        </a:rPr>
                        <a:t>září</a:t>
                      </a:r>
                      <a:endParaRPr kumimoji="0" lang="en-US" altLang="en-US" sz="2000" b="0" i="0" u="none" strike="noStrike" cap="none" normalizeH="0" baseline="0" dirty="0" smtClean="0">
                        <a:ln>
                          <a:noFill/>
                        </a:ln>
                        <a:solidFill>
                          <a:schemeClr val="tx1"/>
                        </a:solidFill>
                        <a:effectLst/>
                        <a:latin typeface="Arial" charset="0"/>
                        <a:cs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271230323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4195416485"/>
              </p:ext>
            </p:extLst>
          </p:nvPr>
        </p:nvGraphicFramePr>
        <p:xfrm>
          <a:off x="0" y="0"/>
          <a:ext cx="9144000" cy="6857999"/>
        </p:xfrm>
        <a:graphic>
          <a:graphicData uri="http://schemas.openxmlformats.org/drawingml/2006/table">
            <a:tbl>
              <a:tblPr/>
              <a:tblGrid>
                <a:gridCol w="1861355"/>
                <a:gridCol w="1545232"/>
                <a:gridCol w="1524000"/>
                <a:gridCol w="2330824"/>
                <a:gridCol w="1882589"/>
              </a:tblGrid>
              <a:tr h="1188737">
                <a:tc>
                  <a:txBody>
                    <a:bodyPr/>
                    <a:lstStyle/>
                    <a:p>
                      <a:pPr>
                        <a:lnSpc>
                          <a:spcPct val="150000"/>
                        </a:lnSpc>
                        <a:spcAft>
                          <a:spcPts val="0"/>
                        </a:spcAft>
                      </a:pPr>
                      <a:r>
                        <a:rPr lang="en-US" sz="1200" b="1" dirty="0">
                          <a:latin typeface="Times New Roman"/>
                          <a:ea typeface="Times New Roman"/>
                        </a:rPr>
                        <a:t>Name of the games</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OLYMPIA</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GB" sz="1200" b="1">
                          <a:latin typeface="Times New Roman"/>
                          <a:ea typeface="Times New Roman"/>
                        </a:rPr>
                        <a:t> </a:t>
                      </a:r>
                      <a:endParaRPr lang="el-GR" sz="1200">
                        <a:latin typeface="Times New Roman"/>
                        <a:ea typeface="Times New Roman"/>
                      </a:endParaRPr>
                    </a:p>
                    <a:p>
                      <a:pPr>
                        <a:lnSpc>
                          <a:spcPct val="150000"/>
                        </a:lnSpc>
                        <a:spcAft>
                          <a:spcPts val="0"/>
                        </a:spcAft>
                      </a:pPr>
                      <a:r>
                        <a:rPr lang="en-GB" sz="1200" b="1">
                          <a:latin typeface="Times New Roman"/>
                          <a:ea typeface="Times New Roman"/>
                        </a:rPr>
                        <a:t>PYTHIA</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endParaRPr lang="el-GR" sz="1200">
                        <a:latin typeface="Times New Roman"/>
                        <a:ea typeface="Times New Roman"/>
                      </a:endParaRPr>
                    </a:p>
                    <a:p>
                      <a:pPr>
                        <a:lnSpc>
                          <a:spcPct val="150000"/>
                        </a:lnSpc>
                        <a:spcAft>
                          <a:spcPts val="0"/>
                        </a:spcAft>
                      </a:pPr>
                      <a:r>
                        <a:rPr lang="en-GB" sz="1200" b="1">
                          <a:latin typeface="Times New Roman"/>
                          <a:ea typeface="Times New Roman"/>
                        </a:rPr>
                        <a:t>ISTHMIA</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endParaRPr lang="el-GR" sz="1200">
                        <a:latin typeface="Times New Roman"/>
                        <a:ea typeface="Times New Roman"/>
                      </a:endParaRPr>
                    </a:p>
                    <a:p>
                      <a:pPr>
                        <a:lnSpc>
                          <a:spcPct val="150000"/>
                        </a:lnSpc>
                        <a:spcAft>
                          <a:spcPts val="0"/>
                        </a:spcAft>
                      </a:pPr>
                      <a:r>
                        <a:rPr lang="en-GB" sz="1200" b="1">
                          <a:latin typeface="Times New Roman"/>
                          <a:ea typeface="Times New Roman"/>
                        </a:rPr>
                        <a:t>NEMEA</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41438">
                <a:tc>
                  <a:txBody>
                    <a:bodyPr/>
                    <a:lstStyle/>
                    <a:p>
                      <a:pPr>
                        <a:lnSpc>
                          <a:spcPct val="150000"/>
                        </a:lnSpc>
                        <a:spcAft>
                          <a:spcPts val="0"/>
                        </a:spcAft>
                      </a:pPr>
                      <a:r>
                        <a:rPr lang="en-US" sz="1200" b="1" dirty="0">
                          <a:latin typeface="Times New Roman"/>
                          <a:ea typeface="Times New Roman"/>
                        </a:rPr>
                        <a:t>Protector God</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200" b="1" dirty="0">
                          <a:latin typeface="Times New Roman"/>
                          <a:ea typeface="Times New Roman"/>
                        </a:rPr>
                        <a:t>Zeus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GB" sz="1200" b="1" dirty="0">
                          <a:latin typeface="Times New Roman"/>
                          <a:ea typeface="Times New Roman"/>
                        </a:rPr>
                        <a:t>Apollo</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GB" sz="1200" b="1">
                          <a:latin typeface="Times New Roman"/>
                          <a:ea typeface="Times New Roman"/>
                        </a:rPr>
                        <a:t>Poseidon</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GB" sz="1200" b="1">
                          <a:latin typeface="Times New Roman"/>
                          <a:ea typeface="Times New Roman"/>
                        </a:rPr>
                        <a:t>Zeus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05827">
                <a:tc>
                  <a:txBody>
                    <a:bodyPr/>
                    <a:lstStyle/>
                    <a:p>
                      <a:pPr>
                        <a:lnSpc>
                          <a:spcPct val="150000"/>
                        </a:lnSpc>
                        <a:spcAft>
                          <a:spcPts val="0"/>
                        </a:spcAft>
                      </a:pPr>
                      <a:r>
                        <a:rPr lang="en-US" sz="1200" b="1" dirty="0">
                          <a:latin typeface="Times New Roman"/>
                          <a:ea typeface="Times New Roman"/>
                        </a:rPr>
                        <a:t>Frequency </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200" b="1">
                          <a:latin typeface="Times New Roman"/>
                          <a:ea typeface="Times New Roman"/>
                        </a:rPr>
                        <a:t>Every 4 years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US" sz="1200" b="1" dirty="0">
                          <a:latin typeface="Times New Roman"/>
                          <a:ea typeface="Times New Roman"/>
                        </a:rPr>
                        <a:t>Every 4 years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US" sz="1200" b="1">
                          <a:latin typeface="Times New Roman"/>
                          <a:ea typeface="Times New Roman"/>
                        </a:rPr>
                        <a:t>Every 2 years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GB" sz="1200" b="1">
                          <a:latin typeface="Times New Roman"/>
                          <a:ea typeface="Times New Roman"/>
                        </a:rPr>
                        <a:t>Every 2 years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35327">
                <a:tc>
                  <a:txBody>
                    <a:bodyPr/>
                    <a:lstStyle/>
                    <a:p>
                      <a:pPr>
                        <a:lnSpc>
                          <a:spcPct val="150000"/>
                        </a:lnSpc>
                        <a:spcAft>
                          <a:spcPts val="0"/>
                        </a:spcAft>
                      </a:pPr>
                      <a:r>
                        <a:rPr lang="en-US" sz="1200" b="1" dirty="0">
                          <a:latin typeface="Times New Roman"/>
                          <a:ea typeface="Times New Roman"/>
                        </a:rPr>
                        <a:t>Kind of games</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200" b="1">
                          <a:latin typeface="Times New Roman"/>
                          <a:ea typeface="Times New Roman"/>
                        </a:rPr>
                        <a:t>Nude events</a:t>
                      </a:r>
                      <a:endParaRPr lang="el-GR" sz="1200">
                        <a:latin typeface="Times New Roman"/>
                        <a:ea typeface="Times New Roman"/>
                      </a:endParaRPr>
                    </a:p>
                    <a:p>
                      <a:pPr>
                        <a:lnSpc>
                          <a:spcPct val="150000"/>
                        </a:lnSpc>
                        <a:spcAft>
                          <a:spcPts val="0"/>
                        </a:spcAft>
                      </a:pPr>
                      <a:r>
                        <a:rPr lang="en-US" sz="1200" b="1">
                          <a:latin typeface="Times New Roman"/>
                          <a:ea typeface="Times New Roman"/>
                        </a:rPr>
                        <a:t>Equestrian events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GB" sz="1200" b="1" dirty="0">
                          <a:latin typeface="Times New Roman"/>
                          <a:ea typeface="Times New Roman"/>
                        </a:rPr>
                        <a:t>Nude events</a:t>
                      </a: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Equestrian events</a:t>
                      </a: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Music competitions</a:t>
                      </a: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Drama competitions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GB" sz="1200" b="1" dirty="0">
                          <a:latin typeface="Times New Roman"/>
                          <a:ea typeface="Times New Roman"/>
                        </a:rPr>
                        <a:t>Nude events</a:t>
                      </a: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Equestrian events</a:t>
                      </a:r>
                      <a:endParaRPr lang="el-GR" sz="1200" dirty="0">
                        <a:latin typeface="Times New Roman"/>
                        <a:ea typeface="Times New Roman"/>
                      </a:endParaRPr>
                    </a:p>
                    <a:p>
                      <a:pPr>
                        <a:lnSpc>
                          <a:spcPct val="150000"/>
                        </a:lnSpc>
                        <a:spcAft>
                          <a:spcPts val="0"/>
                        </a:spcAft>
                      </a:pPr>
                      <a:r>
                        <a:rPr lang="en-GB" sz="1200" b="1" dirty="0">
                          <a:latin typeface="Times New Roman"/>
                          <a:ea typeface="Times New Roman"/>
                        </a:rPr>
                        <a:t>Music competitions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GB" sz="1200" b="1">
                          <a:latin typeface="Times New Roman"/>
                          <a:ea typeface="Times New Roman"/>
                        </a:rPr>
                        <a:t>Nude events</a:t>
                      </a:r>
                      <a:endParaRPr lang="el-GR" sz="1200">
                        <a:latin typeface="Times New Roman"/>
                        <a:ea typeface="Times New Roman"/>
                      </a:endParaRPr>
                    </a:p>
                    <a:p>
                      <a:pPr>
                        <a:lnSpc>
                          <a:spcPct val="150000"/>
                        </a:lnSpc>
                        <a:spcAft>
                          <a:spcPts val="0"/>
                        </a:spcAft>
                      </a:pPr>
                      <a:r>
                        <a:rPr lang="en-GB" sz="1200" b="1">
                          <a:latin typeface="Times New Roman"/>
                          <a:ea typeface="Times New Roman"/>
                        </a:rPr>
                        <a:t>Equestrian events</a:t>
                      </a:r>
                      <a:endParaRPr lang="el-GR" sz="1200">
                        <a:latin typeface="Times New Roman"/>
                        <a:ea typeface="Times New Roman"/>
                      </a:endParaRPr>
                    </a:p>
                    <a:p>
                      <a:pPr>
                        <a:lnSpc>
                          <a:spcPct val="150000"/>
                        </a:lnSpc>
                        <a:spcAft>
                          <a:spcPts val="0"/>
                        </a:spcAft>
                      </a:pPr>
                      <a:r>
                        <a:rPr lang="en-GB" sz="1200" b="1">
                          <a:latin typeface="Times New Roman"/>
                          <a:ea typeface="Times New Roman"/>
                        </a:rPr>
                        <a:t>Music competitions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88584">
                <a:tc>
                  <a:txBody>
                    <a:bodyPr/>
                    <a:lstStyle/>
                    <a:p>
                      <a:pPr>
                        <a:lnSpc>
                          <a:spcPct val="150000"/>
                        </a:lnSpc>
                        <a:spcAft>
                          <a:spcPts val="0"/>
                        </a:spcAft>
                      </a:pPr>
                      <a:r>
                        <a:rPr lang="en-US" sz="1200" b="1" dirty="0">
                          <a:latin typeface="Times New Roman"/>
                          <a:ea typeface="Times New Roman"/>
                        </a:rPr>
                        <a:t>Categories of  Athletes</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200" b="1">
                          <a:latin typeface="Times New Roman"/>
                          <a:ea typeface="Times New Roman"/>
                        </a:rPr>
                        <a:t>Men</a:t>
                      </a:r>
                      <a:endParaRPr lang="el-GR" sz="1200">
                        <a:latin typeface="Times New Roman"/>
                        <a:ea typeface="Times New Roman"/>
                      </a:endParaRPr>
                    </a:p>
                    <a:p>
                      <a:pPr>
                        <a:lnSpc>
                          <a:spcPct val="150000"/>
                        </a:lnSpc>
                        <a:spcAft>
                          <a:spcPts val="0"/>
                        </a:spcAft>
                      </a:pPr>
                      <a:r>
                        <a:rPr lang="en-US" sz="1200" b="1">
                          <a:latin typeface="Times New Roman"/>
                          <a:ea typeface="Times New Roman"/>
                        </a:rPr>
                        <a:t>Boys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US" sz="1200" b="1">
                          <a:latin typeface="Times New Roman"/>
                          <a:ea typeface="Times New Roman"/>
                        </a:rPr>
                        <a:t>Men</a:t>
                      </a:r>
                      <a:endParaRPr lang="el-GR" sz="1200">
                        <a:latin typeface="Times New Roman"/>
                        <a:ea typeface="Times New Roman"/>
                      </a:endParaRPr>
                    </a:p>
                    <a:p>
                      <a:pPr>
                        <a:lnSpc>
                          <a:spcPct val="150000"/>
                        </a:lnSpc>
                        <a:spcAft>
                          <a:spcPts val="0"/>
                        </a:spcAft>
                      </a:pPr>
                      <a:r>
                        <a:rPr lang="en-US" sz="1200" b="1">
                          <a:latin typeface="Times New Roman"/>
                          <a:ea typeface="Times New Roman"/>
                        </a:rPr>
                        <a:t>Boys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US" sz="1200" b="1" dirty="0">
                          <a:latin typeface="Times New Roman"/>
                          <a:ea typeface="Times New Roman"/>
                        </a:rPr>
                        <a:t>Men</a:t>
                      </a:r>
                      <a:endParaRPr lang="el-GR" sz="1200" dirty="0">
                        <a:latin typeface="Times New Roman"/>
                        <a:ea typeface="Times New Roman"/>
                      </a:endParaRPr>
                    </a:p>
                    <a:p>
                      <a:pPr>
                        <a:lnSpc>
                          <a:spcPct val="150000"/>
                        </a:lnSpc>
                        <a:spcAft>
                          <a:spcPts val="0"/>
                        </a:spcAft>
                      </a:pPr>
                      <a:r>
                        <a:rPr lang="en-US" sz="1200" b="1" dirty="0">
                          <a:latin typeface="Times New Roman"/>
                          <a:ea typeface="Times New Roman"/>
                        </a:rPr>
                        <a:t>Adolescents</a:t>
                      </a:r>
                      <a:endParaRPr lang="el-GR" sz="1200" dirty="0">
                        <a:latin typeface="Times New Roman"/>
                        <a:ea typeface="Times New Roman"/>
                      </a:endParaRPr>
                    </a:p>
                    <a:p>
                      <a:pPr>
                        <a:lnSpc>
                          <a:spcPct val="150000"/>
                        </a:lnSpc>
                        <a:spcAft>
                          <a:spcPts val="0"/>
                        </a:spcAft>
                      </a:pPr>
                      <a:r>
                        <a:rPr lang="en-US" sz="1200" b="1" dirty="0">
                          <a:latin typeface="Times New Roman"/>
                          <a:ea typeface="Times New Roman"/>
                        </a:rPr>
                        <a:t>Boys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US" sz="1200" b="1">
                          <a:latin typeface="Times New Roman"/>
                          <a:ea typeface="Times New Roman"/>
                        </a:rPr>
                        <a:t>Men</a:t>
                      </a:r>
                      <a:endParaRPr lang="el-GR" sz="1200">
                        <a:latin typeface="Times New Roman"/>
                        <a:ea typeface="Times New Roman"/>
                      </a:endParaRPr>
                    </a:p>
                    <a:p>
                      <a:pPr>
                        <a:lnSpc>
                          <a:spcPct val="150000"/>
                        </a:lnSpc>
                        <a:spcAft>
                          <a:spcPts val="0"/>
                        </a:spcAft>
                      </a:pPr>
                      <a:r>
                        <a:rPr lang="en-US" sz="1200" b="1">
                          <a:latin typeface="Times New Roman"/>
                          <a:ea typeface="Times New Roman"/>
                        </a:rPr>
                        <a:t>Adolescents</a:t>
                      </a:r>
                      <a:endParaRPr lang="el-GR" sz="1200">
                        <a:latin typeface="Times New Roman"/>
                        <a:ea typeface="Times New Roman"/>
                      </a:endParaRPr>
                    </a:p>
                    <a:p>
                      <a:pPr>
                        <a:lnSpc>
                          <a:spcPct val="150000"/>
                        </a:lnSpc>
                        <a:spcAft>
                          <a:spcPts val="0"/>
                        </a:spcAft>
                      </a:pPr>
                      <a:r>
                        <a:rPr lang="en-US" sz="1200" b="1">
                          <a:latin typeface="Times New Roman"/>
                          <a:ea typeface="Times New Roman"/>
                        </a:rPr>
                        <a:t>Boys</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56648">
                <a:tc>
                  <a:txBody>
                    <a:bodyPr/>
                    <a:lstStyle/>
                    <a:p>
                      <a:pPr>
                        <a:lnSpc>
                          <a:spcPct val="150000"/>
                        </a:lnSpc>
                        <a:spcAft>
                          <a:spcPts val="0"/>
                        </a:spcAft>
                      </a:pPr>
                      <a:r>
                        <a:rPr lang="en-US" sz="1200" b="1" dirty="0">
                          <a:latin typeface="Times New Roman"/>
                          <a:ea typeface="Times New Roman"/>
                        </a:rPr>
                        <a:t>Prize</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200" b="1">
                          <a:latin typeface="Times New Roman"/>
                          <a:ea typeface="Times New Roman"/>
                        </a:rPr>
                        <a:t>Wreath of olive tree</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US" sz="1200" b="1">
                          <a:latin typeface="Times New Roman"/>
                          <a:ea typeface="Times New Roman"/>
                        </a:rPr>
                        <a:t>Wreath of laurel</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US" sz="1200" b="1" dirty="0">
                          <a:latin typeface="Times New Roman"/>
                          <a:ea typeface="Times New Roman"/>
                        </a:rPr>
                        <a:t>Wreath of Pine</a:t>
                      </a:r>
                      <a:endParaRPr lang="el-GR" sz="1200" dirty="0">
                        <a:latin typeface="Times New Roman"/>
                        <a:ea typeface="Times New Roman"/>
                      </a:endParaRPr>
                    </a:p>
                    <a:p>
                      <a:pPr>
                        <a:lnSpc>
                          <a:spcPct val="150000"/>
                        </a:lnSpc>
                        <a:spcAft>
                          <a:spcPts val="0"/>
                        </a:spcAft>
                      </a:pPr>
                      <a:r>
                        <a:rPr lang="en-US" sz="1200" b="1" dirty="0">
                          <a:latin typeface="Times New Roman"/>
                          <a:ea typeface="Times New Roman"/>
                        </a:rPr>
                        <a:t>(then dry celery, later on pine again)</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US" sz="1200" b="1">
                          <a:latin typeface="Times New Roman"/>
                          <a:ea typeface="Times New Roman"/>
                        </a:rPr>
                        <a:t>Wreath of fresh celery</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41438">
                <a:tc>
                  <a:txBody>
                    <a:bodyPr/>
                    <a:lstStyle/>
                    <a:p>
                      <a:pPr>
                        <a:lnSpc>
                          <a:spcPct val="150000"/>
                        </a:lnSpc>
                        <a:spcAft>
                          <a:spcPts val="0"/>
                        </a:spcAft>
                      </a:pPr>
                      <a:r>
                        <a:rPr lang="en-US" sz="1200" b="1" dirty="0">
                          <a:latin typeface="Times New Roman"/>
                          <a:ea typeface="Times New Roman"/>
                        </a:rPr>
                        <a:t>The venue of the games</a:t>
                      </a:r>
                      <a:endParaRPr lang="el-GR" sz="1200" dirty="0">
                        <a:latin typeface="Times New Roman"/>
                        <a:ea typeface="Times New Roman"/>
                      </a:endParaRPr>
                    </a:p>
                  </a:txBody>
                  <a:tcPr marL="50589" marR="5058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200" b="1">
                          <a:latin typeface="Times New Roman"/>
                          <a:ea typeface="Times New Roman"/>
                        </a:rPr>
                        <a:t>Olympia</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nSpc>
                          <a:spcPct val="150000"/>
                        </a:lnSpc>
                        <a:spcAft>
                          <a:spcPts val="0"/>
                        </a:spcAft>
                      </a:pPr>
                      <a:r>
                        <a:rPr lang="en-US" sz="1200" b="1">
                          <a:latin typeface="Times New Roman"/>
                          <a:ea typeface="Times New Roman"/>
                        </a:rPr>
                        <a:t>Delphi</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nSpc>
                          <a:spcPct val="150000"/>
                        </a:lnSpc>
                        <a:spcAft>
                          <a:spcPts val="0"/>
                        </a:spcAft>
                      </a:pPr>
                      <a:r>
                        <a:rPr lang="en-US" sz="1200" b="1">
                          <a:latin typeface="Times New Roman"/>
                          <a:ea typeface="Times New Roman"/>
                        </a:rPr>
                        <a:t>Isthmia</a:t>
                      </a:r>
                      <a:endParaRPr lang="el-GR" sz="120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nSpc>
                          <a:spcPct val="150000"/>
                        </a:lnSpc>
                        <a:spcAft>
                          <a:spcPts val="0"/>
                        </a:spcAft>
                      </a:pPr>
                      <a:r>
                        <a:rPr lang="en-US" sz="1200" b="1" dirty="0">
                          <a:latin typeface="Times New Roman"/>
                          <a:ea typeface="Times New Roman"/>
                        </a:rPr>
                        <a:t>Nemea</a:t>
                      </a:r>
                      <a:endParaRPr lang="el-GR" sz="1200" dirty="0">
                        <a:latin typeface="Times New Roman"/>
                        <a:ea typeface="Times New Roman"/>
                      </a:endParaRPr>
                    </a:p>
                    <a:p>
                      <a:pPr>
                        <a:lnSpc>
                          <a:spcPct val="150000"/>
                        </a:lnSpc>
                        <a:spcAft>
                          <a:spcPts val="0"/>
                        </a:spcAft>
                      </a:pPr>
                      <a:r>
                        <a:rPr lang="en-US" sz="1200" b="1" dirty="0">
                          <a:latin typeface="Times New Roman"/>
                          <a:ea typeface="Times New Roman"/>
                        </a:rPr>
                        <a:t>Argos</a:t>
                      </a:r>
                      <a:endParaRPr lang="el-GR" sz="1200" dirty="0">
                        <a:latin typeface="Times New Roman"/>
                        <a:ea typeface="Times New Roman"/>
                      </a:endParaRPr>
                    </a:p>
                  </a:txBody>
                  <a:tcPr marL="50589" marR="5058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42022015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080120"/>
          </a:xfrm>
        </p:spPr>
        <p:txBody>
          <a:bodyPr/>
          <a:lstStyle/>
          <a:p>
            <a:r>
              <a:rPr lang="cs-CZ" b="1" dirty="0" smtClean="0"/>
              <a:t>Athény</a:t>
            </a:r>
            <a:endParaRPr lang="cs-CZ" b="1" dirty="0"/>
          </a:p>
        </p:txBody>
      </p:sp>
      <p:pic>
        <p:nvPicPr>
          <p:cNvPr id="4" name="Picture 3" descr="C:\!Aktuální\Antický sport a má výuka dějin starověkého sportu\Antický sport\rigo - obr\100_35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340768"/>
            <a:ext cx="7128792" cy="534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645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Nemea</a:t>
            </a:r>
            <a:endParaRPr lang="cs-CZ" b="1" dirty="0"/>
          </a:p>
        </p:txBody>
      </p:sp>
      <p:pic>
        <p:nvPicPr>
          <p:cNvPr id="4" name="Picture 2" descr="C:\!Aktuální\Antický sport a má výuka dějin starověkého sportu\Antický sport\rigo - obr\j\zamarovsky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496944" cy="494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6959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4447" y="0"/>
            <a:ext cx="8229600" cy="1143000"/>
          </a:xfrm>
        </p:spPr>
        <p:txBody>
          <a:bodyPr/>
          <a:lstStyle/>
          <a:p>
            <a:r>
              <a:rPr lang="cs-CZ" b="1" dirty="0" err="1" smtClean="0"/>
              <a:t>Panathénajské</a:t>
            </a:r>
            <a:r>
              <a:rPr lang="cs-CZ" b="1" dirty="0" smtClean="0"/>
              <a:t> hry</a:t>
            </a:r>
            <a:endParaRPr lang="cs-CZ" b="1" dirty="0"/>
          </a:p>
        </p:txBody>
      </p:sp>
      <p:sp>
        <p:nvSpPr>
          <p:cNvPr id="3" name="Zástupný symbol pro obsah 2"/>
          <p:cNvSpPr>
            <a:spLocks noGrp="1"/>
          </p:cNvSpPr>
          <p:nvPr>
            <p:ph idx="1"/>
          </p:nvPr>
        </p:nvSpPr>
        <p:spPr>
          <a:xfrm>
            <a:off x="457200" y="1052737"/>
            <a:ext cx="8229600" cy="4557504"/>
          </a:xfrm>
        </p:spPr>
        <p:txBody>
          <a:bodyPr>
            <a:normAutofit lnSpcReduction="10000"/>
          </a:bodyPr>
          <a:lstStyle/>
          <a:p>
            <a:r>
              <a:rPr lang="cs-CZ" dirty="0" smtClean="0"/>
              <a:t>„</a:t>
            </a:r>
            <a:r>
              <a:rPr lang="cs-CZ" dirty="0"/>
              <a:t> svátek celých </a:t>
            </a:r>
            <a:r>
              <a:rPr lang="cs-CZ" dirty="0" smtClean="0"/>
              <a:t>Athén“</a:t>
            </a:r>
          </a:p>
          <a:p>
            <a:r>
              <a:rPr lang="cs-CZ" dirty="0" smtClean="0"/>
              <a:t>k poctě </a:t>
            </a:r>
            <a:r>
              <a:rPr lang="cs-CZ" b="1" dirty="0" smtClean="0"/>
              <a:t>Athény</a:t>
            </a:r>
          </a:p>
          <a:p>
            <a:r>
              <a:rPr lang="cs-CZ" dirty="0" smtClean="0"/>
              <a:t>červenec</a:t>
            </a:r>
          </a:p>
          <a:p>
            <a:r>
              <a:rPr lang="cs-CZ" b="1" dirty="0" err="1" smtClean="0"/>
              <a:t>Kekrop</a:t>
            </a:r>
            <a:r>
              <a:rPr lang="cs-CZ" dirty="0" smtClean="0"/>
              <a:t> – vznik</a:t>
            </a:r>
          </a:p>
          <a:p>
            <a:r>
              <a:rPr lang="cs-CZ" dirty="0" smtClean="0"/>
              <a:t>každý rok </a:t>
            </a:r>
            <a:r>
              <a:rPr lang="cs-CZ" b="1" dirty="0" smtClean="0"/>
              <a:t>Malé </a:t>
            </a:r>
            <a:r>
              <a:rPr lang="cs-CZ" b="1" dirty="0" err="1" smtClean="0"/>
              <a:t>Panathénaje</a:t>
            </a:r>
            <a:r>
              <a:rPr lang="cs-CZ" dirty="0" smtClean="0"/>
              <a:t> a 1x za 4 roky </a:t>
            </a:r>
            <a:r>
              <a:rPr lang="cs-CZ" b="1" dirty="0" smtClean="0"/>
              <a:t>Velké </a:t>
            </a:r>
            <a:r>
              <a:rPr lang="cs-CZ" b="1" dirty="0" err="1" smtClean="0"/>
              <a:t>Panathénaje</a:t>
            </a:r>
            <a:r>
              <a:rPr lang="cs-CZ" b="1" dirty="0" smtClean="0"/>
              <a:t> </a:t>
            </a:r>
            <a:r>
              <a:rPr lang="cs-CZ" dirty="0" smtClean="0"/>
              <a:t>(i „sportovní“ soutěže)</a:t>
            </a:r>
          </a:p>
          <a:p>
            <a:r>
              <a:rPr lang="cs-CZ" dirty="0" smtClean="0"/>
              <a:t>rozšíření </a:t>
            </a:r>
            <a:r>
              <a:rPr lang="cs-CZ" dirty="0" err="1" smtClean="0"/>
              <a:t>Peisistratos</a:t>
            </a:r>
            <a:r>
              <a:rPr lang="cs-CZ" dirty="0" smtClean="0"/>
              <a:t>, </a:t>
            </a:r>
            <a:r>
              <a:rPr lang="cs-CZ" dirty="0" err="1" smtClean="0"/>
              <a:t>Periklés</a:t>
            </a:r>
            <a:endParaRPr lang="cs-CZ" dirty="0" smtClean="0"/>
          </a:p>
          <a:p>
            <a:r>
              <a:rPr lang="cs-CZ" b="1" i="1" dirty="0" err="1" smtClean="0"/>
              <a:t>athlotheti</a:t>
            </a:r>
            <a:r>
              <a:rPr lang="cs-CZ" i="1" dirty="0" smtClean="0"/>
              <a:t> </a:t>
            </a:r>
            <a:r>
              <a:rPr lang="cs-CZ" dirty="0" smtClean="0"/>
              <a:t>– olej, slavnosti na starost, odměny</a:t>
            </a:r>
            <a:endParaRPr lang="cs-CZ" dirty="0"/>
          </a:p>
        </p:txBody>
      </p:sp>
      <p:sp>
        <p:nvSpPr>
          <p:cNvPr id="4" name="Obdélník 3"/>
          <p:cNvSpPr/>
          <p:nvPr/>
        </p:nvSpPr>
        <p:spPr>
          <a:xfrm>
            <a:off x="-23133" y="5610240"/>
            <a:ext cx="9124761" cy="830997"/>
          </a:xfrm>
          <a:prstGeom prst="rect">
            <a:avLst/>
          </a:prstGeom>
        </p:spPr>
        <p:txBody>
          <a:bodyPr wrap="square">
            <a:spAutoFit/>
          </a:bodyPr>
          <a:lstStyle/>
          <a:p>
            <a:r>
              <a:rPr lang="cs-CZ" sz="2400" b="1" dirty="0"/>
              <a:t>vrcholem:</a:t>
            </a:r>
            <a:r>
              <a:rPr lang="cs-CZ" sz="2400" dirty="0"/>
              <a:t> </a:t>
            </a:r>
            <a:r>
              <a:rPr lang="cs-CZ" sz="2400" b="1" i="1" dirty="0" err="1"/>
              <a:t>pompé</a:t>
            </a:r>
            <a:r>
              <a:rPr lang="cs-CZ" sz="2400" dirty="0"/>
              <a:t> po </a:t>
            </a:r>
            <a:r>
              <a:rPr lang="cs-CZ" sz="2400" dirty="0" err="1" smtClean="0"/>
              <a:t>Panathén</a:t>
            </a:r>
            <a:r>
              <a:rPr lang="cs-CZ" sz="2400" dirty="0" smtClean="0"/>
              <a:t>. </a:t>
            </a:r>
            <a:r>
              <a:rPr lang="cs-CZ" sz="2400" dirty="0"/>
              <a:t>cestě na </a:t>
            </a:r>
            <a:r>
              <a:rPr lang="cs-CZ" sz="2400" i="1" dirty="0"/>
              <a:t>agoru</a:t>
            </a:r>
            <a:r>
              <a:rPr lang="cs-CZ" sz="2400" dirty="0"/>
              <a:t> a dále na Akropoli k </a:t>
            </a:r>
            <a:r>
              <a:rPr lang="cs-CZ" sz="2400" dirty="0" err="1" smtClean="0"/>
              <a:t>chr</a:t>
            </a:r>
            <a:r>
              <a:rPr lang="cs-CZ" sz="2400" dirty="0" smtClean="0"/>
              <a:t>. </a:t>
            </a:r>
            <a:r>
              <a:rPr lang="cs-CZ" sz="2400" dirty="0"/>
              <a:t>Athény (</a:t>
            </a:r>
            <a:r>
              <a:rPr lang="cs-CZ" sz="2400" b="1" i="1" dirty="0"/>
              <a:t>peplos</a:t>
            </a:r>
            <a:r>
              <a:rPr lang="cs-CZ" sz="2400" i="1" dirty="0"/>
              <a:t>,</a:t>
            </a:r>
            <a:r>
              <a:rPr lang="cs-CZ" sz="2400" dirty="0"/>
              <a:t> vybrané </a:t>
            </a:r>
            <a:r>
              <a:rPr lang="cs-CZ" sz="2400" dirty="0" err="1"/>
              <a:t>Athéňanky</a:t>
            </a:r>
            <a:r>
              <a:rPr lang="cs-CZ" sz="2400" dirty="0"/>
              <a:t> od 7 do 11 let asi 9 měsíců)</a:t>
            </a:r>
          </a:p>
        </p:txBody>
      </p:sp>
    </p:spTree>
    <p:extLst>
      <p:ext uri="{BB962C8B-B14F-4D97-AF65-F5344CB8AC3E}">
        <p14:creationId xmlns:p14="http://schemas.microsoft.com/office/powerpoint/2010/main" val="28807340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56" y="22527"/>
            <a:ext cx="9124243" cy="1143000"/>
          </a:xfrm>
        </p:spPr>
        <p:txBody>
          <a:bodyPr/>
          <a:lstStyle/>
          <a:p>
            <a:r>
              <a:rPr lang="cs-CZ" b="1" dirty="0" smtClean="0"/>
              <a:t>Disciplíny</a:t>
            </a:r>
            <a:endParaRPr lang="cs-CZ" b="1" dirty="0"/>
          </a:p>
        </p:txBody>
      </p:sp>
      <p:sp>
        <p:nvSpPr>
          <p:cNvPr id="3" name="Zástupný symbol pro obsah 2"/>
          <p:cNvSpPr>
            <a:spLocks noGrp="1"/>
          </p:cNvSpPr>
          <p:nvPr>
            <p:ph idx="1"/>
          </p:nvPr>
        </p:nvSpPr>
        <p:spPr>
          <a:xfrm>
            <a:off x="457200" y="1196752"/>
            <a:ext cx="8229600" cy="5400600"/>
          </a:xfrm>
        </p:spPr>
        <p:txBody>
          <a:bodyPr>
            <a:normAutofit fontScale="85000" lnSpcReduction="20000"/>
          </a:bodyPr>
          <a:lstStyle/>
          <a:p>
            <a:pPr marL="0" indent="0" algn="ctr">
              <a:buNone/>
            </a:pPr>
            <a:r>
              <a:rPr lang="cs-CZ" b="1" u="sng" dirty="0"/>
              <a:t>6 dorosteneckých a </a:t>
            </a:r>
            <a:r>
              <a:rPr lang="cs-CZ" b="1" u="sng" dirty="0" smtClean="0"/>
              <a:t>9 mužských disciplín:</a:t>
            </a:r>
            <a:endParaRPr lang="cs-CZ" b="1" u="sng" dirty="0"/>
          </a:p>
          <a:p>
            <a:r>
              <a:rPr lang="cs-CZ" dirty="0" smtClean="0"/>
              <a:t>závod </a:t>
            </a:r>
            <a:r>
              <a:rPr lang="cs-CZ" dirty="0"/>
              <a:t>v běhu se zapálenými </a:t>
            </a:r>
            <a:r>
              <a:rPr lang="cs-CZ" dirty="0" smtClean="0"/>
              <a:t>pochodněmi</a:t>
            </a:r>
          </a:p>
          <a:p>
            <a:r>
              <a:rPr lang="cs-CZ" dirty="0" smtClean="0"/>
              <a:t>závody </a:t>
            </a:r>
            <a:r>
              <a:rPr lang="cs-CZ" dirty="0"/>
              <a:t>koní a </a:t>
            </a:r>
            <a:r>
              <a:rPr lang="cs-CZ" dirty="0" smtClean="0"/>
              <a:t>vozů</a:t>
            </a:r>
          </a:p>
          <a:p>
            <a:r>
              <a:rPr lang="cs-CZ" dirty="0" smtClean="0"/>
              <a:t>soutěž </a:t>
            </a:r>
            <a:r>
              <a:rPr lang="cs-CZ" dirty="0"/>
              <a:t>lodí v </a:t>
            </a:r>
            <a:r>
              <a:rPr lang="cs-CZ" dirty="0" smtClean="0"/>
              <a:t>přístavu</a:t>
            </a:r>
          </a:p>
          <a:p>
            <a:r>
              <a:rPr lang="cs-CZ" i="1" dirty="0" smtClean="0"/>
              <a:t>fyl</a:t>
            </a:r>
            <a:r>
              <a:rPr lang="cs-CZ" dirty="0" smtClean="0"/>
              <a:t> </a:t>
            </a:r>
            <a:r>
              <a:rPr lang="cs-CZ" dirty="0"/>
              <a:t>v kráse a statečnosti jejich </a:t>
            </a:r>
            <a:r>
              <a:rPr lang="cs-CZ" dirty="0" smtClean="0"/>
              <a:t>mužů</a:t>
            </a:r>
          </a:p>
          <a:p>
            <a:r>
              <a:rPr lang="cs-CZ" dirty="0" smtClean="0"/>
              <a:t>družin </a:t>
            </a:r>
            <a:r>
              <a:rPr lang="cs-CZ" dirty="0"/>
              <a:t>ve válečném </a:t>
            </a:r>
            <a:r>
              <a:rPr lang="cs-CZ" dirty="0" smtClean="0"/>
              <a:t>tanci</a:t>
            </a:r>
          </a:p>
          <a:p>
            <a:r>
              <a:rPr lang="cs-CZ" dirty="0" smtClean="0"/>
              <a:t>jednotlivců </a:t>
            </a:r>
            <a:r>
              <a:rPr lang="cs-CZ" dirty="0"/>
              <a:t>v síle a </a:t>
            </a:r>
            <a:r>
              <a:rPr lang="cs-CZ" dirty="0" smtClean="0"/>
              <a:t>obratnosti</a:t>
            </a:r>
          </a:p>
          <a:p>
            <a:r>
              <a:rPr lang="cs-CZ" dirty="0" err="1" smtClean="0"/>
              <a:t>rhapsódů</a:t>
            </a:r>
            <a:r>
              <a:rPr lang="cs-CZ" dirty="0" smtClean="0"/>
              <a:t> </a:t>
            </a:r>
            <a:r>
              <a:rPr lang="cs-CZ" dirty="0"/>
              <a:t>v přednesu básní </a:t>
            </a:r>
            <a:r>
              <a:rPr lang="cs-CZ" dirty="0" smtClean="0"/>
              <a:t>(</a:t>
            </a:r>
            <a:r>
              <a:rPr lang="cs-CZ" i="1" dirty="0" smtClean="0"/>
              <a:t>Iliada</a:t>
            </a:r>
            <a:r>
              <a:rPr lang="cs-CZ" dirty="0" smtClean="0"/>
              <a:t>, </a:t>
            </a:r>
            <a:r>
              <a:rPr lang="cs-CZ" i="1" dirty="0" smtClean="0"/>
              <a:t>Odyssea</a:t>
            </a:r>
            <a:r>
              <a:rPr lang="cs-CZ" dirty="0" smtClean="0"/>
              <a:t>)</a:t>
            </a:r>
          </a:p>
          <a:p>
            <a:r>
              <a:rPr lang="cs-CZ" dirty="0" smtClean="0"/>
              <a:t>hra </a:t>
            </a:r>
            <a:r>
              <a:rPr lang="cs-CZ" dirty="0"/>
              <a:t>na flétnu </a:t>
            </a:r>
            <a:endParaRPr lang="cs-CZ" dirty="0" smtClean="0"/>
          </a:p>
          <a:p>
            <a:r>
              <a:rPr lang="cs-CZ" dirty="0" smtClean="0"/>
              <a:t>hra na </a:t>
            </a:r>
            <a:r>
              <a:rPr lang="cs-CZ" i="1" dirty="0"/>
              <a:t>kitharu</a:t>
            </a:r>
            <a:r>
              <a:rPr lang="cs-CZ" dirty="0"/>
              <a:t> (lyra) </a:t>
            </a:r>
          </a:p>
          <a:p>
            <a:r>
              <a:rPr lang="cs-CZ" dirty="0" smtClean="0"/>
              <a:t>zpěv </a:t>
            </a:r>
          </a:p>
          <a:p>
            <a:r>
              <a:rPr lang="cs-CZ" dirty="0" smtClean="0"/>
              <a:t>hra </a:t>
            </a:r>
            <a:r>
              <a:rPr lang="cs-CZ" dirty="0"/>
              <a:t>na </a:t>
            </a:r>
            <a:r>
              <a:rPr lang="cs-CZ" i="1" dirty="0"/>
              <a:t>α</a:t>
            </a:r>
            <a:r>
              <a:rPr lang="cs-CZ" i="1" dirty="0" err="1"/>
              <a:t>ὐλός</a:t>
            </a:r>
            <a:r>
              <a:rPr lang="cs-CZ" dirty="0"/>
              <a:t> (píšťala) a </a:t>
            </a:r>
            <a:r>
              <a:rPr lang="cs-CZ" i="1" dirty="0" err="1"/>
              <a:t>δί</a:t>
            </a:r>
            <a:r>
              <a:rPr lang="cs-CZ" i="1" dirty="0"/>
              <a:t>αυλος</a:t>
            </a:r>
            <a:r>
              <a:rPr lang="cs-CZ" i="1" baseline="30000" dirty="0"/>
              <a:t> </a:t>
            </a:r>
            <a:r>
              <a:rPr lang="cs-CZ" dirty="0"/>
              <a:t>(dvojitá píšťala</a:t>
            </a:r>
            <a:r>
              <a:rPr lang="cs-CZ" dirty="0" smtClean="0"/>
              <a:t>)</a:t>
            </a:r>
            <a:endParaRPr lang="cs-CZ" dirty="0"/>
          </a:p>
        </p:txBody>
      </p:sp>
    </p:spTree>
    <p:extLst>
      <p:ext uri="{BB962C8B-B14F-4D97-AF65-F5344CB8AC3E}">
        <p14:creationId xmlns:p14="http://schemas.microsoft.com/office/powerpoint/2010/main" val="22302612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28" y="116632"/>
            <a:ext cx="9125672" cy="1143000"/>
          </a:xfrm>
        </p:spPr>
        <p:txBody>
          <a:bodyPr/>
          <a:lstStyle/>
          <a:p>
            <a:r>
              <a:rPr lang="cs-CZ" b="1" dirty="0" smtClean="0"/>
              <a:t>Dělení</a:t>
            </a:r>
            <a:endParaRPr lang="cs-CZ" b="1" dirty="0"/>
          </a:p>
        </p:txBody>
      </p:sp>
      <p:sp>
        <p:nvSpPr>
          <p:cNvPr id="3" name="Zástupný symbol pro obsah 2"/>
          <p:cNvSpPr>
            <a:spLocks noGrp="1"/>
          </p:cNvSpPr>
          <p:nvPr>
            <p:ph idx="1"/>
          </p:nvPr>
        </p:nvSpPr>
        <p:spPr>
          <a:xfrm>
            <a:off x="0" y="1196752"/>
            <a:ext cx="8964488" cy="5544616"/>
          </a:xfrm>
        </p:spPr>
        <p:txBody>
          <a:bodyPr>
            <a:normAutofit lnSpcReduction="10000"/>
          </a:bodyPr>
          <a:lstStyle/>
          <a:p>
            <a:r>
              <a:rPr lang="cs-CZ" b="1" dirty="0" smtClean="0"/>
              <a:t>část jen pro Athéňany</a:t>
            </a:r>
          </a:p>
          <a:p>
            <a:pPr lvl="1"/>
            <a:r>
              <a:rPr lang="cs-CZ" dirty="0" smtClean="0"/>
              <a:t>soutěže </a:t>
            </a:r>
            <a:r>
              <a:rPr lang="cs-CZ" b="1" dirty="0" smtClean="0"/>
              <a:t>družstev</a:t>
            </a:r>
            <a:r>
              <a:rPr lang="cs-CZ" dirty="0" smtClean="0"/>
              <a:t> z </a:t>
            </a:r>
            <a:r>
              <a:rPr lang="cs-CZ" i="1" dirty="0" smtClean="0"/>
              <a:t>fýl</a:t>
            </a:r>
            <a:r>
              <a:rPr lang="cs-CZ" dirty="0" smtClean="0"/>
              <a:t>:</a:t>
            </a:r>
          </a:p>
          <a:p>
            <a:pPr lvl="2"/>
            <a:r>
              <a:rPr lang="cs-CZ" dirty="0" smtClean="0"/>
              <a:t>hody </a:t>
            </a:r>
            <a:r>
              <a:rPr lang="cs-CZ" dirty="0"/>
              <a:t>oštěpů na koni, předstírané bitvy pěchoty a jízdy, </a:t>
            </a:r>
            <a:r>
              <a:rPr lang="cs-CZ" i="1" dirty="0" smtClean="0"/>
              <a:t>ἀποβ</a:t>
            </a:r>
            <a:r>
              <a:rPr lang="cs-CZ" i="1" dirty="0" err="1" smtClean="0"/>
              <a:t>άτης</a:t>
            </a:r>
            <a:r>
              <a:rPr lang="cs-CZ" dirty="0" smtClean="0"/>
              <a:t>, </a:t>
            </a:r>
            <a:r>
              <a:rPr lang="cs-CZ" i="1" dirty="0"/>
              <a:t>π</a:t>
            </a:r>
            <a:r>
              <a:rPr lang="cs-CZ" i="1" dirty="0" err="1"/>
              <a:t>υρρίχ</a:t>
            </a:r>
            <a:r>
              <a:rPr lang="cs-CZ" i="1" dirty="0"/>
              <a:t>αι</a:t>
            </a:r>
            <a:r>
              <a:rPr lang="cs-CZ" dirty="0"/>
              <a:t> </a:t>
            </a:r>
            <a:r>
              <a:rPr lang="cs-CZ" dirty="0" smtClean="0"/>
              <a:t>tance, </a:t>
            </a:r>
            <a:r>
              <a:rPr lang="cs-CZ" i="1" dirty="0" smtClean="0"/>
              <a:t>εὐανδρίᾱ</a:t>
            </a:r>
            <a:r>
              <a:rPr lang="cs-CZ" dirty="0" smtClean="0"/>
              <a:t>, závody triér, </a:t>
            </a:r>
          </a:p>
          <a:p>
            <a:pPr lvl="2"/>
            <a:r>
              <a:rPr lang="cs-CZ" dirty="0" smtClean="0"/>
              <a:t>dva </a:t>
            </a:r>
            <a:r>
              <a:rPr lang="cs-CZ" dirty="0"/>
              <a:t>noční (bezměsíčné) </a:t>
            </a:r>
            <a:r>
              <a:rPr lang="cs-CZ" b="1" dirty="0"/>
              <a:t>štafetové běhy </a:t>
            </a:r>
            <a:r>
              <a:rPr lang="cs-CZ" dirty="0"/>
              <a:t>s pochodněmi </a:t>
            </a:r>
            <a:r>
              <a:rPr lang="cs-CZ" b="1" dirty="0" smtClean="0"/>
              <a:t>1. </a:t>
            </a:r>
            <a:r>
              <a:rPr lang="cs-CZ" dirty="0" smtClean="0"/>
              <a:t>z</a:t>
            </a:r>
            <a:r>
              <a:rPr lang="cs-CZ" dirty="0"/>
              <a:t> Peiraiea k Akropoli o délce </a:t>
            </a:r>
            <a:r>
              <a:rPr lang="cs-CZ" b="1" dirty="0"/>
              <a:t>38 </a:t>
            </a:r>
            <a:r>
              <a:rPr lang="cs-CZ" b="1" i="1" dirty="0" smtClean="0"/>
              <a:t>στάδια </a:t>
            </a:r>
            <a:r>
              <a:rPr lang="cs-CZ" dirty="0"/>
              <a:t>a </a:t>
            </a:r>
            <a:r>
              <a:rPr lang="cs-CZ" b="1" dirty="0" smtClean="0"/>
              <a:t>2. </a:t>
            </a:r>
            <a:r>
              <a:rPr lang="cs-CZ" dirty="0"/>
              <a:t>z Prométheova oltáře v Akademii k oltáři Athény na </a:t>
            </a:r>
            <a:r>
              <a:rPr lang="cs-CZ" dirty="0" smtClean="0"/>
              <a:t>Akropoli </a:t>
            </a:r>
            <a:r>
              <a:rPr lang="cs-CZ" dirty="0"/>
              <a:t>po Panathénajské cestě o délce </a:t>
            </a:r>
            <a:r>
              <a:rPr lang="cs-CZ" b="1" dirty="0"/>
              <a:t>13,5 </a:t>
            </a:r>
            <a:r>
              <a:rPr lang="cs-CZ" b="1" i="1" dirty="0" err="1" smtClean="0"/>
              <a:t>στάδι</a:t>
            </a:r>
            <a:r>
              <a:rPr lang="cs-CZ" b="1" i="1" dirty="0" smtClean="0"/>
              <a:t>α</a:t>
            </a:r>
          </a:p>
          <a:p>
            <a:r>
              <a:rPr lang="cs-CZ" b="1" dirty="0"/>
              <a:t>pro všechny „sportovce“ </a:t>
            </a:r>
            <a:r>
              <a:rPr lang="cs-CZ" b="1" dirty="0" smtClean="0"/>
              <a:t>Řecka</a:t>
            </a:r>
          </a:p>
          <a:p>
            <a:pPr lvl="1"/>
            <a:r>
              <a:rPr lang="cs-CZ" dirty="0"/>
              <a:t>o</a:t>
            </a:r>
            <a:r>
              <a:rPr lang="cs-CZ" dirty="0" smtClean="0"/>
              <a:t>bvyklé soutěže (běh, zápas</a:t>
            </a:r>
            <a:r>
              <a:rPr lang="cs-CZ" dirty="0"/>
              <a:t>, </a:t>
            </a:r>
            <a:r>
              <a:rPr lang="cs-CZ" i="1" dirty="0" smtClean="0"/>
              <a:t>pankration</a:t>
            </a:r>
            <a:r>
              <a:rPr lang="cs-CZ" dirty="0" smtClean="0"/>
              <a:t>, </a:t>
            </a:r>
            <a:r>
              <a:rPr lang="cs-CZ" dirty="0"/>
              <a:t>pětiboj, jezdecké </a:t>
            </a:r>
            <a:r>
              <a:rPr lang="cs-CZ" dirty="0" smtClean="0"/>
              <a:t>soutěže)</a:t>
            </a:r>
          </a:p>
          <a:p>
            <a:pPr lvl="1"/>
            <a:r>
              <a:rPr lang="cs-CZ" b="1" dirty="0" smtClean="0"/>
              <a:t>běh: </a:t>
            </a:r>
            <a:r>
              <a:rPr lang="cs-CZ" dirty="0" smtClean="0"/>
              <a:t>sprint </a:t>
            </a:r>
            <a:r>
              <a:rPr lang="cs-CZ" dirty="0"/>
              <a:t>(1 </a:t>
            </a:r>
            <a:r>
              <a:rPr lang="cs-CZ" i="1" dirty="0" err="1"/>
              <a:t>στάδιον</a:t>
            </a:r>
            <a:r>
              <a:rPr lang="cs-CZ" dirty="0"/>
              <a:t>), </a:t>
            </a:r>
            <a:r>
              <a:rPr lang="cs-CZ" i="1" dirty="0"/>
              <a:t>hippios</a:t>
            </a:r>
            <a:r>
              <a:rPr lang="cs-CZ" dirty="0"/>
              <a:t> (5 </a:t>
            </a:r>
            <a:r>
              <a:rPr lang="cs-CZ" i="1" dirty="0" err="1"/>
              <a:t>στάδι</a:t>
            </a:r>
            <a:r>
              <a:rPr lang="cs-CZ" i="1" dirty="0"/>
              <a:t>α</a:t>
            </a:r>
            <a:r>
              <a:rPr lang="cs-CZ" dirty="0"/>
              <a:t>), dálkový běh (22 </a:t>
            </a:r>
            <a:r>
              <a:rPr lang="cs-CZ" i="1" dirty="0"/>
              <a:t>στάδια</a:t>
            </a:r>
            <a:r>
              <a:rPr lang="cs-CZ" dirty="0"/>
              <a:t>), </a:t>
            </a:r>
            <a:r>
              <a:rPr lang="cs-CZ" i="1" dirty="0"/>
              <a:t>ὁπλείτης</a:t>
            </a:r>
            <a:r>
              <a:rPr lang="cs-CZ" dirty="0"/>
              <a:t> (běh ve </a:t>
            </a:r>
            <a:r>
              <a:rPr lang="cs-CZ" dirty="0" smtClean="0"/>
              <a:t>zbroji)</a:t>
            </a:r>
            <a:endParaRPr lang="cs-CZ" dirty="0"/>
          </a:p>
        </p:txBody>
      </p:sp>
    </p:spTree>
    <p:extLst>
      <p:ext uri="{BB962C8B-B14F-4D97-AF65-F5344CB8AC3E}">
        <p14:creationId xmlns:p14="http://schemas.microsoft.com/office/powerpoint/2010/main" val="20612210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4474"/>
            <a:ext cx="8229600" cy="1143000"/>
          </a:xfrm>
        </p:spPr>
        <p:txBody>
          <a:bodyPr/>
          <a:lstStyle/>
          <a:p>
            <a:r>
              <a:rPr lang="cs-CZ" b="1" dirty="0" smtClean="0"/>
              <a:t>odměny</a:t>
            </a:r>
            <a:endParaRPr lang="cs-CZ" b="1" dirty="0"/>
          </a:p>
        </p:txBody>
      </p:sp>
      <p:sp>
        <p:nvSpPr>
          <p:cNvPr id="3" name="Zástupný symbol pro obsah 2"/>
          <p:cNvSpPr>
            <a:spLocks noGrp="1"/>
          </p:cNvSpPr>
          <p:nvPr>
            <p:ph idx="1"/>
          </p:nvPr>
        </p:nvSpPr>
        <p:spPr>
          <a:xfrm>
            <a:off x="0" y="1124744"/>
            <a:ext cx="9144000" cy="5733256"/>
          </a:xfrm>
        </p:spPr>
        <p:txBody>
          <a:bodyPr>
            <a:normAutofit fontScale="85000" lnSpcReduction="20000"/>
          </a:bodyPr>
          <a:lstStyle/>
          <a:p>
            <a:r>
              <a:rPr lang="cs-CZ" dirty="0" smtClean="0"/>
              <a:t>hudební závody: </a:t>
            </a:r>
            <a:r>
              <a:rPr lang="cs-CZ" b="1" dirty="0" smtClean="0"/>
              <a:t>peníze a zlato</a:t>
            </a:r>
            <a:endParaRPr lang="cs-CZ" b="1" dirty="0"/>
          </a:p>
          <a:p>
            <a:r>
              <a:rPr lang="cs-CZ" i="1" dirty="0" err="1" smtClean="0"/>
              <a:t>εὐ</a:t>
            </a:r>
            <a:r>
              <a:rPr lang="cs-CZ" i="1" dirty="0" smtClean="0"/>
              <a:t>ανδρίᾱ</a:t>
            </a:r>
            <a:r>
              <a:rPr lang="cs-CZ" dirty="0" smtClean="0"/>
              <a:t>: </a:t>
            </a:r>
            <a:r>
              <a:rPr lang="cs-CZ" b="1" dirty="0" smtClean="0"/>
              <a:t>štíty, vůl, 100 </a:t>
            </a:r>
            <a:r>
              <a:rPr lang="cs-CZ" b="1" i="1" dirty="0"/>
              <a:t>δραχμαι </a:t>
            </a:r>
            <a:endParaRPr lang="cs-CZ" b="1" dirty="0" smtClean="0"/>
          </a:p>
          <a:p>
            <a:r>
              <a:rPr lang="cs-CZ" dirty="0"/>
              <a:t>noční štafetové závody družstev s </a:t>
            </a:r>
            <a:r>
              <a:rPr lang="cs-CZ" dirty="0" smtClean="0"/>
              <a:t>pochodněmi: </a:t>
            </a:r>
            <a:r>
              <a:rPr lang="cs-CZ" b="1" dirty="0"/>
              <a:t>100 </a:t>
            </a:r>
            <a:r>
              <a:rPr lang="cs-CZ" b="1" i="1" dirty="0" err="1" smtClean="0"/>
              <a:t>δρ</a:t>
            </a:r>
            <a:r>
              <a:rPr lang="cs-CZ" b="1" i="1" dirty="0" smtClean="0"/>
              <a:t>αχμαι </a:t>
            </a:r>
            <a:r>
              <a:rPr lang="cs-CZ" dirty="0" smtClean="0"/>
              <a:t>pro družstvo</a:t>
            </a:r>
          </a:p>
          <a:p>
            <a:r>
              <a:rPr lang="cs-CZ" i="1" dirty="0"/>
              <a:t>ἱππ</a:t>
            </a:r>
            <a:r>
              <a:rPr lang="cs-CZ" i="1" dirty="0" err="1"/>
              <a:t>ικόι</a:t>
            </a:r>
            <a:r>
              <a:rPr lang="cs-CZ" b="1" i="1" dirty="0"/>
              <a:t> </a:t>
            </a:r>
            <a:r>
              <a:rPr lang="cs-CZ" dirty="0"/>
              <a:t>a</a:t>
            </a:r>
            <a:r>
              <a:rPr lang="cs-CZ" i="1" dirty="0"/>
              <a:t> </a:t>
            </a:r>
            <a:r>
              <a:rPr lang="cs-CZ" i="1" dirty="0" err="1"/>
              <a:t>γυμνικόι</a:t>
            </a:r>
            <a:r>
              <a:rPr lang="cs-CZ" dirty="0"/>
              <a:t> </a:t>
            </a:r>
            <a:r>
              <a:rPr lang="cs-CZ" dirty="0" smtClean="0"/>
              <a:t>závody: </a:t>
            </a:r>
            <a:r>
              <a:rPr lang="cs-CZ" b="1" dirty="0" smtClean="0"/>
              <a:t>věnec </a:t>
            </a:r>
            <a:r>
              <a:rPr lang="cs-CZ" dirty="0" smtClean="0"/>
              <a:t>a </a:t>
            </a:r>
            <a:r>
              <a:rPr lang="cs-CZ" b="1" dirty="0"/>
              <a:t>olivový olej </a:t>
            </a:r>
            <a:r>
              <a:rPr lang="cs-CZ" b="1" dirty="0" smtClean="0"/>
              <a:t>v </a:t>
            </a:r>
            <a:r>
              <a:rPr lang="cs-CZ" b="1" dirty="0"/>
              <a:t>amfoře </a:t>
            </a:r>
            <a:r>
              <a:rPr lang="cs-CZ" dirty="0"/>
              <a:t>z černé </a:t>
            </a:r>
            <a:r>
              <a:rPr lang="cs-CZ" dirty="0" smtClean="0"/>
              <a:t>figury (</a:t>
            </a:r>
            <a:r>
              <a:rPr lang="cs-CZ" dirty="0" err="1" smtClean="0"/>
              <a:t>Ath</a:t>
            </a:r>
            <a:r>
              <a:rPr lang="cs-CZ" dirty="0" smtClean="0"/>
              <a:t>. + </a:t>
            </a:r>
            <a:r>
              <a:rPr lang="cs-CZ" dirty="0" err="1" smtClean="0"/>
              <a:t>discipl</a:t>
            </a:r>
            <a:r>
              <a:rPr lang="cs-CZ" dirty="0" smtClean="0"/>
              <a:t>.)</a:t>
            </a:r>
          </a:p>
          <a:p>
            <a:pPr lvl="1"/>
            <a:r>
              <a:rPr lang="cs-CZ" dirty="0" smtClean="0"/>
              <a:t>dvojspřeží vozů: </a:t>
            </a:r>
            <a:r>
              <a:rPr lang="cs-CZ" b="1" dirty="0" smtClean="0"/>
              <a:t>140 amfor oleje</a:t>
            </a:r>
          </a:p>
          <a:p>
            <a:pPr lvl="1"/>
            <a:r>
              <a:rPr lang="cs-CZ" dirty="0" smtClean="0"/>
              <a:t>běh: </a:t>
            </a:r>
            <a:r>
              <a:rPr lang="cs-CZ" b="1" dirty="0"/>
              <a:t>50</a:t>
            </a:r>
            <a:r>
              <a:rPr lang="cs-CZ" dirty="0"/>
              <a:t> </a:t>
            </a:r>
            <a:r>
              <a:rPr lang="cs-CZ" dirty="0" smtClean="0"/>
              <a:t>(</a:t>
            </a:r>
            <a:r>
              <a:rPr lang="cs-CZ" dirty="0"/>
              <a:t>druzí </a:t>
            </a:r>
            <a:r>
              <a:rPr lang="cs-CZ" b="1" dirty="0" smtClean="0"/>
              <a:t>10</a:t>
            </a:r>
            <a:r>
              <a:rPr lang="cs-CZ" dirty="0" smtClean="0"/>
              <a:t>)</a:t>
            </a:r>
          </a:p>
          <a:p>
            <a:pPr lvl="1"/>
            <a:r>
              <a:rPr lang="cs-CZ" i="1" dirty="0" smtClean="0"/>
              <a:t>pankration: </a:t>
            </a:r>
            <a:r>
              <a:rPr lang="cs-CZ" b="1" dirty="0"/>
              <a:t>40</a:t>
            </a:r>
            <a:r>
              <a:rPr lang="cs-CZ" dirty="0"/>
              <a:t> (druzí </a:t>
            </a:r>
            <a:r>
              <a:rPr lang="cs-CZ" b="1" dirty="0"/>
              <a:t>8</a:t>
            </a:r>
            <a:r>
              <a:rPr lang="cs-CZ" dirty="0"/>
              <a:t>) </a:t>
            </a:r>
            <a:endParaRPr lang="cs-CZ" dirty="0" smtClean="0"/>
          </a:p>
          <a:p>
            <a:pPr lvl="1"/>
            <a:r>
              <a:rPr lang="cs-CZ" dirty="0" smtClean="0"/>
              <a:t>ostatní </a:t>
            </a:r>
            <a:r>
              <a:rPr lang="cs-CZ" dirty="0"/>
              <a:t>(pětibojaři, zápasníci, boxeři</a:t>
            </a:r>
            <a:r>
              <a:rPr lang="cs-CZ" dirty="0" smtClean="0"/>
              <a:t>): </a:t>
            </a:r>
            <a:r>
              <a:rPr lang="cs-CZ" b="1" dirty="0"/>
              <a:t>30</a:t>
            </a:r>
            <a:r>
              <a:rPr lang="cs-CZ" dirty="0"/>
              <a:t> (druzí </a:t>
            </a:r>
            <a:r>
              <a:rPr lang="cs-CZ" b="1" dirty="0"/>
              <a:t>6</a:t>
            </a:r>
            <a:r>
              <a:rPr lang="cs-CZ" dirty="0"/>
              <a:t>) </a:t>
            </a:r>
            <a:endParaRPr lang="cs-CZ" dirty="0" smtClean="0"/>
          </a:p>
          <a:p>
            <a:pPr lvl="1"/>
            <a:endParaRPr lang="cs-CZ" dirty="0" smtClean="0"/>
          </a:p>
          <a:p>
            <a:pPr marL="0" indent="0">
              <a:buNone/>
            </a:pPr>
            <a:r>
              <a:rPr lang="cs-CZ" dirty="0" smtClean="0"/>
              <a:t>1 amfora 38,9 </a:t>
            </a:r>
            <a:r>
              <a:rPr lang="cs-CZ" dirty="0"/>
              <a:t>litrů, </a:t>
            </a:r>
            <a:r>
              <a:rPr lang="cs-CZ" dirty="0" smtClean="0"/>
              <a:t>vítěz </a:t>
            </a:r>
            <a:r>
              <a:rPr lang="cs-CZ" dirty="0"/>
              <a:t>v </a:t>
            </a:r>
            <a:r>
              <a:rPr lang="cs-CZ" b="1" dirty="0"/>
              <a:t>běhu </a:t>
            </a:r>
            <a:r>
              <a:rPr lang="cs-CZ" dirty="0" smtClean="0"/>
              <a:t>asi </a:t>
            </a:r>
            <a:r>
              <a:rPr lang="cs-CZ" b="1" dirty="0" smtClean="0"/>
              <a:t>1945 </a:t>
            </a:r>
            <a:r>
              <a:rPr lang="cs-CZ" dirty="0"/>
              <a:t>litrů oleje; při ceně $5 na litr by hodnota ceny pro vítěze (amfora a olivový olej) činila kolem </a:t>
            </a:r>
            <a:r>
              <a:rPr lang="cs-CZ" b="1" dirty="0"/>
              <a:t>$10 </a:t>
            </a:r>
            <a:r>
              <a:rPr lang="cs-CZ" b="1" dirty="0" smtClean="0"/>
              <a:t>000</a:t>
            </a:r>
            <a:r>
              <a:rPr lang="cs-CZ" dirty="0" smtClean="0"/>
              <a:t>. Celková </a:t>
            </a:r>
            <a:r>
              <a:rPr lang="cs-CZ" dirty="0"/>
              <a:t>cena pro všechny oceněné </a:t>
            </a:r>
            <a:r>
              <a:rPr lang="cs-CZ" dirty="0" smtClean="0"/>
              <a:t>pak </a:t>
            </a:r>
            <a:r>
              <a:rPr lang="cs-CZ" dirty="0"/>
              <a:t>snad přesáhla </a:t>
            </a:r>
            <a:r>
              <a:rPr lang="cs-CZ" b="1" dirty="0"/>
              <a:t>půl milionů dolarů </a:t>
            </a:r>
          </a:p>
        </p:txBody>
      </p:sp>
    </p:spTree>
    <p:extLst>
      <p:ext uri="{BB962C8B-B14F-4D97-AF65-F5344CB8AC3E}">
        <p14:creationId xmlns:p14="http://schemas.microsoft.com/office/powerpoint/2010/main" val="42392198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ost\zamarovsky1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1357963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daně, povinnosti v Athénách</a:t>
            </a:r>
            <a:endParaRPr lang="cs-CZ" b="1" dirty="0"/>
          </a:p>
        </p:txBody>
      </p:sp>
      <p:sp>
        <p:nvSpPr>
          <p:cNvPr id="3" name="Zástupný symbol pro obsah 2"/>
          <p:cNvSpPr>
            <a:spLocks noGrp="1"/>
          </p:cNvSpPr>
          <p:nvPr>
            <p:ph idx="1"/>
          </p:nvPr>
        </p:nvSpPr>
        <p:spPr>
          <a:xfrm>
            <a:off x="0" y="1340768"/>
            <a:ext cx="9144000" cy="5517232"/>
          </a:xfrm>
        </p:spPr>
        <p:txBody>
          <a:bodyPr>
            <a:normAutofit fontScale="85000" lnSpcReduction="20000"/>
          </a:bodyPr>
          <a:lstStyle/>
          <a:p>
            <a:r>
              <a:rPr lang="cs-CZ" b="1" i="1" dirty="0" err="1" smtClean="0"/>
              <a:t>leiturgie</a:t>
            </a:r>
            <a:endParaRPr lang="cs-CZ" dirty="0"/>
          </a:p>
          <a:p>
            <a:pPr lvl="1"/>
            <a:r>
              <a:rPr lang="cs-CZ" dirty="0" smtClean="0"/>
              <a:t>daň, platili </a:t>
            </a:r>
            <a:r>
              <a:rPr lang="cs-CZ" dirty="0"/>
              <a:t>ti, kteří měli majetek alespoň tři </a:t>
            </a:r>
            <a:r>
              <a:rPr lang="cs-CZ" dirty="0" smtClean="0"/>
              <a:t>talenty (</a:t>
            </a:r>
            <a:r>
              <a:rPr lang="cs-CZ" dirty="0"/>
              <a:t>78,6 kg </a:t>
            </a:r>
            <a:r>
              <a:rPr lang="cs-CZ" dirty="0" smtClean="0"/>
              <a:t>stříbra) </a:t>
            </a:r>
          </a:p>
          <a:p>
            <a:pPr lvl="1"/>
            <a:r>
              <a:rPr lang="cs-CZ" dirty="0" smtClean="0"/>
              <a:t>z nich hry</a:t>
            </a:r>
            <a:r>
              <a:rPr lang="cs-CZ" dirty="0"/>
              <a:t>, </a:t>
            </a:r>
            <a:r>
              <a:rPr lang="cs-CZ" dirty="0" smtClean="0"/>
              <a:t>organizace </a:t>
            </a:r>
            <a:r>
              <a:rPr lang="cs-CZ" dirty="0"/>
              <a:t>a </a:t>
            </a:r>
            <a:r>
              <a:rPr lang="cs-CZ" dirty="0" smtClean="0"/>
              <a:t>ceny</a:t>
            </a:r>
          </a:p>
          <a:p>
            <a:r>
              <a:rPr lang="cs-CZ" b="1" i="1" dirty="0" err="1" smtClean="0"/>
              <a:t>hestiasis</a:t>
            </a:r>
            <a:r>
              <a:rPr lang="cs-CZ" dirty="0" smtClean="0"/>
              <a:t> </a:t>
            </a:r>
            <a:endParaRPr lang="cs-CZ" dirty="0"/>
          </a:p>
          <a:p>
            <a:pPr lvl="1"/>
            <a:r>
              <a:rPr lang="cs-CZ" dirty="0" smtClean="0"/>
              <a:t>hoštění </a:t>
            </a:r>
            <a:r>
              <a:rPr lang="cs-CZ" dirty="0"/>
              <a:t>členů vlastní </a:t>
            </a:r>
            <a:r>
              <a:rPr lang="cs-CZ" i="1" dirty="0"/>
              <a:t>fýly</a:t>
            </a:r>
            <a:r>
              <a:rPr lang="cs-CZ" dirty="0"/>
              <a:t> během </a:t>
            </a:r>
            <a:r>
              <a:rPr lang="cs-CZ" dirty="0" smtClean="0"/>
              <a:t>slavností</a:t>
            </a:r>
          </a:p>
          <a:p>
            <a:r>
              <a:rPr lang="cs-CZ" b="1" i="1" dirty="0" err="1" smtClean="0"/>
              <a:t>lampadarchie</a:t>
            </a:r>
            <a:r>
              <a:rPr lang="cs-CZ" dirty="0" smtClean="0"/>
              <a:t> </a:t>
            </a:r>
            <a:endParaRPr lang="cs-CZ" dirty="0"/>
          </a:p>
          <a:p>
            <a:pPr lvl="1"/>
            <a:r>
              <a:rPr lang="cs-CZ" dirty="0" smtClean="0"/>
              <a:t>finančně </a:t>
            </a:r>
            <a:r>
              <a:rPr lang="cs-CZ" dirty="0"/>
              <a:t>zabezpečit pochodňový </a:t>
            </a:r>
            <a:r>
              <a:rPr lang="cs-CZ" dirty="0" smtClean="0"/>
              <a:t>závod</a:t>
            </a:r>
          </a:p>
          <a:p>
            <a:r>
              <a:rPr lang="cs-CZ" b="1" i="1" dirty="0" err="1" smtClean="0"/>
              <a:t>architheorie</a:t>
            </a:r>
            <a:r>
              <a:rPr lang="cs-CZ" b="1" dirty="0" smtClean="0"/>
              <a:t> </a:t>
            </a:r>
            <a:endParaRPr lang="cs-CZ" b="1" dirty="0"/>
          </a:p>
          <a:p>
            <a:pPr lvl="1"/>
            <a:r>
              <a:rPr lang="cs-CZ" dirty="0" smtClean="0"/>
              <a:t>nejnákladnější </a:t>
            </a:r>
            <a:r>
              <a:rPr lang="cs-CZ" dirty="0"/>
              <a:t>daň, </a:t>
            </a:r>
            <a:r>
              <a:rPr lang="cs-CZ" dirty="0" smtClean="0"/>
              <a:t>stát </a:t>
            </a:r>
            <a:r>
              <a:rPr lang="cs-CZ" dirty="0"/>
              <a:t>přispíval jen </a:t>
            </a:r>
            <a:r>
              <a:rPr lang="cs-CZ" dirty="0" smtClean="0"/>
              <a:t>málo</a:t>
            </a:r>
          </a:p>
          <a:p>
            <a:pPr lvl="1"/>
            <a:r>
              <a:rPr lang="cs-CZ" dirty="0" smtClean="0"/>
              <a:t>vypravení </a:t>
            </a:r>
            <a:r>
              <a:rPr lang="cs-CZ" dirty="0"/>
              <a:t>a vedení poselstva k jiným </a:t>
            </a:r>
            <a:r>
              <a:rPr lang="cs-CZ" dirty="0" smtClean="0"/>
              <a:t>hrám</a:t>
            </a:r>
          </a:p>
          <a:p>
            <a:r>
              <a:rPr lang="cs-CZ" b="1" i="1" dirty="0" err="1" smtClean="0"/>
              <a:t>γυμν</a:t>
            </a:r>
            <a:r>
              <a:rPr lang="cs-CZ" b="1" i="1" dirty="0" smtClean="0"/>
              <a:t>ασιαρχίαι</a:t>
            </a:r>
            <a:r>
              <a:rPr lang="cs-CZ" i="1" dirty="0" smtClean="0"/>
              <a:t> </a:t>
            </a:r>
            <a:r>
              <a:rPr lang="cs-CZ" dirty="0" smtClean="0"/>
              <a:t>(čestné povinnosti)</a:t>
            </a:r>
            <a:endParaRPr lang="cs-CZ" i="1" dirty="0" smtClean="0"/>
          </a:p>
          <a:p>
            <a:pPr lvl="1"/>
            <a:r>
              <a:rPr lang="cs-CZ" dirty="0" smtClean="0"/>
              <a:t>svěřované </a:t>
            </a:r>
            <a:r>
              <a:rPr lang="cs-CZ" dirty="0"/>
              <a:t>těm nejbohatším</a:t>
            </a:r>
          </a:p>
          <a:p>
            <a:pPr lvl="1"/>
            <a:r>
              <a:rPr lang="cs-CZ" dirty="0"/>
              <a:t>pečovat o </a:t>
            </a:r>
            <a:r>
              <a:rPr lang="cs-CZ" i="1" dirty="0" err="1"/>
              <a:t>γυμνάσι</a:t>
            </a:r>
            <a:r>
              <a:rPr lang="cs-CZ" i="1" dirty="0"/>
              <a:t>α</a:t>
            </a:r>
            <a:r>
              <a:rPr lang="cs-CZ" dirty="0"/>
              <a:t> a </a:t>
            </a:r>
            <a:r>
              <a:rPr lang="cs-CZ" i="1" dirty="0"/>
              <a:t>ἀθλεται</a:t>
            </a:r>
            <a:r>
              <a:rPr lang="cs-CZ" dirty="0"/>
              <a:t> (olej, strava, služebnictvo, …)</a:t>
            </a:r>
          </a:p>
          <a:p>
            <a:endParaRPr lang="cs-CZ" dirty="0"/>
          </a:p>
        </p:txBody>
      </p:sp>
    </p:spTree>
    <p:extLst>
      <p:ext uri="{BB962C8B-B14F-4D97-AF65-F5344CB8AC3E}">
        <p14:creationId xmlns:p14="http://schemas.microsoft.com/office/powerpoint/2010/main" val="2443913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2641" y="188640"/>
            <a:ext cx="8229600" cy="1143000"/>
          </a:xfrm>
        </p:spPr>
        <p:txBody>
          <a:bodyPr/>
          <a:lstStyle/>
          <a:p>
            <a:r>
              <a:rPr lang="cs-CZ" b="1" dirty="0" smtClean="0"/>
              <a:t>Théby</a:t>
            </a:r>
            <a:endParaRPr lang="cs-CZ" b="1" dirty="0"/>
          </a:p>
        </p:txBody>
      </p:sp>
      <p:sp>
        <p:nvSpPr>
          <p:cNvPr id="3" name="Zástupný symbol pro obsah 2"/>
          <p:cNvSpPr>
            <a:spLocks noGrp="1"/>
          </p:cNvSpPr>
          <p:nvPr>
            <p:ph idx="1"/>
          </p:nvPr>
        </p:nvSpPr>
        <p:spPr>
          <a:xfrm>
            <a:off x="442641" y="1268760"/>
            <a:ext cx="8229600" cy="1684784"/>
          </a:xfrm>
        </p:spPr>
        <p:txBody>
          <a:bodyPr>
            <a:normAutofit/>
          </a:bodyPr>
          <a:lstStyle/>
          <a:p>
            <a:r>
              <a:rPr lang="cs-CZ" b="1" dirty="0" err="1" smtClean="0"/>
              <a:t>Hérakleie</a:t>
            </a:r>
            <a:r>
              <a:rPr lang="cs-CZ" b="1" dirty="0" smtClean="0"/>
              <a:t>, </a:t>
            </a:r>
            <a:r>
              <a:rPr lang="cs-CZ" b="1" dirty="0" err="1" smtClean="0"/>
              <a:t>Iolaeie</a:t>
            </a:r>
            <a:r>
              <a:rPr lang="cs-CZ" b="1" dirty="0" smtClean="0"/>
              <a:t> </a:t>
            </a:r>
          </a:p>
          <a:p>
            <a:r>
              <a:rPr lang="cs-CZ" b="1" dirty="0" smtClean="0"/>
              <a:t>hry Dia Krále</a:t>
            </a:r>
          </a:p>
          <a:p>
            <a:pPr lvl="1"/>
            <a:r>
              <a:rPr lang="cs-CZ" dirty="0" smtClean="0"/>
              <a:t>po vítězství nad Sparťany v roce 371 BC</a:t>
            </a:r>
            <a:endParaRPr lang="cs-CZ" dirty="0"/>
          </a:p>
        </p:txBody>
      </p:sp>
      <p:sp>
        <p:nvSpPr>
          <p:cNvPr id="4" name="Obdélník 3"/>
          <p:cNvSpPr/>
          <p:nvPr/>
        </p:nvSpPr>
        <p:spPr>
          <a:xfrm>
            <a:off x="-14559" y="3156118"/>
            <a:ext cx="9144000" cy="3724096"/>
          </a:xfrm>
          <a:prstGeom prst="rect">
            <a:avLst/>
          </a:prstGeom>
        </p:spPr>
        <p:txBody>
          <a:bodyPr wrap="square">
            <a:spAutoFit/>
          </a:bodyPr>
          <a:lstStyle/>
          <a:p>
            <a:pPr algn="ctr"/>
            <a:r>
              <a:rPr lang="cs-CZ" sz="2800" i="1" dirty="0"/>
              <a:t>„K žádnému života cíli se nedojde z rozvahy lidí, </a:t>
            </a:r>
            <a:endParaRPr lang="cs-CZ" sz="2800" dirty="0"/>
          </a:p>
          <a:p>
            <a:pPr algn="ctr"/>
            <a:r>
              <a:rPr lang="cs-CZ" sz="2800" i="1" dirty="0"/>
              <a:t>Osud se objeví vždy mocnějším naděje vší. </a:t>
            </a:r>
            <a:endParaRPr lang="cs-CZ" sz="2800" dirty="0"/>
          </a:p>
          <a:p>
            <a:pPr algn="ctr"/>
            <a:r>
              <a:rPr lang="cs-CZ" sz="2800" i="1" dirty="0"/>
              <a:t>Osud přivedl nazmar též </a:t>
            </a:r>
            <a:r>
              <a:rPr lang="cs-CZ" sz="2800" i="1" dirty="0" err="1"/>
              <a:t>Tímokla</a:t>
            </a:r>
            <a:r>
              <a:rPr lang="cs-CZ" sz="2800" i="1" dirty="0"/>
              <a:t> </a:t>
            </a:r>
            <a:r>
              <a:rPr lang="cs-CZ" sz="2800" i="1" dirty="0" err="1"/>
              <a:t>Asópichova</a:t>
            </a:r>
            <a:r>
              <a:rPr lang="cs-CZ" sz="2800" i="1" dirty="0"/>
              <a:t>, </a:t>
            </a:r>
            <a:endParaRPr lang="cs-CZ" sz="2800" dirty="0"/>
          </a:p>
          <a:p>
            <a:pPr algn="ctr"/>
            <a:r>
              <a:rPr lang="cs-CZ" sz="2800" i="1" dirty="0"/>
              <a:t>dříve než vykonal činy důstojné velkosti vloh. </a:t>
            </a:r>
            <a:endParaRPr lang="cs-CZ" sz="2800" dirty="0"/>
          </a:p>
          <a:p>
            <a:pPr algn="ctr"/>
            <a:r>
              <a:rPr lang="cs-CZ" sz="2800" i="1" dirty="0"/>
              <a:t>O hrách Dia Krále a v závodech </a:t>
            </a:r>
            <a:r>
              <a:rPr lang="cs-CZ" sz="2800" i="1" dirty="0" err="1"/>
              <a:t>Hérakleových</a:t>
            </a:r>
            <a:r>
              <a:rPr lang="cs-CZ" sz="2800" i="1" dirty="0"/>
              <a:t> </a:t>
            </a:r>
            <a:endParaRPr lang="cs-CZ" sz="2800" dirty="0"/>
          </a:p>
          <a:p>
            <a:pPr algn="ctr"/>
            <a:r>
              <a:rPr lang="cs-CZ" sz="2800" i="1" dirty="0"/>
              <a:t>třikráte zvítěziv koněm, oslavil rodný svůj dům. </a:t>
            </a:r>
            <a:endParaRPr lang="cs-CZ" sz="2800" dirty="0"/>
          </a:p>
          <a:p>
            <a:pPr algn="ctr"/>
            <a:r>
              <a:rPr lang="cs-CZ" sz="2800" i="1" dirty="0" err="1"/>
              <a:t>Polykleitos</a:t>
            </a:r>
            <a:r>
              <a:rPr lang="cs-CZ" sz="2800" i="1" dirty="0"/>
              <a:t> vytvořil</a:t>
            </a:r>
            <a:r>
              <a:rPr lang="cs-CZ" sz="2800" i="1" dirty="0" smtClean="0"/>
              <a:t>“</a:t>
            </a:r>
          </a:p>
          <a:p>
            <a:pPr algn="ctr"/>
            <a:endParaRPr lang="cs-CZ" sz="1200" dirty="0"/>
          </a:p>
          <a:p>
            <a:pPr algn="ctr"/>
            <a:r>
              <a:rPr lang="cs-CZ" sz="2000" dirty="0"/>
              <a:t>Nejspíše původní thébské hry, jejichž bohem </a:t>
            </a:r>
            <a:r>
              <a:rPr lang="cs-CZ" sz="2000" dirty="0" smtClean="0"/>
              <a:t>byl Hérakles. </a:t>
            </a:r>
            <a:endParaRPr lang="cs-CZ" sz="2000" dirty="0"/>
          </a:p>
        </p:txBody>
      </p:sp>
    </p:spTree>
    <p:extLst>
      <p:ext uri="{BB962C8B-B14F-4D97-AF65-F5344CB8AC3E}">
        <p14:creationId xmlns:p14="http://schemas.microsoft.com/office/powerpoint/2010/main" val="718604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b="1" dirty="0" smtClean="0"/>
              <a:t>Další hry</a:t>
            </a:r>
            <a:endParaRPr lang="cs-CZ" b="1" dirty="0"/>
          </a:p>
        </p:txBody>
      </p:sp>
      <p:sp>
        <p:nvSpPr>
          <p:cNvPr id="3" name="Zástupný symbol pro obsah 2"/>
          <p:cNvSpPr>
            <a:spLocks noGrp="1"/>
          </p:cNvSpPr>
          <p:nvPr>
            <p:ph idx="1"/>
          </p:nvPr>
        </p:nvSpPr>
        <p:spPr>
          <a:xfrm>
            <a:off x="0" y="1052736"/>
            <a:ext cx="9144000" cy="5805264"/>
          </a:xfrm>
        </p:spPr>
        <p:txBody>
          <a:bodyPr>
            <a:normAutofit fontScale="85000" lnSpcReduction="20000"/>
          </a:bodyPr>
          <a:lstStyle/>
          <a:p>
            <a:r>
              <a:rPr lang="cs-CZ" b="1" dirty="0" smtClean="0"/>
              <a:t>Athény</a:t>
            </a:r>
            <a:r>
              <a:rPr lang="cs-CZ" dirty="0" smtClean="0"/>
              <a:t> (</a:t>
            </a:r>
            <a:r>
              <a:rPr lang="cs-CZ" dirty="0" err="1" smtClean="0"/>
              <a:t>Boédromie</a:t>
            </a:r>
            <a:r>
              <a:rPr lang="cs-CZ" dirty="0" smtClean="0"/>
              <a:t>)</a:t>
            </a:r>
          </a:p>
          <a:p>
            <a:r>
              <a:rPr lang="cs-CZ" b="1" dirty="0" smtClean="0"/>
              <a:t>Marathón</a:t>
            </a:r>
            <a:r>
              <a:rPr lang="cs-CZ" dirty="0" smtClean="0"/>
              <a:t> (</a:t>
            </a:r>
            <a:r>
              <a:rPr lang="cs-CZ" dirty="0" err="1" smtClean="0"/>
              <a:t>Hérakleie</a:t>
            </a:r>
            <a:r>
              <a:rPr lang="cs-CZ" dirty="0" smtClean="0"/>
              <a:t>) </a:t>
            </a:r>
          </a:p>
          <a:p>
            <a:r>
              <a:rPr lang="cs-CZ" b="1" dirty="0" smtClean="0"/>
              <a:t>Argos</a:t>
            </a:r>
            <a:r>
              <a:rPr lang="cs-CZ" dirty="0" smtClean="0"/>
              <a:t> (</a:t>
            </a:r>
            <a:r>
              <a:rPr lang="cs-CZ" dirty="0" err="1" smtClean="0"/>
              <a:t>Hérakleie</a:t>
            </a:r>
            <a:r>
              <a:rPr lang="cs-CZ" dirty="0" smtClean="0"/>
              <a:t>, </a:t>
            </a:r>
            <a:r>
              <a:rPr lang="cs-CZ" dirty="0" err="1" smtClean="0"/>
              <a:t>Héraie</a:t>
            </a:r>
            <a:r>
              <a:rPr lang="cs-CZ" dirty="0"/>
              <a:t>,</a:t>
            </a:r>
            <a:r>
              <a:rPr lang="cs-CZ" dirty="0" smtClean="0"/>
              <a:t> </a:t>
            </a:r>
            <a:r>
              <a:rPr lang="cs-CZ" dirty="0" err="1" smtClean="0"/>
              <a:t>Hékatombaíe</a:t>
            </a:r>
            <a:r>
              <a:rPr lang="cs-CZ" dirty="0"/>
              <a:t>,</a:t>
            </a:r>
            <a:r>
              <a:rPr lang="cs-CZ" dirty="0" smtClean="0"/>
              <a:t> </a:t>
            </a:r>
            <a:r>
              <a:rPr lang="cs-CZ" dirty="0" err="1" smtClean="0"/>
              <a:t>Sthénie</a:t>
            </a:r>
            <a:r>
              <a:rPr lang="cs-CZ" dirty="0" smtClean="0"/>
              <a:t>)</a:t>
            </a:r>
          </a:p>
          <a:p>
            <a:r>
              <a:rPr lang="cs-CZ" b="1" dirty="0" err="1" smtClean="0"/>
              <a:t>Megara</a:t>
            </a:r>
            <a:r>
              <a:rPr lang="cs-CZ" dirty="0" smtClean="0"/>
              <a:t> (</a:t>
            </a:r>
            <a:r>
              <a:rPr lang="cs-CZ" dirty="0" err="1" smtClean="0"/>
              <a:t>Pýthaee</a:t>
            </a:r>
            <a:r>
              <a:rPr lang="cs-CZ" dirty="0" smtClean="0"/>
              <a:t>, </a:t>
            </a:r>
            <a:r>
              <a:rPr lang="cs-CZ" dirty="0" err="1"/>
              <a:t>Alkathoe</a:t>
            </a:r>
            <a:r>
              <a:rPr lang="cs-CZ" dirty="0"/>
              <a:t>, </a:t>
            </a:r>
            <a:r>
              <a:rPr lang="cs-CZ" dirty="0" err="1" smtClean="0"/>
              <a:t>Dioklee</a:t>
            </a:r>
            <a:r>
              <a:rPr lang="cs-CZ" dirty="0" smtClean="0"/>
              <a:t>)</a:t>
            </a:r>
          </a:p>
          <a:p>
            <a:r>
              <a:rPr lang="cs-CZ" b="1" dirty="0" err="1" smtClean="0"/>
              <a:t>Eleusína</a:t>
            </a:r>
            <a:r>
              <a:rPr lang="cs-CZ" dirty="0" smtClean="0"/>
              <a:t> </a:t>
            </a:r>
            <a:r>
              <a:rPr lang="cs-CZ" dirty="0"/>
              <a:t>(hry k poctění </a:t>
            </a:r>
            <a:r>
              <a:rPr lang="cs-CZ" dirty="0" smtClean="0"/>
              <a:t>Démétér)</a:t>
            </a:r>
          </a:p>
          <a:p>
            <a:r>
              <a:rPr lang="cs-CZ" b="1" dirty="0" err="1" smtClean="0"/>
              <a:t>Sikyón</a:t>
            </a:r>
            <a:r>
              <a:rPr lang="cs-CZ" dirty="0" smtClean="0"/>
              <a:t> </a:t>
            </a:r>
            <a:r>
              <a:rPr lang="cs-CZ" dirty="0"/>
              <a:t>(hry </a:t>
            </a:r>
            <a:r>
              <a:rPr lang="cs-CZ" dirty="0" err="1" smtClean="0"/>
              <a:t>Pýthia</a:t>
            </a:r>
            <a:r>
              <a:rPr lang="cs-CZ" dirty="0" smtClean="0"/>
              <a:t>)</a:t>
            </a:r>
          </a:p>
          <a:p>
            <a:r>
              <a:rPr lang="cs-CZ" b="1" dirty="0" smtClean="0"/>
              <a:t>Samos</a:t>
            </a:r>
            <a:r>
              <a:rPr lang="cs-CZ" dirty="0" smtClean="0"/>
              <a:t> (</a:t>
            </a:r>
            <a:r>
              <a:rPr lang="cs-CZ" dirty="0" err="1" smtClean="0"/>
              <a:t>Hérakleie</a:t>
            </a:r>
            <a:r>
              <a:rPr lang="cs-CZ" dirty="0" smtClean="0"/>
              <a:t>)</a:t>
            </a:r>
          </a:p>
          <a:p>
            <a:r>
              <a:rPr lang="cs-CZ" b="1" dirty="0" smtClean="0"/>
              <a:t>Rhodos</a:t>
            </a:r>
            <a:r>
              <a:rPr lang="cs-CZ" dirty="0" smtClean="0"/>
              <a:t> (</a:t>
            </a:r>
            <a:r>
              <a:rPr lang="cs-CZ" dirty="0" err="1" smtClean="0"/>
              <a:t>Tlépolemia</a:t>
            </a:r>
            <a:r>
              <a:rPr lang="cs-CZ" dirty="0" smtClean="0"/>
              <a:t>, </a:t>
            </a:r>
            <a:r>
              <a:rPr lang="cs-CZ" dirty="0" err="1" smtClean="0"/>
              <a:t>Halieia</a:t>
            </a:r>
            <a:r>
              <a:rPr lang="cs-CZ" dirty="0" smtClean="0"/>
              <a:t>)</a:t>
            </a:r>
          </a:p>
          <a:p>
            <a:r>
              <a:rPr lang="cs-CZ" b="1" dirty="0" smtClean="0"/>
              <a:t>Délos</a:t>
            </a:r>
            <a:r>
              <a:rPr lang="cs-CZ" dirty="0" smtClean="0"/>
              <a:t> (</a:t>
            </a:r>
            <a:r>
              <a:rPr lang="cs-CZ" dirty="0" err="1" smtClean="0"/>
              <a:t>Délie</a:t>
            </a:r>
            <a:r>
              <a:rPr lang="cs-CZ" dirty="0"/>
              <a:t>,</a:t>
            </a:r>
            <a:r>
              <a:rPr lang="cs-CZ" dirty="0" smtClean="0"/>
              <a:t> Apollónie)</a:t>
            </a:r>
          </a:p>
          <a:p>
            <a:r>
              <a:rPr lang="cs-CZ" b="1" dirty="0" smtClean="0"/>
              <a:t>Lesbos</a:t>
            </a:r>
            <a:r>
              <a:rPr lang="cs-CZ" dirty="0" smtClean="0"/>
              <a:t> (Dionýsie, Apollónie)</a:t>
            </a:r>
            <a:r>
              <a:rPr lang="cs-CZ" dirty="0"/>
              <a:t> </a:t>
            </a:r>
            <a:endParaRPr lang="cs-CZ" dirty="0" smtClean="0"/>
          </a:p>
          <a:p>
            <a:r>
              <a:rPr lang="cs-CZ" b="1" dirty="0" smtClean="0"/>
              <a:t>Naxu</a:t>
            </a:r>
            <a:r>
              <a:rPr lang="cs-CZ" dirty="0" smtClean="0"/>
              <a:t> (Apollónie)</a:t>
            </a:r>
          </a:p>
          <a:p>
            <a:r>
              <a:rPr lang="cs-CZ" b="1" dirty="0" err="1" smtClean="0"/>
              <a:t>Chios</a:t>
            </a:r>
            <a:r>
              <a:rPr lang="cs-CZ" dirty="0" smtClean="0"/>
              <a:t> (Apollónie)</a:t>
            </a:r>
          </a:p>
          <a:p>
            <a:r>
              <a:rPr lang="cs-CZ" b="1" dirty="0"/>
              <a:t>Pergamon</a:t>
            </a:r>
            <a:r>
              <a:rPr lang="cs-CZ" dirty="0"/>
              <a:t> (</a:t>
            </a:r>
            <a:r>
              <a:rPr lang="cs-CZ" dirty="0" err="1"/>
              <a:t>Hallótie</a:t>
            </a:r>
            <a:r>
              <a:rPr lang="cs-CZ" dirty="0"/>
              <a:t> </a:t>
            </a:r>
            <a:r>
              <a:rPr lang="cs-CZ" dirty="0" err="1"/>
              <a:t>Níkéforie</a:t>
            </a:r>
            <a:r>
              <a:rPr lang="cs-CZ" dirty="0"/>
              <a:t>)</a:t>
            </a:r>
          </a:p>
          <a:p>
            <a:r>
              <a:rPr lang="cs-CZ" b="1" dirty="0" err="1"/>
              <a:t>Kleitoros</a:t>
            </a:r>
            <a:r>
              <a:rPr lang="cs-CZ" dirty="0"/>
              <a:t> (</a:t>
            </a:r>
            <a:r>
              <a:rPr lang="cs-CZ" dirty="0" err="1"/>
              <a:t>Koriasie</a:t>
            </a:r>
            <a:r>
              <a:rPr lang="cs-CZ" dirty="0"/>
              <a:t>, </a:t>
            </a:r>
            <a:r>
              <a:rPr lang="cs-CZ" dirty="0" err="1"/>
              <a:t>Koreie</a:t>
            </a:r>
            <a:r>
              <a:rPr lang="cs-CZ" dirty="0" smtClean="0"/>
              <a:t>)</a:t>
            </a:r>
            <a:endParaRPr lang="cs-CZ" dirty="0"/>
          </a:p>
        </p:txBody>
      </p:sp>
    </p:spTree>
    <p:extLst>
      <p:ext uri="{BB962C8B-B14F-4D97-AF65-F5344CB8AC3E}">
        <p14:creationId xmlns:p14="http://schemas.microsoft.com/office/powerpoint/2010/main" val="9624181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20000"/>
          </a:bodyPr>
          <a:lstStyle/>
          <a:p>
            <a:r>
              <a:rPr lang="cs-CZ" b="1" dirty="0" err="1"/>
              <a:t>Kou</a:t>
            </a:r>
            <a:r>
              <a:rPr lang="cs-CZ" dirty="0"/>
              <a:t> </a:t>
            </a:r>
            <a:r>
              <a:rPr lang="cs-CZ" dirty="0" smtClean="0"/>
              <a:t>(Pýthie)</a:t>
            </a:r>
          </a:p>
          <a:p>
            <a:r>
              <a:rPr lang="cs-CZ" b="1" dirty="0" err="1" smtClean="0"/>
              <a:t>Teu</a:t>
            </a:r>
            <a:r>
              <a:rPr lang="cs-CZ" dirty="0" smtClean="0"/>
              <a:t> (</a:t>
            </a:r>
            <a:r>
              <a:rPr lang="cs-CZ" dirty="0" err="1" smtClean="0"/>
              <a:t>Antesthésie</a:t>
            </a:r>
            <a:r>
              <a:rPr lang="cs-CZ" dirty="0" smtClean="0"/>
              <a:t>)</a:t>
            </a:r>
          </a:p>
          <a:p>
            <a:r>
              <a:rPr lang="cs-CZ" b="1" dirty="0" smtClean="0"/>
              <a:t>Arkádie</a:t>
            </a:r>
            <a:r>
              <a:rPr lang="cs-CZ" dirty="0" smtClean="0"/>
              <a:t> (</a:t>
            </a:r>
            <a:r>
              <a:rPr lang="cs-CZ" dirty="0" err="1" smtClean="0"/>
              <a:t>Lykaie</a:t>
            </a:r>
            <a:r>
              <a:rPr lang="cs-CZ" dirty="0" smtClean="0"/>
              <a:t>)</a:t>
            </a:r>
          </a:p>
          <a:p>
            <a:r>
              <a:rPr lang="cs-CZ" b="1" dirty="0" err="1" smtClean="0"/>
              <a:t>Epidauros</a:t>
            </a:r>
            <a:r>
              <a:rPr lang="cs-CZ" dirty="0" smtClean="0"/>
              <a:t> (</a:t>
            </a:r>
            <a:r>
              <a:rPr lang="cs-CZ" dirty="0" err="1" smtClean="0"/>
              <a:t>Asklépieie</a:t>
            </a:r>
            <a:r>
              <a:rPr lang="cs-CZ" dirty="0" smtClean="0"/>
              <a:t>)</a:t>
            </a:r>
          </a:p>
          <a:p>
            <a:r>
              <a:rPr lang="cs-CZ" b="1" dirty="0" err="1" smtClean="0"/>
              <a:t>Orópos</a:t>
            </a:r>
            <a:r>
              <a:rPr lang="cs-CZ" dirty="0" smtClean="0"/>
              <a:t> </a:t>
            </a:r>
            <a:r>
              <a:rPr lang="cs-CZ" dirty="0"/>
              <a:t>v </a:t>
            </a:r>
            <a:r>
              <a:rPr lang="cs-CZ" dirty="0" err="1"/>
              <a:t>Boiótii</a:t>
            </a:r>
            <a:r>
              <a:rPr lang="cs-CZ" dirty="0"/>
              <a:t> </a:t>
            </a:r>
            <a:r>
              <a:rPr lang="cs-CZ" dirty="0" smtClean="0"/>
              <a:t>(</a:t>
            </a:r>
            <a:r>
              <a:rPr lang="cs-CZ" dirty="0" err="1" smtClean="0"/>
              <a:t>Minyeie</a:t>
            </a:r>
            <a:r>
              <a:rPr lang="cs-CZ" dirty="0"/>
              <a:t>,</a:t>
            </a:r>
            <a:r>
              <a:rPr lang="cs-CZ" dirty="0" smtClean="0"/>
              <a:t> </a:t>
            </a:r>
            <a:r>
              <a:rPr lang="cs-CZ" dirty="0" err="1" smtClean="0"/>
              <a:t>Amfiaraie</a:t>
            </a:r>
            <a:r>
              <a:rPr lang="cs-CZ" dirty="0" smtClean="0"/>
              <a:t>)</a:t>
            </a:r>
          </a:p>
          <a:p>
            <a:r>
              <a:rPr lang="cs-CZ" b="1" dirty="0" err="1" smtClean="0"/>
              <a:t>Dodóna</a:t>
            </a:r>
            <a:r>
              <a:rPr lang="cs-CZ" dirty="0" smtClean="0"/>
              <a:t> (</a:t>
            </a:r>
            <a:r>
              <a:rPr lang="cs-CZ" dirty="0" err="1" smtClean="0"/>
              <a:t>Naie</a:t>
            </a:r>
            <a:r>
              <a:rPr lang="cs-CZ" dirty="0" smtClean="0"/>
              <a:t>)</a:t>
            </a:r>
          </a:p>
          <a:p>
            <a:r>
              <a:rPr lang="cs-CZ" b="1" dirty="0" err="1" smtClean="0"/>
              <a:t>Thespie</a:t>
            </a:r>
            <a:r>
              <a:rPr lang="cs-CZ" dirty="0" smtClean="0"/>
              <a:t> (</a:t>
            </a:r>
            <a:r>
              <a:rPr lang="cs-CZ" dirty="0" err="1" smtClean="0"/>
              <a:t>Erótidie</a:t>
            </a:r>
            <a:r>
              <a:rPr lang="cs-CZ" dirty="0" smtClean="0"/>
              <a:t>)</a:t>
            </a:r>
          </a:p>
          <a:p>
            <a:r>
              <a:rPr lang="cs-CZ" b="1" dirty="0" err="1" smtClean="0"/>
              <a:t>Tegea</a:t>
            </a:r>
            <a:r>
              <a:rPr lang="cs-CZ" dirty="0" smtClean="0"/>
              <a:t> (</a:t>
            </a:r>
            <a:r>
              <a:rPr lang="cs-CZ" dirty="0" err="1" smtClean="0"/>
              <a:t>Aleaie</a:t>
            </a:r>
            <a:r>
              <a:rPr lang="cs-CZ" dirty="0" smtClean="0"/>
              <a:t>)</a:t>
            </a:r>
          </a:p>
          <a:p>
            <a:r>
              <a:rPr lang="cs-CZ" b="1" dirty="0" err="1" smtClean="0"/>
              <a:t>Korint</a:t>
            </a:r>
            <a:r>
              <a:rPr lang="cs-CZ" dirty="0" smtClean="0"/>
              <a:t> (</a:t>
            </a:r>
            <a:r>
              <a:rPr lang="cs-CZ" dirty="0" err="1" smtClean="0"/>
              <a:t>Eukleie</a:t>
            </a:r>
            <a:r>
              <a:rPr lang="cs-CZ" dirty="0"/>
              <a:t>,</a:t>
            </a:r>
            <a:r>
              <a:rPr lang="cs-CZ" dirty="0" smtClean="0"/>
              <a:t> </a:t>
            </a:r>
            <a:r>
              <a:rPr lang="cs-CZ" dirty="0" err="1" smtClean="0"/>
              <a:t>Hellótie</a:t>
            </a:r>
            <a:r>
              <a:rPr lang="cs-CZ" dirty="0" smtClean="0"/>
              <a:t>) </a:t>
            </a:r>
          </a:p>
          <a:p>
            <a:r>
              <a:rPr lang="cs-CZ" b="1" dirty="0" err="1" smtClean="0"/>
              <a:t>Plataje</a:t>
            </a:r>
            <a:r>
              <a:rPr lang="cs-CZ" dirty="0" smtClean="0"/>
              <a:t> (</a:t>
            </a:r>
            <a:r>
              <a:rPr lang="cs-CZ" dirty="0" err="1" smtClean="0"/>
              <a:t>Eleuterie</a:t>
            </a:r>
            <a:r>
              <a:rPr lang="cs-CZ" dirty="0" smtClean="0"/>
              <a:t>)</a:t>
            </a:r>
            <a:r>
              <a:rPr lang="cs-CZ" dirty="0"/>
              <a:t> </a:t>
            </a:r>
            <a:endParaRPr lang="cs-CZ" dirty="0" smtClean="0"/>
          </a:p>
          <a:p>
            <a:r>
              <a:rPr lang="cs-CZ" b="1" dirty="0" err="1"/>
              <a:t>Lebadeia</a:t>
            </a:r>
            <a:r>
              <a:rPr lang="cs-CZ" dirty="0"/>
              <a:t> v </a:t>
            </a:r>
            <a:r>
              <a:rPr lang="cs-CZ" dirty="0" err="1"/>
              <a:t>Boiótii</a:t>
            </a:r>
            <a:r>
              <a:rPr lang="cs-CZ" dirty="0"/>
              <a:t> (</a:t>
            </a:r>
            <a:r>
              <a:rPr lang="cs-CZ" dirty="0" err="1"/>
              <a:t>Basileie</a:t>
            </a:r>
            <a:r>
              <a:rPr lang="cs-CZ" dirty="0"/>
              <a:t>, </a:t>
            </a:r>
            <a:r>
              <a:rPr lang="cs-CZ" dirty="0" err="1"/>
              <a:t>Trofónie</a:t>
            </a:r>
            <a:r>
              <a:rPr lang="cs-CZ" dirty="0"/>
              <a:t>)</a:t>
            </a:r>
          </a:p>
          <a:p>
            <a:r>
              <a:rPr lang="cs-CZ" b="1" dirty="0" err="1"/>
              <a:t>Aigína</a:t>
            </a:r>
            <a:r>
              <a:rPr lang="cs-CZ" dirty="0"/>
              <a:t> (</a:t>
            </a:r>
            <a:r>
              <a:rPr lang="cs-CZ" dirty="0" err="1"/>
              <a:t>Delfínie</a:t>
            </a:r>
            <a:r>
              <a:rPr lang="cs-CZ" dirty="0"/>
              <a:t>, </a:t>
            </a:r>
            <a:r>
              <a:rPr lang="cs-CZ" dirty="0" err="1"/>
              <a:t>Aiakie</a:t>
            </a:r>
            <a:r>
              <a:rPr lang="cs-CZ" dirty="0"/>
              <a:t>, </a:t>
            </a:r>
            <a:r>
              <a:rPr lang="cs-CZ" dirty="0" err="1"/>
              <a:t>Hérae</a:t>
            </a:r>
            <a:r>
              <a:rPr lang="cs-CZ" dirty="0"/>
              <a:t>, </a:t>
            </a:r>
            <a:r>
              <a:rPr lang="cs-CZ" dirty="0" err="1"/>
              <a:t>Hydroforie</a:t>
            </a:r>
            <a:r>
              <a:rPr lang="cs-CZ" dirty="0"/>
              <a:t>)</a:t>
            </a:r>
          </a:p>
          <a:p>
            <a:r>
              <a:rPr lang="cs-CZ" b="1" dirty="0" err="1"/>
              <a:t>Peiraeius</a:t>
            </a:r>
            <a:r>
              <a:rPr lang="cs-CZ" dirty="0"/>
              <a:t> v Athénách (Dionýsie</a:t>
            </a:r>
            <a:r>
              <a:rPr lang="cs-CZ" dirty="0" smtClean="0"/>
              <a:t>)</a:t>
            </a:r>
          </a:p>
          <a:p>
            <a:r>
              <a:rPr lang="cs-CZ" b="1" dirty="0"/>
              <a:t>Sparta</a:t>
            </a:r>
            <a:r>
              <a:rPr lang="cs-CZ" dirty="0"/>
              <a:t> (pro dívky Dionýsie, dále </a:t>
            </a:r>
            <a:r>
              <a:rPr lang="cs-CZ" dirty="0" err="1"/>
              <a:t>Karneie</a:t>
            </a:r>
            <a:r>
              <a:rPr lang="cs-CZ" dirty="0"/>
              <a:t>, </a:t>
            </a:r>
            <a:r>
              <a:rPr lang="cs-CZ" dirty="0" err="1"/>
              <a:t>Leonidaie</a:t>
            </a:r>
            <a:r>
              <a:rPr lang="cs-CZ" dirty="0"/>
              <a:t>, </a:t>
            </a:r>
            <a:r>
              <a:rPr lang="cs-CZ" dirty="0" err="1"/>
              <a:t>Úranie</a:t>
            </a:r>
            <a:r>
              <a:rPr lang="cs-CZ" dirty="0"/>
              <a:t>) </a:t>
            </a:r>
          </a:p>
          <a:p>
            <a:r>
              <a:rPr lang="cs-CZ" b="1" dirty="0" err="1"/>
              <a:t>Eleusína</a:t>
            </a:r>
            <a:r>
              <a:rPr lang="cs-CZ" dirty="0"/>
              <a:t> (Dionýsie)</a:t>
            </a:r>
          </a:p>
          <a:p>
            <a:r>
              <a:rPr lang="cs-CZ" b="1" dirty="0" err="1"/>
              <a:t>Salamína</a:t>
            </a:r>
            <a:r>
              <a:rPr lang="cs-CZ" dirty="0"/>
              <a:t> (</a:t>
            </a:r>
            <a:r>
              <a:rPr lang="cs-CZ" dirty="0" err="1"/>
              <a:t>Aianteie</a:t>
            </a:r>
            <a:r>
              <a:rPr lang="cs-CZ" dirty="0" smtClean="0"/>
              <a:t>)</a:t>
            </a:r>
            <a:endParaRPr lang="cs-CZ" dirty="0"/>
          </a:p>
          <a:p>
            <a:endParaRPr lang="cs-CZ" dirty="0"/>
          </a:p>
        </p:txBody>
      </p:sp>
    </p:spTree>
    <p:extLst>
      <p:ext uri="{BB962C8B-B14F-4D97-AF65-F5344CB8AC3E}">
        <p14:creationId xmlns:p14="http://schemas.microsoft.com/office/powerpoint/2010/main" val="10128903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10000"/>
          </a:bodyPr>
          <a:lstStyle/>
          <a:p>
            <a:r>
              <a:rPr lang="cs-CZ" b="1" dirty="0" err="1" smtClean="0"/>
              <a:t>Pelléna</a:t>
            </a:r>
            <a:r>
              <a:rPr lang="cs-CZ" dirty="0" smtClean="0"/>
              <a:t> (</a:t>
            </a:r>
            <a:r>
              <a:rPr lang="cs-CZ" dirty="0" err="1" smtClean="0"/>
              <a:t>Díie</a:t>
            </a:r>
            <a:r>
              <a:rPr lang="cs-CZ" dirty="0"/>
              <a:t>, </a:t>
            </a:r>
            <a:r>
              <a:rPr lang="cs-CZ" dirty="0" err="1" smtClean="0"/>
              <a:t>Héramaie</a:t>
            </a:r>
            <a:r>
              <a:rPr lang="cs-CZ" dirty="0"/>
              <a:t>,</a:t>
            </a:r>
            <a:r>
              <a:rPr lang="cs-CZ" dirty="0" smtClean="0"/>
              <a:t> </a:t>
            </a:r>
            <a:r>
              <a:rPr lang="cs-CZ" dirty="0" err="1" smtClean="0"/>
              <a:t>Theoxenie</a:t>
            </a:r>
            <a:r>
              <a:rPr lang="cs-CZ" dirty="0" smtClean="0"/>
              <a:t>)</a:t>
            </a:r>
          </a:p>
          <a:p>
            <a:r>
              <a:rPr lang="cs-CZ" b="1" dirty="0" smtClean="0"/>
              <a:t>Tanagra</a:t>
            </a:r>
            <a:r>
              <a:rPr lang="cs-CZ" dirty="0" smtClean="0"/>
              <a:t> (</a:t>
            </a:r>
            <a:r>
              <a:rPr lang="cs-CZ" dirty="0" err="1" smtClean="0"/>
              <a:t>Hermie</a:t>
            </a:r>
            <a:r>
              <a:rPr lang="cs-CZ" dirty="0" smtClean="0"/>
              <a:t>)</a:t>
            </a:r>
          </a:p>
          <a:p>
            <a:r>
              <a:rPr lang="cs-CZ" b="1" dirty="0" err="1" smtClean="0"/>
              <a:t>Koroneia</a:t>
            </a:r>
            <a:r>
              <a:rPr lang="cs-CZ" dirty="0" smtClean="0"/>
              <a:t> (</a:t>
            </a:r>
            <a:r>
              <a:rPr lang="cs-CZ" dirty="0" err="1" smtClean="0"/>
              <a:t>Pamboiótie</a:t>
            </a:r>
            <a:r>
              <a:rPr lang="cs-CZ" dirty="0" smtClean="0"/>
              <a:t>, </a:t>
            </a:r>
            <a:r>
              <a:rPr lang="cs-CZ" dirty="0" err="1" smtClean="0"/>
              <a:t>všeboiótské</a:t>
            </a:r>
            <a:r>
              <a:rPr lang="cs-CZ" dirty="0" smtClean="0"/>
              <a:t> </a:t>
            </a:r>
            <a:r>
              <a:rPr lang="cs-CZ" dirty="0"/>
              <a:t>hry</a:t>
            </a:r>
            <a:r>
              <a:rPr lang="cs-CZ" dirty="0" smtClean="0"/>
              <a:t>)</a:t>
            </a:r>
          </a:p>
          <a:p>
            <a:r>
              <a:rPr lang="cs-CZ" b="1" dirty="0" smtClean="0"/>
              <a:t>Euboia</a:t>
            </a:r>
            <a:r>
              <a:rPr lang="cs-CZ" dirty="0" smtClean="0"/>
              <a:t> (</a:t>
            </a:r>
            <a:r>
              <a:rPr lang="cs-CZ" dirty="0" err="1" smtClean="0"/>
              <a:t>Artemisie</a:t>
            </a:r>
            <a:r>
              <a:rPr lang="cs-CZ" dirty="0"/>
              <a:t>, </a:t>
            </a:r>
            <a:r>
              <a:rPr lang="cs-CZ" dirty="0" err="1" smtClean="0"/>
              <a:t>Basileie</a:t>
            </a:r>
            <a:r>
              <a:rPr lang="cs-CZ" dirty="0"/>
              <a:t>,</a:t>
            </a:r>
            <a:r>
              <a:rPr lang="cs-CZ" dirty="0" smtClean="0"/>
              <a:t> </a:t>
            </a:r>
            <a:r>
              <a:rPr lang="cs-CZ" dirty="0" err="1" smtClean="0"/>
              <a:t>Geraistie</a:t>
            </a:r>
            <a:r>
              <a:rPr lang="cs-CZ" dirty="0" smtClean="0"/>
              <a:t>)</a:t>
            </a:r>
          </a:p>
          <a:p>
            <a:r>
              <a:rPr lang="cs-CZ" b="1" dirty="0" err="1" smtClean="0"/>
              <a:t>Thésalie</a:t>
            </a:r>
            <a:r>
              <a:rPr lang="cs-CZ" dirty="0" smtClean="0"/>
              <a:t> (</a:t>
            </a:r>
            <a:r>
              <a:rPr lang="cs-CZ" dirty="0" err="1" smtClean="0"/>
              <a:t>Prótesilaie</a:t>
            </a:r>
            <a:r>
              <a:rPr lang="cs-CZ" dirty="0"/>
              <a:t>,</a:t>
            </a:r>
            <a:r>
              <a:rPr lang="cs-CZ" dirty="0" smtClean="0"/>
              <a:t> </a:t>
            </a:r>
            <a:r>
              <a:rPr lang="cs-CZ" dirty="0" err="1" smtClean="0"/>
              <a:t>Eleutherie</a:t>
            </a:r>
            <a:r>
              <a:rPr lang="cs-CZ" dirty="0"/>
              <a:t>)</a:t>
            </a:r>
            <a:endParaRPr lang="cs-CZ" dirty="0" smtClean="0"/>
          </a:p>
          <a:p>
            <a:r>
              <a:rPr lang="cs-CZ" b="1" dirty="0" err="1" smtClean="0"/>
              <a:t>Amykly</a:t>
            </a:r>
            <a:r>
              <a:rPr lang="cs-CZ" dirty="0" smtClean="0"/>
              <a:t> (</a:t>
            </a:r>
            <a:r>
              <a:rPr lang="cs-CZ" dirty="0" err="1" smtClean="0"/>
              <a:t>Hyakinthie</a:t>
            </a:r>
            <a:r>
              <a:rPr lang="cs-CZ" dirty="0"/>
              <a:t>)</a:t>
            </a:r>
            <a:endParaRPr lang="cs-CZ" dirty="0" smtClean="0"/>
          </a:p>
          <a:p>
            <a:r>
              <a:rPr lang="cs-CZ" b="1" dirty="0" err="1" smtClean="0"/>
              <a:t>Milétos</a:t>
            </a:r>
            <a:r>
              <a:rPr lang="cs-CZ" dirty="0" smtClean="0"/>
              <a:t> (</a:t>
            </a:r>
            <a:r>
              <a:rPr lang="cs-CZ" dirty="0" err="1" smtClean="0"/>
              <a:t>Didymeie</a:t>
            </a:r>
            <a:r>
              <a:rPr lang="cs-CZ" dirty="0" smtClean="0"/>
              <a:t>)</a:t>
            </a:r>
          </a:p>
          <a:p>
            <a:r>
              <a:rPr lang="cs-CZ" b="1" dirty="0" err="1" smtClean="0"/>
              <a:t>Byzantion</a:t>
            </a:r>
            <a:r>
              <a:rPr lang="cs-CZ" dirty="0" smtClean="0"/>
              <a:t> (</a:t>
            </a:r>
            <a:r>
              <a:rPr lang="cs-CZ" dirty="0" err="1" smtClean="0"/>
              <a:t>Bosporeie</a:t>
            </a:r>
            <a:r>
              <a:rPr lang="cs-CZ" dirty="0" smtClean="0"/>
              <a:t>)</a:t>
            </a:r>
          </a:p>
          <a:p>
            <a:r>
              <a:rPr lang="cs-CZ" b="1" dirty="0" err="1" smtClean="0"/>
              <a:t>Kydonia</a:t>
            </a:r>
            <a:r>
              <a:rPr lang="cs-CZ" dirty="0" smtClean="0"/>
              <a:t> </a:t>
            </a:r>
            <a:r>
              <a:rPr lang="cs-CZ" dirty="0"/>
              <a:t>na Krétě </a:t>
            </a:r>
            <a:r>
              <a:rPr lang="cs-CZ" dirty="0" smtClean="0"/>
              <a:t>(</a:t>
            </a:r>
            <a:r>
              <a:rPr lang="cs-CZ" dirty="0" err="1" smtClean="0"/>
              <a:t>Hesmaie</a:t>
            </a:r>
            <a:r>
              <a:rPr lang="cs-CZ" dirty="0" smtClean="0"/>
              <a:t>)</a:t>
            </a:r>
          </a:p>
          <a:p>
            <a:r>
              <a:rPr lang="cs-CZ" b="1" dirty="0" err="1" smtClean="0"/>
              <a:t>Dafné</a:t>
            </a:r>
            <a:r>
              <a:rPr lang="cs-CZ" dirty="0" smtClean="0"/>
              <a:t> </a:t>
            </a:r>
            <a:r>
              <a:rPr lang="cs-CZ" dirty="0"/>
              <a:t>v Antiochii </a:t>
            </a:r>
            <a:r>
              <a:rPr lang="cs-CZ" dirty="0" smtClean="0"/>
              <a:t>(</a:t>
            </a:r>
            <a:r>
              <a:rPr lang="cs-CZ" dirty="0" err="1" smtClean="0"/>
              <a:t>Dafnéie</a:t>
            </a:r>
            <a:r>
              <a:rPr lang="cs-CZ" dirty="0" smtClean="0"/>
              <a:t>)</a:t>
            </a:r>
          </a:p>
          <a:p>
            <a:r>
              <a:rPr lang="cs-CZ" dirty="0"/>
              <a:t>hry v </a:t>
            </a:r>
            <a:r>
              <a:rPr lang="cs-CZ" b="1" dirty="0" err="1"/>
              <a:t>Lúsách</a:t>
            </a:r>
            <a:r>
              <a:rPr lang="cs-CZ" dirty="0"/>
              <a:t>, </a:t>
            </a:r>
            <a:r>
              <a:rPr lang="cs-CZ" b="1" dirty="0" err="1"/>
              <a:t>Efesu</a:t>
            </a:r>
            <a:r>
              <a:rPr lang="cs-CZ" dirty="0"/>
              <a:t>, </a:t>
            </a:r>
            <a:r>
              <a:rPr lang="cs-CZ" b="1" dirty="0"/>
              <a:t>Smyrně</a:t>
            </a:r>
            <a:r>
              <a:rPr lang="cs-CZ" dirty="0"/>
              <a:t>, </a:t>
            </a:r>
            <a:r>
              <a:rPr lang="cs-CZ" b="1" dirty="0" err="1"/>
              <a:t>Puteole</a:t>
            </a:r>
            <a:r>
              <a:rPr lang="cs-CZ" dirty="0"/>
              <a:t>, </a:t>
            </a:r>
            <a:r>
              <a:rPr lang="cs-CZ" b="1" dirty="0"/>
              <a:t>Makedonii</a:t>
            </a:r>
            <a:r>
              <a:rPr lang="cs-CZ" dirty="0"/>
              <a:t>, </a:t>
            </a:r>
            <a:r>
              <a:rPr lang="cs-CZ" b="1" dirty="0" err="1"/>
              <a:t>Kyréně</a:t>
            </a:r>
            <a:r>
              <a:rPr lang="cs-CZ" dirty="0"/>
              <a:t>, </a:t>
            </a:r>
            <a:r>
              <a:rPr lang="cs-CZ" b="1" dirty="0"/>
              <a:t>Sicílii</a:t>
            </a:r>
            <a:r>
              <a:rPr lang="cs-CZ" dirty="0"/>
              <a:t> aj. </a:t>
            </a:r>
            <a:endParaRPr lang="cs-CZ" b="1" dirty="0"/>
          </a:p>
          <a:p>
            <a:r>
              <a:rPr lang="cs-CZ" b="1" dirty="0"/>
              <a:t>Svaz iónských měst </a:t>
            </a:r>
            <a:r>
              <a:rPr lang="cs-CZ" dirty="0"/>
              <a:t>pořádal </a:t>
            </a:r>
            <a:r>
              <a:rPr lang="cs-CZ" dirty="0" err="1"/>
              <a:t>Panjónie</a:t>
            </a:r>
            <a:r>
              <a:rPr lang="cs-CZ" dirty="0"/>
              <a:t> a </a:t>
            </a:r>
            <a:r>
              <a:rPr lang="cs-CZ" dirty="0" err="1"/>
              <a:t>Triopie</a:t>
            </a:r>
            <a:endParaRPr lang="cs-CZ" dirty="0"/>
          </a:p>
          <a:p>
            <a:r>
              <a:rPr lang="cs-CZ" dirty="0" smtClean="0"/>
              <a:t>hry </a:t>
            </a:r>
            <a:r>
              <a:rPr lang="cs-CZ" dirty="0" err="1" smtClean="0"/>
              <a:t>zakl</a:t>
            </a:r>
            <a:r>
              <a:rPr lang="cs-CZ" dirty="0" smtClean="0"/>
              <a:t>. i </a:t>
            </a:r>
            <a:r>
              <a:rPr lang="cs-CZ" b="1" dirty="0" smtClean="0"/>
              <a:t>Alexandr </a:t>
            </a:r>
            <a:r>
              <a:rPr lang="cs-CZ" b="1" dirty="0"/>
              <a:t>Veliký</a:t>
            </a:r>
            <a:r>
              <a:rPr lang="cs-CZ" dirty="0"/>
              <a:t> a </a:t>
            </a:r>
            <a:r>
              <a:rPr lang="cs-CZ" b="1" dirty="0" smtClean="0"/>
              <a:t>diadochové</a:t>
            </a:r>
            <a:r>
              <a:rPr lang="cs-CZ" dirty="0" smtClean="0"/>
              <a:t>: </a:t>
            </a:r>
            <a:r>
              <a:rPr lang="cs-CZ" dirty="0" err="1"/>
              <a:t>Démétrie</a:t>
            </a:r>
            <a:r>
              <a:rPr lang="cs-CZ" dirty="0"/>
              <a:t>, </a:t>
            </a:r>
            <a:r>
              <a:rPr lang="cs-CZ" dirty="0" err="1"/>
              <a:t>Eumenie</a:t>
            </a:r>
            <a:r>
              <a:rPr lang="cs-CZ" dirty="0"/>
              <a:t>, </a:t>
            </a:r>
            <a:r>
              <a:rPr lang="cs-CZ" dirty="0" err="1" smtClean="0"/>
              <a:t>Alexandreie</a:t>
            </a:r>
            <a:r>
              <a:rPr lang="cs-CZ" dirty="0"/>
              <a:t>, </a:t>
            </a:r>
            <a:r>
              <a:rPr lang="cs-CZ" dirty="0" smtClean="0"/>
              <a:t>Ptolemaie</a:t>
            </a:r>
            <a:r>
              <a:rPr lang="cs-CZ" dirty="0"/>
              <a:t>, </a:t>
            </a:r>
            <a:r>
              <a:rPr lang="cs-CZ" dirty="0" err="1"/>
              <a:t>Seleukeie</a:t>
            </a:r>
            <a:r>
              <a:rPr lang="cs-CZ" dirty="0"/>
              <a:t>, </a:t>
            </a:r>
            <a:r>
              <a:rPr lang="cs-CZ" dirty="0" err="1"/>
              <a:t>Filataireie</a:t>
            </a:r>
            <a:r>
              <a:rPr lang="cs-CZ" dirty="0"/>
              <a:t>, </a:t>
            </a:r>
            <a:r>
              <a:rPr lang="cs-CZ" dirty="0" err="1" smtClean="0"/>
              <a:t>Attaleie</a:t>
            </a:r>
            <a:r>
              <a:rPr lang="cs-CZ" dirty="0" smtClean="0"/>
              <a:t>, …</a:t>
            </a:r>
            <a:endParaRPr lang="cs-CZ" dirty="0"/>
          </a:p>
        </p:txBody>
      </p:sp>
    </p:spTree>
    <p:extLst>
      <p:ext uri="{BB962C8B-B14F-4D97-AF65-F5344CB8AC3E}">
        <p14:creationId xmlns:p14="http://schemas.microsoft.com/office/powerpoint/2010/main" val="582238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2546</Words>
  <Application>Microsoft Office PowerPoint</Application>
  <PresentationFormat>Předvádění na obrazovce (4:3)</PresentationFormat>
  <Paragraphs>841</Paragraphs>
  <Slides>99</Slides>
  <Notes>12</Notes>
  <HiddenSlides>0</HiddenSlides>
  <MMClips>0</MMClips>
  <ScaleCrop>false</ScaleCrop>
  <HeadingPairs>
    <vt:vector size="4" baseType="variant">
      <vt:variant>
        <vt:lpstr>Motiv</vt:lpstr>
      </vt:variant>
      <vt:variant>
        <vt:i4>1</vt:i4>
      </vt:variant>
      <vt:variant>
        <vt:lpstr>Nadpisy snímků</vt:lpstr>
      </vt:variant>
      <vt:variant>
        <vt:i4>99</vt:i4>
      </vt:variant>
    </vt:vector>
  </HeadingPairs>
  <TitlesOfParts>
    <vt:vector size="100" baseType="lpstr">
      <vt:lpstr>Motiv sady Office</vt:lpstr>
      <vt:lpstr>Panhelénské hry</vt:lpstr>
      <vt:lpstr>Panhelénské hry</vt:lpstr>
      <vt:lpstr>Prezentace aplikace PowerPoint</vt:lpstr>
      <vt:lpstr>Prezentace aplikace PowerPoint</vt:lpstr>
      <vt:lpstr>PH</vt:lpstr>
      <vt:lpstr>Kategorie</vt:lpstr>
      <vt:lpstr>Původ her</vt:lpstr>
      <vt:lpstr>Prezentace aplikace PowerPoint</vt:lpstr>
      <vt:lpstr>Nemea</vt:lpstr>
      <vt:lpstr>nemejské hry</vt:lpstr>
      <vt:lpstr>Prezentace aplikace PowerPoint</vt:lpstr>
      <vt:lpstr>Disciplíny</vt:lpstr>
      <vt:lpstr>Korint</vt:lpstr>
      <vt:lpstr>Isthmijské hry</vt:lpstr>
      <vt:lpstr>Prezentace aplikace PowerPoint</vt:lpstr>
      <vt:lpstr>Disciplíny</vt:lpstr>
      <vt:lpstr>Prezentace aplikace PowerPoint</vt:lpstr>
      <vt:lpstr>Delfy</vt:lpstr>
      <vt:lpstr>pýthijské hry</vt:lpstr>
      <vt:lpstr>Prezentace aplikace PowerPoint</vt:lpstr>
      <vt:lpstr>Disciplíny</vt:lpstr>
      <vt:lpstr>Program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založení her</vt:lpstr>
      <vt:lpstr>historik F. Mezö Dějiny olympijských her</vt:lpstr>
      <vt:lpstr>Prezentace aplikace PowerPoint</vt:lpstr>
      <vt:lpstr>začátek her</vt:lpstr>
      <vt:lpstr>Prezentace aplikace PowerPoint</vt:lpstr>
      <vt:lpstr>Prezentace aplikace PowerPoint</vt:lpstr>
      <vt:lpstr>Prezentace aplikace PowerPoint</vt:lpstr>
      <vt:lpstr>těžkoatletický agón</vt:lpstr>
      <vt:lpstr>„nesportovní“ výstupy</vt:lpstr>
      <vt:lpstr>Zánes</vt:lpstr>
      <vt:lpstr>Prezentace aplikace PowerPoint</vt:lpstr>
      <vt:lpstr>hellanodikové</vt:lpstr>
      <vt:lpstr>Prezentace aplikace PowerPoint</vt:lpstr>
      <vt:lpstr>přípravný tábor</vt:lpstr>
      <vt:lpstr>Prezentace aplikace PowerPoint</vt:lpstr>
      <vt:lpstr>Svatá cesta</vt:lpstr>
      <vt:lpstr>Prezentace aplikace PowerPoint</vt:lpstr>
      <vt:lpstr>„sportovci“</vt:lpstr>
      <vt:lpstr>Výpověď o dřinách a strastech olympijských závodníků na cestě k jejich cíli nám podává stoický filosof z přelomu 1. a 2. století po Kr. Epiktétos z Hierapole:</vt:lpstr>
      <vt:lpstr>zákaz pro:</vt:lpstr>
      <vt:lpstr>délka her a program</vt:lpstr>
      <vt:lpstr>Disciplíny</vt:lpstr>
      <vt:lpstr>Héraie</vt:lpstr>
      <vt:lpstr>cesta do Olympie, diváctví</vt:lpstr>
      <vt:lpstr>Prezentace aplikace PowerPoint</vt:lpstr>
      <vt:lpstr>Prezentace aplikace PowerPoint</vt:lpstr>
      <vt:lpstr>podmínky pro atlety a diváky</vt:lpstr>
      <vt:lpstr>Prezentace aplikace PowerPoint</vt:lpstr>
      <vt:lpstr>místopis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mince (Au) z Élidy</vt:lpstr>
      <vt:lpstr>rekonstrukce sochy Dia</vt:lpstr>
      <vt:lpstr>3D Printing Reconstruction (August 2016)</vt:lpstr>
      <vt:lpstr> model 1.8 m tall (not 13 m)</vt:lpstr>
      <vt:lpstr>600-400 BC</vt:lpstr>
      <vt:lpstr>  400-300 BC </vt:lpstr>
      <vt:lpstr>   300-1 BC </vt:lpstr>
      <vt:lpstr>1-300 AD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Athény</vt:lpstr>
      <vt:lpstr>Panathénajské hry</vt:lpstr>
      <vt:lpstr>Disciplíny</vt:lpstr>
      <vt:lpstr>Dělení</vt:lpstr>
      <vt:lpstr>odměny</vt:lpstr>
      <vt:lpstr>Prezentace aplikace PowerPoint</vt:lpstr>
      <vt:lpstr>daně, povinnosti v Athénách</vt:lpstr>
      <vt:lpstr>Théby</vt:lpstr>
      <vt:lpstr>Další hry</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Jiří Kouřil</dc:creator>
  <cp:lastModifiedBy>Jiří Kouřil</cp:lastModifiedBy>
  <cp:revision>83</cp:revision>
  <dcterms:created xsi:type="dcterms:W3CDTF">2015-11-10T06:43:40Z</dcterms:created>
  <dcterms:modified xsi:type="dcterms:W3CDTF">2016-11-24T13:42:03Z</dcterms:modified>
</cp:coreProperties>
</file>