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9" r:id="rId16"/>
    <p:sldId id="26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5242343/The_Olympic_Victor_List_of_Eusebius_Background_Text_and_Translationt" TargetMode="External"/><Relationship Id="rId2" Type="http://schemas.openxmlformats.org/officeDocument/2006/relationships/hyperlink" Target="http://dare.uva.nl/document/2/14478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!Aktuální\Antický sport a má výuka dějin starověkého sportu\Antický sport\rigo - obr\j\zamarovsky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264696" cy="59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60731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DSBcB020: </a:t>
            </a:r>
            <a:r>
              <a:rPr lang="cs-CZ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Dějiny starověkého „sportu“ I (Řecko</a:t>
            </a:r>
            <a:r>
              <a:rPr lang="cs-CZ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)</a:t>
            </a:r>
            <a:endParaRPr lang="cs-CZ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Primární zdroje </a:t>
            </a:r>
            <a:endParaRPr lang="cs-CZ" b="1" dirty="0"/>
          </a:p>
        </p:txBody>
      </p:sp>
      <p:pic>
        <p:nvPicPr>
          <p:cNvPr id="3" name="Picture 4" descr="catalog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219966" cy="481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3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Archeologie </a:t>
            </a:r>
            <a:endParaRPr lang="cs-CZ" b="1" dirty="0"/>
          </a:p>
        </p:txBody>
      </p:sp>
      <p:pic>
        <p:nvPicPr>
          <p:cNvPr id="3" name="Picture 4" descr="olympia1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58820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21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Umění </a:t>
            </a:r>
            <a:endParaRPr lang="cs-CZ" b="1" dirty="0"/>
          </a:p>
        </p:txBody>
      </p:sp>
      <p:pic>
        <p:nvPicPr>
          <p:cNvPr id="3" name="Picture 5" descr="class0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00219"/>
            <a:ext cx="5415409" cy="43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" y="1600220"/>
            <a:ext cx="3112183" cy="43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4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Epigrafika </a:t>
            </a:r>
            <a:endParaRPr lang="cs-CZ" b="1" dirty="0"/>
          </a:p>
        </p:txBody>
      </p:sp>
      <p:pic>
        <p:nvPicPr>
          <p:cNvPr id="3" name="Picture 4" descr="Bybon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344816" cy="428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2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9022" y="8400"/>
            <a:ext cx="8229600" cy="850106"/>
          </a:xfrm>
        </p:spPr>
        <p:txBody>
          <a:bodyPr/>
          <a:lstStyle/>
          <a:p>
            <a:r>
              <a:rPr lang="cs-CZ" b="1" dirty="0" smtClean="0"/>
              <a:t>Numismatika </a:t>
            </a:r>
            <a:endParaRPr lang="cs-CZ" b="1" dirty="0"/>
          </a:p>
        </p:txBody>
      </p:sp>
      <p:pic>
        <p:nvPicPr>
          <p:cNvPr id="2050" name="Picture 2" descr="Výsledek obrázku pro numismatik olympie  greek wrest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8815"/>
            <a:ext cx="2808312" cy="24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numismatik olympie  greek pentath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571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numismatik olympie  greek pentathl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28816"/>
            <a:ext cx="2403867" cy="258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12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893732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DECKER, W.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(1995). 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 in der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griechischen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Antike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minoischen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Wettkampf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bis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Olympischen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Spielen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München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C. H. Beck. 255 p. </a:t>
            </a:r>
          </a:p>
          <a:p>
            <a:pPr marL="0" indent="0" algn="just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GOLDEN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(2005). 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 in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 Z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London: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Taylor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Francis e-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185 p.</a:t>
            </a:r>
          </a:p>
          <a:p>
            <a:pPr marL="0" indent="0" algn="just">
              <a:buNone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GOUW, P.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(2009).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Griekse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atleten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de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Romeinse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Keizertĳd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(31 v.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- 400 n.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[online]. Amsterdam: University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Amsterdam,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FGw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Instituut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voor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Cultuur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Geschiedenis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(ICG). Dostupné z: 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http://dare.uva.nl/document/2/144785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HOGENOVÁ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(2000). </a:t>
            </a:r>
            <a:r>
              <a:rPr lang="cs-CZ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Areté 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:základ olympijské filozofie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1. vyd. Praha: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Karolinum.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164 s. </a:t>
            </a:r>
            <a:endParaRPr lang="cs-C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HOMÉROS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(2007).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Ílias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Translated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Otmar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Vaňorný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12. vyd. Praha: Petr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Rezek.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598 s. </a:t>
            </a:r>
            <a:endParaRPr lang="cs-C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HYDE, W. </a:t>
            </a: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(1921).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Olympic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Victor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Monuments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Greek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Athletic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Washington: Carnegie 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406 p. </a:t>
            </a:r>
          </a:p>
          <a:p>
            <a:pPr marL="0" indent="0" algn="just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CHRISTESEN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(2012).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Olympic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Victor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Lists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Greek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Cambridge: Cambridge University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582 p. </a:t>
            </a:r>
          </a:p>
          <a:p>
            <a:pPr marL="0" indent="0" algn="just">
              <a:buNone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CHRISTESEN, P. &amp; MARTIROSOVA-TORLONE, Z.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(2013).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Olympic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Victor List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Eusebius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Background, Text, and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[online]. New York: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Fordham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University. Dostupné z: </a:t>
            </a:r>
            <a:r>
              <a:rPr lang="cs-CZ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://www.academia.edu/5242343/The_Olympic_Victor_List_of_Eusebius_Background_Text_and_Translationt</a:t>
            </a:r>
            <a:r>
              <a:rPr lang="cs-CZ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JAEGER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 W.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(1989).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Paideia :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Formung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griechischen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Menschen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2.,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ungekürzter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photomechan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Berlin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Walter de 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Gruyter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1398 s. </a:t>
            </a:r>
            <a:endParaRPr lang="cs-C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KÖSSL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et </a:t>
            </a:r>
            <a:r>
              <a:rPr lang="cs-CZ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alii</a:t>
            </a: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(1982). 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Malá encyklopedie olympijských her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Olympia. 616 s</a:t>
            </a:r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MECHIKOFF, R. A. 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(2010). </a:t>
            </a:r>
            <a:r>
              <a:rPr lang="cs-CZ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sport and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civilizations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5th ed. New York: </a:t>
            </a:r>
            <a:r>
              <a:rPr lang="cs-CZ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McGraw-Hill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459. </a:t>
            </a:r>
            <a:endParaRPr lang="cs-CZ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NEWBY</a:t>
            </a: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(2006).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Athletics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London: Bristol </a:t>
            </a:r>
            <a:r>
              <a:rPr lang="cs-CZ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112 s. </a:t>
            </a:r>
          </a:p>
          <a:p>
            <a:pPr marL="0" indent="0" algn="just">
              <a:buNone/>
            </a:pP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NOVOTNÝ, </a:t>
            </a: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(1922). 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Gymnasion: Úvahy o řecké kultuře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Nákladem Gustava </a:t>
            </a:r>
            <a:r>
              <a:rPr lang="cs-CZ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Voleského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66 s. </a:t>
            </a:r>
          </a:p>
          <a:p>
            <a:pPr marL="0" indent="0" algn="just">
              <a:buNone/>
            </a:pP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OLIVOVÁ, V.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(1979). 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Lidé a hry: Historická geneze sportu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Olympia. 608 s. </a:t>
            </a:r>
          </a:p>
          <a:p>
            <a:pPr marL="0" indent="0" algn="just">
              <a:buNone/>
            </a:pP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OLIVOVÁ, V</a:t>
            </a: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(1988).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 a hry ve starověkém světě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 Praze: </a:t>
            </a:r>
            <a:r>
              <a:rPr lang="cs-CZ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Artia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 s.</a:t>
            </a:r>
          </a:p>
          <a:p>
            <a:pPr marL="0" indent="0" algn="just">
              <a:buNone/>
            </a:pP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PAUSANIAS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(1973).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Cesta po Řecku. I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Vyd. 1. Praha: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Svoboda.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581 s. </a:t>
            </a:r>
          </a:p>
          <a:p>
            <a:pPr marL="0" indent="0" algn="just">
              <a:buNone/>
            </a:pP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PAUSANIAS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(1974).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Cesta po Řecku. II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Vyd. 1. Praha: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Svoboda.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428 s. </a:t>
            </a:r>
          </a:p>
          <a:p>
            <a:pPr marL="0" indent="0" algn="just">
              <a:buNone/>
            </a:pP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PINDAROS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(2002).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Olympijské zpěvy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Translated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Jan </a:t>
            </a:r>
            <a:r>
              <a:rPr lang="cs-CZ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Šprincl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Praha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Rezek.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212 s. </a:t>
            </a:r>
            <a:endParaRPr lang="cs-CZ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PLATÓN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(1961). 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Zákony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Nakladatelství Československé akademie věd. 376 s. </a:t>
            </a:r>
          </a:p>
          <a:p>
            <a:pPr marL="0" indent="0" algn="just">
              <a:buNone/>
            </a:pP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PLATÓN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(1993). 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Ústava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Svoboda. 528 s. </a:t>
            </a:r>
          </a:p>
          <a:p>
            <a:pPr marL="0" indent="0" algn="just">
              <a:buNone/>
            </a:pP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POTTER, </a:t>
            </a: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(2012).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Victor´s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Crown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Olympics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Roman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Changed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Sport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2. ed. London: </a:t>
            </a:r>
            <a:r>
              <a:rPr lang="cs-CZ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Quercus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416 p. </a:t>
            </a:r>
          </a:p>
          <a:p>
            <a:pPr marL="0" indent="0" algn="just">
              <a:buNone/>
            </a:pP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REITMAYER, L.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(1977).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Přehled vývoje tělesné výchovy ve světě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Státní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pedagogické nakladatelství.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s.</a:t>
            </a:r>
            <a:endParaRPr lang="cs-CZ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SÁBL, V. 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(1968). </a:t>
            </a:r>
            <a:r>
              <a:rPr lang="cs-CZ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Hrdinové 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antických </a:t>
            </a:r>
            <a:r>
              <a:rPr lang="cs-CZ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olympiád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Praha: Olympia, 1968. </a:t>
            </a:r>
          </a:p>
          <a:p>
            <a:pPr marL="0" indent="0" algn="just">
              <a:buNone/>
            </a:pP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SÁBL, V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(1960). </a:t>
            </a:r>
            <a:r>
              <a:rPr lang="cs-CZ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Olympie k Římu </a:t>
            </a:r>
            <a:r>
              <a:rPr lang="cs-CZ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Praha: Sportovní a turistické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nakl.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351 s.</a:t>
            </a:r>
          </a:p>
          <a:p>
            <a:pPr marL="0" indent="0" algn="just">
              <a:buNone/>
            </a:pP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STRACHOVÁ, M.; GREXA, J</a:t>
            </a: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(2014). 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Dějiny sportu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Brno: Masarykova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univerzita. 121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</a:p>
          <a:p>
            <a:pPr marL="0" indent="0" algn="just">
              <a:buNone/>
            </a:pP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ŠÍP, R. (ed</a:t>
            </a: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(2008).  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Kalokagathia: Ideál, nebo flatus vocis?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Brno: Masarykova univerzita a </a:t>
            </a:r>
            <a:r>
              <a:rPr lang="cs-CZ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Paido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THOMSON, </a:t>
            </a: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(1952). </a:t>
            </a:r>
            <a:r>
              <a:rPr lang="cs-CZ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Aischylos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Athény: O původu umění ve starověkém Řecku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Rovnost. 508 s. </a:t>
            </a:r>
          </a:p>
          <a:p>
            <a:pPr marL="0" indent="0" algn="just">
              <a:buNone/>
            </a:pP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VERNANT, J. </a:t>
            </a: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(1995). 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Počátky řeckého myšlení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2. vyd. Praha: </a:t>
            </a:r>
            <a:r>
              <a:rPr lang="cs-CZ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Oikoymenh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88 s. </a:t>
            </a:r>
          </a:p>
          <a:p>
            <a:pPr marL="0" indent="0" algn="just">
              <a:buNone/>
            </a:pP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VERNANT, J. P. (ed</a:t>
            </a:r>
            <a:r>
              <a:rPr lang="cs-CZ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(2005). 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Řecký člověk a jeho svět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Vyšehrad. </a:t>
            </a:r>
            <a:endParaRPr lang="cs-CZ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ZAMAROVSKÝ, V.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(1980). </a:t>
            </a:r>
            <a:r>
              <a:rPr lang="cs-CZ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Vzkříšení </a:t>
            </a:r>
            <a:r>
              <a:rPr lang="cs-CZ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Olympie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1. vyd. Praha: </a:t>
            </a:r>
            <a:r>
              <a:rPr lang="cs-CZ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Olympia.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294 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6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624736"/>
          </a:xfrm>
        </p:spPr>
        <p:txBody>
          <a:bodyPr>
            <a:noAutofit/>
          </a:bodyPr>
          <a:lstStyle/>
          <a:p>
            <a:r>
              <a:rPr lang="cs-CZ" sz="2600" dirty="0"/>
              <a:t>PhDr. Jiří Kouřil</a:t>
            </a:r>
          </a:p>
          <a:p>
            <a:pPr lvl="1"/>
            <a:r>
              <a:rPr lang="cs-CZ" sz="2600" dirty="0"/>
              <a:t>213777@mail.muni.cz</a:t>
            </a:r>
          </a:p>
          <a:p>
            <a:r>
              <a:rPr lang="cs-CZ" sz="2600" dirty="0" smtClean="0"/>
              <a:t>ukončení: zápočet</a:t>
            </a:r>
          </a:p>
          <a:p>
            <a:pPr lvl="1"/>
            <a:r>
              <a:rPr lang="cs-CZ" sz="2600" dirty="0" smtClean="0"/>
              <a:t>test či rozprava</a:t>
            </a:r>
          </a:p>
          <a:p>
            <a:pPr lvl="2"/>
            <a:r>
              <a:rPr lang="cs-CZ" sz="2200" dirty="0" smtClean="0"/>
              <a:t>Docházka, soutěž </a:t>
            </a:r>
          </a:p>
          <a:p>
            <a:pPr lvl="2"/>
            <a:r>
              <a:rPr lang="cs-CZ" sz="2200" dirty="0" smtClean="0"/>
              <a:t>Test 100b (4x5 + 10), min. 60b </a:t>
            </a:r>
          </a:p>
          <a:p>
            <a:r>
              <a:rPr lang="cs-CZ" sz="2600" dirty="0" smtClean="0"/>
              <a:t>výuka – přednášky, diskuze, rekonstrukce, soutěž</a:t>
            </a:r>
          </a:p>
          <a:p>
            <a:r>
              <a:rPr lang="cs-CZ" sz="2600" dirty="0" smtClean="0"/>
              <a:t>Dějiny </a:t>
            </a:r>
            <a:r>
              <a:rPr lang="cs-CZ" sz="2600" dirty="0"/>
              <a:t>starověkého „sportu“ </a:t>
            </a:r>
            <a:r>
              <a:rPr lang="cs-CZ" sz="2600" dirty="0" smtClean="0"/>
              <a:t>II </a:t>
            </a:r>
            <a:r>
              <a:rPr lang="cs-CZ" sz="2600" dirty="0"/>
              <a:t>(</a:t>
            </a:r>
            <a:r>
              <a:rPr lang="cs-CZ" sz="2600" dirty="0" smtClean="0"/>
              <a:t>Řím)</a:t>
            </a:r>
          </a:p>
          <a:p>
            <a:pPr lvl="1"/>
            <a:r>
              <a:rPr lang="cs-CZ" sz="2600" dirty="0" smtClean="0"/>
              <a:t>helénismus</a:t>
            </a:r>
          </a:p>
          <a:p>
            <a:pPr lvl="1"/>
            <a:r>
              <a:rPr lang="cs-CZ" sz="2600" dirty="0"/>
              <a:t>Germáni, …</a:t>
            </a:r>
          </a:p>
          <a:p>
            <a:pPr lvl="1"/>
            <a:r>
              <a:rPr lang="cs-CZ" sz="2600" dirty="0" smtClean="0"/>
              <a:t>Etruskové</a:t>
            </a:r>
            <a:endParaRPr lang="cs-CZ" sz="2600" dirty="0"/>
          </a:p>
          <a:p>
            <a:pPr lvl="1"/>
            <a:r>
              <a:rPr lang="cs-CZ" sz="2600" dirty="0" smtClean="0"/>
              <a:t>Řím </a:t>
            </a:r>
          </a:p>
          <a:p>
            <a:pPr lvl="1"/>
            <a:r>
              <a:rPr lang="cs-CZ" sz="2600" dirty="0" smtClean="0"/>
              <a:t>vliv na rytířství</a:t>
            </a:r>
          </a:p>
          <a:p>
            <a:r>
              <a:rPr lang="cs-CZ" sz="2800" dirty="0" smtClean="0"/>
              <a:t>Rekonstrukce 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4980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TÉMATA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vymezení, inspirace pro současnost</a:t>
            </a:r>
          </a:p>
          <a:p>
            <a:r>
              <a:rPr lang="cs-CZ" dirty="0" smtClean="0"/>
              <a:t>Mezopotámie, Malá Asie, Egypt, Indie, Čína</a:t>
            </a:r>
            <a:endParaRPr lang="cs-CZ" dirty="0"/>
          </a:p>
          <a:p>
            <a:r>
              <a:rPr lang="cs-CZ" dirty="0" smtClean="0"/>
              <a:t>Kréta, Mykény</a:t>
            </a:r>
            <a:endParaRPr lang="cs-CZ" dirty="0"/>
          </a:p>
          <a:p>
            <a:r>
              <a:rPr lang="cs-CZ" dirty="0" smtClean="0"/>
              <a:t>Řecko do helénismu </a:t>
            </a:r>
            <a:endParaRPr lang="cs-CZ" dirty="0"/>
          </a:p>
          <a:p>
            <a:pPr lvl="1"/>
            <a:r>
              <a:rPr lang="cs-CZ" dirty="0" smtClean="0"/>
              <a:t>druhy </a:t>
            </a:r>
            <a:r>
              <a:rPr lang="cs-CZ" i="1" dirty="0" smtClean="0"/>
              <a:t>agónu</a:t>
            </a:r>
            <a:r>
              <a:rPr lang="cs-CZ" dirty="0" smtClean="0"/>
              <a:t>, disciplíny, pravidla, vývoj </a:t>
            </a:r>
          </a:p>
          <a:p>
            <a:pPr lvl="1"/>
            <a:r>
              <a:rPr lang="cs-CZ" dirty="0" smtClean="0"/>
              <a:t>„sportovně“-náboženské slavnosti</a:t>
            </a:r>
          </a:p>
          <a:p>
            <a:pPr lvl="1"/>
            <a:r>
              <a:rPr lang="cs-CZ" dirty="0" smtClean="0"/>
              <a:t>Athény, Sparta, …</a:t>
            </a:r>
          </a:p>
          <a:p>
            <a:pPr lvl="1"/>
            <a:r>
              <a:rPr lang="cs-CZ" dirty="0" smtClean="0"/>
              <a:t>speciální tituly</a:t>
            </a:r>
          </a:p>
          <a:p>
            <a:pPr lvl="1"/>
            <a:r>
              <a:rPr lang="cs-CZ" dirty="0" smtClean="0"/>
              <a:t>významní </a:t>
            </a:r>
            <a:r>
              <a:rPr lang="cs-CZ" i="1" dirty="0" err="1" smtClean="0"/>
              <a:t>athlétai</a:t>
            </a:r>
            <a:r>
              <a:rPr lang="cs-CZ" i="1" dirty="0"/>
              <a:t>,</a:t>
            </a:r>
            <a:r>
              <a:rPr lang="cs-CZ" dirty="0" smtClean="0"/>
              <a:t> trenéři a příprava</a:t>
            </a:r>
          </a:p>
          <a:p>
            <a:pPr lvl="1"/>
            <a:r>
              <a:rPr lang="cs-CZ" dirty="0" smtClean="0"/>
              <a:t>„sportovní“ a kulturně filosofické typy</a:t>
            </a:r>
          </a:p>
          <a:p>
            <a:pPr lvl="1"/>
            <a:r>
              <a:rPr lang="cs-CZ" dirty="0" smtClean="0"/>
              <a:t>vztah k ženám, cizincům a otrokům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mění, řemeslo, filosofie a „sport“</a:t>
            </a:r>
          </a:p>
        </p:txBody>
      </p:sp>
    </p:spTree>
    <p:extLst>
      <p:ext uri="{BB962C8B-B14F-4D97-AF65-F5344CB8AC3E}">
        <p14:creationId xmlns:p14="http://schemas.microsoft.com/office/powerpoint/2010/main" val="18183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645"/>
            <a:ext cx="8229600" cy="1143000"/>
          </a:xfrm>
        </p:spPr>
        <p:txBody>
          <a:bodyPr/>
          <a:lstStyle/>
          <a:p>
            <a:r>
              <a:rPr lang="cs-CZ" b="1" dirty="0" smtClean="0"/>
              <a:t>pravda/ lež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1. symbolem antických OH bylo 5 kruhů jako dnes</a:t>
            </a:r>
          </a:p>
          <a:p>
            <a:r>
              <a:rPr lang="cs-CZ" dirty="0" smtClean="0"/>
              <a:t>2. AOH byly otevřeny všem národům</a:t>
            </a:r>
          </a:p>
          <a:p>
            <a:r>
              <a:rPr lang="cs-CZ" dirty="0" smtClean="0"/>
              <a:t>3. Na stejných AOH soutěžili muži i ženy</a:t>
            </a:r>
          </a:p>
          <a:p>
            <a:r>
              <a:rPr lang="cs-CZ" dirty="0" smtClean="0"/>
              <a:t>4. AOH začínaly přinesením olympijského ohně </a:t>
            </a:r>
          </a:p>
          <a:p>
            <a:r>
              <a:rPr lang="cs-CZ" dirty="0" smtClean="0"/>
              <a:t>5. </a:t>
            </a:r>
            <a:r>
              <a:rPr lang="cs-CZ" dirty="0" smtClean="0"/>
              <a:t>Jako </a:t>
            </a:r>
            <a:r>
              <a:rPr lang="cs-CZ" dirty="0" smtClean="0"/>
              <a:t>dnes byly OH pro muže a mládež odděleny</a:t>
            </a:r>
          </a:p>
          <a:p>
            <a:r>
              <a:rPr lang="cs-CZ" dirty="0" smtClean="0"/>
              <a:t>6. v antice existovaly i zimní OH</a:t>
            </a:r>
          </a:p>
          <a:p>
            <a:r>
              <a:rPr lang="cs-CZ" dirty="0" smtClean="0"/>
              <a:t>7. antičtí atleti dostávali jako ti současní za vítězství peníze </a:t>
            </a:r>
          </a:p>
          <a:p>
            <a:r>
              <a:rPr lang="cs-CZ" dirty="0" smtClean="0"/>
              <a:t>8. po bitvě u Marathónu se do programu AOH přidal maratónský běh jako vzpomínka na posla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61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5 moderní symbolů OH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ctr"/>
            <a:r>
              <a:rPr lang="cs-CZ" altLang="cs-CZ" dirty="0" smtClean="0"/>
              <a:t>pět kruhů </a:t>
            </a:r>
            <a:endParaRPr lang="en-US" altLang="cs-CZ" dirty="0"/>
          </a:p>
          <a:p>
            <a:pPr algn="ctr"/>
            <a:r>
              <a:rPr lang="cs-CZ" altLang="cs-CZ" dirty="0" smtClean="0"/>
              <a:t>pochodeň </a:t>
            </a:r>
            <a:endParaRPr lang="cs-CZ" altLang="cs-CZ" dirty="0" smtClean="0"/>
          </a:p>
          <a:p>
            <a:pPr algn="ctr"/>
            <a:r>
              <a:rPr lang="cs-CZ" altLang="cs-CZ" dirty="0" smtClean="0"/>
              <a:t>oheň </a:t>
            </a:r>
            <a:endParaRPr lang="en-US" altLang="cs-CZ" dirty="0"/>
          </a:p>
          <a:p>
            <a:pPr algn="ctr"/>
            <a:r>
              <a:rPr lang="cs-CZ" altLang="cs-CZ" dirty="0" smtClean="0"/>
              <a:t>přísaha </a:t>
            </a:r>
            <a:endParaRPr lang="en-US" altLang="cs-CZ" dirty="0"/>
          </a:p>
          <a:p>
            <a:pPr algn="ctr"/>
            <a:r>
              <a:rPr lang="cs-CZ" altLang="cs-CZ" dirty="0" smtClean="0"/>
              <a:t>hymna </a:t>
            </a:r>
            <a:endParaRPr lang="en-US" alt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27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smtClean="0"/>
              <a:t>Sport?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r>
              <a:rPr lang="cs-CZ" dirty="0" smtClean="0"/>
              <a:t>lat. </a:t>
            </a:r>
            <a:r>
              <a:rPr lang="cs-CZ" i="1" dirty="0" err="1"/>
              <a:t>d</a:t>
            </a:r>
            <a:r>
              <a:rPr lang="cs-CZ" i="1" dirty="0" err="1" smtClean="0"/>
              <a:t>isportare</a:t>
            </a:r>
            <a:endParaRPr lang="cs-CZ" i="1" dirty="0" smtClean="0"/>
          </a:p>
          <a:p>
            <a:pPr lvl="1"/>
            <a:r>
              <a:rPr lang="cs-CZ" dirty="0" smtClean="0"/>
              <a:t>útěk </a:t>
            </a:r>
            <a:r>
              <a:rPr lang="cs-CZ" dirty="0"/>
              <a:t>od práce k </a:t>
            </a:r>
            <a:r>
              <a:rPr lang="cs-CZ" dirty="0" smtClean="0"/>
              <a:t>zábavě</a:t>
            </a:r>
          </a:p>
          <a:p>
            <a:pPr lvl="1"/>
            <a:r>
              <a:rPr lang="cs-CZ" dirty="0" smtClean="0"/>
              <a:t>oddávat </a:t>
            </a:r>
            <a:r>
              <a:rPr lang="cs-CZ" dirty="0"/>
              <a:t>se </a:t>
            </a:r>
            <a:r>
              <a:rPr lang="cs-CZ" dirty="0" smtClean="0"/>
              <a:t>zábavě</a:t>
            </a:r>
          </a:p>
          <a:p>
            <a:pPr lvl="1"/>
            <a:r>
              <a:rPr lang="cs-CZ" dirty="0" smtClean="0"/>
              <a:t>bavit </a:t>
            </a:r>
            <a:r>
              <a:rPr lang="cs-CZ" dirty="0"/>
              <a:t>se</a:t>
            </a:r>
            <a:endParaRPr lang="cs-CZ" dirty="0" smtClean="0"/>
          </a:p>
          <a:p>
            <a:r>
              <a:rPr lang="cs-CZ" dirty="0" smtClean="0"/>
              <a:t>důraz </a:t>
            </a:r>
            <a:r>
              <a:rPr lang="cs-CZ" dirty="0"/>
              <a:t>na vítězství </a:t>
            </a:r>
          </a:p>
          <a:p>
            <a:r>
              <a:rPr lang="cs-CZ" i="1" dirty="0" err="1" smtClean="0"/>
              <a:t>athlon</a:t>
            </a:r>
            <a:r>
              <a:rPr lang="cs-CZ" dirty="0" smtClean="0"/>
              <a:t> </a:t>
            </a:r>
            <a:r>
              <a:rPr lang="cs-CZ" dirty="0"/>
              <a:t>– cena </a:t>
            </a:r>
          </a:p>
          <a:p>
            <a:r>
              <a:rPr lang="cs-CZ" i="1" dirty="0" smtClean="0"/>
              <a:t>agón</a:t>
            </a:r>
            <a:r>
              <a:rPr lang="cs-CZ" dirty="0" smtClean="0"/>
              <a:t> – soutěž </a:t>
            </a:r>
          </a:p>
          <a:p>
            <a:r>
              <a:rPr lang="en-US" altLang="cs-CZ" i="1" dirty="0" err="1" smtClean="0">
                <a:latin typeface="Times New Roman" pitchFamily="124" charset="0"/>
              </a:rPr>
              <a:t>Olympiakoi</a:t>
            </a:r>
            <a:r>
              <a:rPr lang="en-US" altLang="cs-CZ" i="1" dirty="0" smtClean="0">
                <a:latin typeface="Times New Roman" pitchFamily="124" charset="0"/>
              </a:rPr>
              <a:t> </a:t>
            </a:r>
            <a:r>
              <a:rPr lang="en-US" altLang="cs-CZ" i="1" dirty="0" err="1" smtClean="0">
                <a:latin typeface="Times New Roman" pitchFamily="124" charset="0"/>
              </a:rPr>
              <a:t>Agones</a:t>
            </a:r>
            <a:r>
              <a:rPr lang="cs-CZ" altLang="cs-CZ" i="1" dirty="0" smtClean="0">
                <a:latin typeface="Times New Roman" pitchFamily="124" charset="0"/>
              </a:rPr>
              <a:t> </a:t>
            </a:r>
            <a:r>
              <a:rPr lang="cs-CZ" altLang="cs-CZ" dirty="0" smtClean="0">
                <a:latin typeface="Times New Roman" pitchFamily="124" charset="0"/>
              </a:rPr>
              <a:t>ne OH</a:t>
            </a:r>
          </a:p>
          <a:p>
            <a:r>
              <a:rPr lang="cs-CZ" dirty="0" smtClean="0">
                <a:latin typeface="Times New Roman" pitchFamily="124" charset="0"/>
              </a:rPr>
              <a:t>x </a:t>
            </a:r>
            <a:r>
              <a:rPr lang="cs-CZ" i="1" dirty="0" err="1" smtClean="0">
                <a:latin typeface="Times New Roman" pitchFamily="124" charset="0"/>
              </a:rPr>
              <a:t>ludus</a:t>
            </a:r>
            <a:r>
              <a:rPr lang="cs-CZ" dirty="0" smtClean="0">
                <a:latin typeface="Times New Roman" pitchFamily="124" charset="0"/>
              </a:rPr>
              <a:t> (Řím)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9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600" y="2132856"/>
            <a:ext cx="9115400" cy="1440160"/>
          </a:xfrm>
        </p:spPr>
        <p:txBody>
          <a:bodyPr>
            <a:normAutofit/>
          </a:bodyPr>
          <a:lstStyle/>
          <a:p>
            <a:r>
              <a:rPr lang="cs-CZ" b="1" dirty="0"/>
              <a:t>Praktické aspekty řeckého sportu?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11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4522514"/>
          </a:xfrm>
        </p:spPr>
        <p:txBody>
          <a:bodyPr>
            <a:normAutofit/>
          </a:bodyPr>
          <a:lstStyle/>
          <a:p>
            <a:r>
              <a:rPr lang="cs-CZ" b="1" dirty="0"/>
              <a:t>Válečnictví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Výchova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1881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/>
              <a:t>Jak víme o antickém sportu</a:t>
            </a:r>
            <a:r>
              <a:rPr lang="cs-CZ" b="1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5721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375</Words>
  <Application>Microsoft Office PowerPoint</Application>
  <PresentationFormat>Předvádění na obrazovce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DSBcB020: Dějiny starověkého „sportu“ I (Řecko)</vt:lpstr>
      <vt:lpstr>Prezentace aplikace PowerPoint</vt:lpstr>
      <vt:lpstr>TÉMATA</vt:lpstr>
      <vt:lpstr>pravda/ lež</vt:lpstr>
      <vt:lpstr>5 moderní symbolů OH</vt:lpstr>
      <vt:lpstr>Sport?</vt:lpstr>
      <vt:lpstr>Praktické aspekty řeckého sportu? </vt:lpstr>
      <vt:lpstr>Válečnictví   Výchova </vt:lpstr>
      <vt:lpstr>Jak víme o antickém sportu?</vt:lpstr>
      <vt:lpstr>Primární zdroje </vt:lpstr>
      <vt:lpstr>Archeologie </vt:lpstr>
      <vt:lpstr>Umění </vt:lpstr>
      <vt:lpstr>Epigrafika </vt:lpstr>
      <vt:lpstr>Numismatika </vt:lpstr>
      <vt:lpstr>LITERATURA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DSBcB020 Dějiny starověkého „sportu“ I (Řecko)</dc:title>
  <dc:creator>Jiří Kouřil</dc:creator>
  <cp:lastModifiedBy>Jiří Kouřil</cp:lastModifiedBy>
  <cp:revision>22</cp:revision>
  <dcterms:created xsi:type="dcterms:W3CDTF">2015-09-28T18:09:56Z</dcterms:created>
  <dcterms:modified xsi:type="dcterms:W3CDTF">2016-11-21T12:49:44Z</dcterms:modified>
</cp:coreProperties>
</file>