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4" r:id="rId3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B1EB5A-25B3-4889-9CB0-86AC9988FE59}" type="datetimeFigureOut">
              <a:rPr lang="cs-CZ" smtClean="0"/>
              <a:t>27.9.2016</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1F9508-6D7A-4133-B9CB-CD035050D148}" type="slidenum">
              <a:rPr lang="cs-CZ" smtClean="0"/>
              <a:t>‹#›</a:t>
            </a:fld>
            <a:endParaRPr lang="cs-CZ"/>
          </a:p>
        </p:txBody>
      </p:sp>
    </p:spTree>
    <p:extLst>
      <p:ext uri="{BB962C8B-B14F-4D97-AF65-F5344CB8AC3E}">
        <p14:creationId xmlns:p14="http://schemas.microsoft.com/office/powerpoint/2010/main" val="3622638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Doba jagellonská (konec 15.-polovina 16. stol.)</a:t>
            </a:r>
            <a:endParaRPr lang="cs-CZ" dirty="0"/>
          </a:p>
        </p:txBody>
      </p:sp>
      <p:sp>
        <p:nvSpPr>
          <p:cNvPr id="4" name="Zástupný symbol pro číslo snímku 3"/>
          <p:cNvSpPr>
            <a:spLocks noGrp="1"/>
          </p:cNvSpPr>
          <p:nvPr>
            <p:ph type="sldNum" sz="quarter" idx="10"/>
          </p:nvPr>
        </p:nvSpPr>
        <p:spPr/>
        <p:txBody>
          <a:bodyPr/>
          <a:lstStyle/>
          <a:p>
            <a:fld id="{431F9508-6D7A-4133-B9CB-CD035050D148}" type="slidenum">
              <a:rPr lang="cs-CZ" smtClean="0"/>
              <a:t>5</a:t>
            </a:fld>
            <a:endParaRPr lang="cs-CZ"/>
          </a:p>
        </p:txBody>
      </p:sp>
    </p:spTree>
    <p:extLst>
      <p:ext uri="{BB962C8B-B14F-4D97-AF65-F5344CB8AC3E}">
        <p14:creationId xmlns:p14="http://schemas.microsoft.com/office/powerpoint/2010/main" val="16340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udělení českých zemí v léno Janu Lucemburského, součást svatby ve </a:t>
            </a:r>
            <a:r>
              <a:rPr lang="cs-CZ" sz="1200" kern="1200" dirty="0" err="1" smtClean="0">
                <a:solidFill>
                  <a:schemeClr val="tx1"/>
                </a:solidFill>
                <a:effectLst/>
                <a:latin typeface="+mn-lt"/>
                <a:ea typeface="+mn-ea"/>
                <a:cs typeface="+mn-cs"/>
              </a:rPr>
              <a:t>Špýru</a:t>
            </a:r>
            <a:r>
              <a:rPr lang="cs-CZ" sz="1200" kern="1200" dirty="0" smtClean="0">
                <a:solidFill>
                  <a:schemeClr val="tx1"/>
                </a:solidFill>
                <a:effectLst/>
                <a:latin typeface="+mn-lt"/>
                <a:ea typeface="+mn-ea"/>
                <a:cs typeface="+mn-cs"/>
              </a:rPr>
              <a:t> 1310</a:t>
            </a:r>
            <a:endParaRPr lang="cs-CZ" dirty="0"/>
          </a:p>
        </p:txBody>
      </p:sp>
      <p:sp>
        <p:nvSpPr>
          <p:cNvPr id="4" name="Zástupný symbol pro číslo snímku 3"/>
          <p:cNvSpPr>
            <a:spLocks noGrp="1"/>
          </p:cNvSpPr>
          <p:nvPr>
            <p:ph type="sldNum" sz="quarter" idx="10"/>
          </p:nvPr>
        </p:nvSpPr>
        <p:spPr/>
        <p:txBody>
          <a:bodyPr/>
          <a:lstStyle/>
          <a:p>
            <a:fld id="{431F9508-6D7A-4133-B9CB-CD035050D148}" type="slidenum">
              <a:rPr lang="cs-CZ" smtClean="0"/>
              <a:t>20</a:t>
            </a:fld>
            <a:endParaRPr lang="cs-CZ"/>
          </a:p>
        </p:txBody>
      </p:sp>
    </p:spTree>
    <p:extLst>
      <p:ext uri="{BB962C8B-B14F-4D97-AF65-F5344CB8AC3E}">
        <p14:creationId xmlns:p14="http://schemas.microsoft.com/office/powerpoint/2010/main" val="1492541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smtClean="0">
                <a:effectLst/>
              </a:rPr>
              <a:t>vyobrazení pohanské modloslužby Bořivoje a Ludmily a jejich křtu</a:t>
            </a:r>
            <a:endParaRPr lang="cs-CZ" dirty="0"/>
          </a:p>
        </p:txBody>
      </p:sp>
      <p:sp>
        <p:nvSpPr>
          <p:cNvPr id="4" name="Zástupný symbol pro číslo snímku 3"/>
          <p:cNvSpPr>
            <a:spLocks noGrp="1"/>
          </p:cNvSpPr>
          <p:nvPr>
            <p:ph type="sldNum" sz="quarter" idx="10"/>
          </p:nvPr>
        </p:nvSpPr>
        <p:spPr/>
        <p:txBody>
          <a:bodyPr/>
          <a:lstStyle/>
          <a:p>
            <a:fld id="{431F9508-6D7A-4133-B9CB-CD035050D148}" type="slidenum">
              <a:rPr lang="cs-CZ" smtClean="0"/>
              <a:t>23</a:t>
            </a:fld>
            <a:endParaRPr lang="cs-CZ"/>
          </a:p>
        </p:txBody>
      </p:sp>
    </p:spTree>
    <p:extLst>
      <p:ext uri="{BB962C8B-B14F-4D97-AF65-F5344CB8AC3E}">
        <p14:creationId xmlns:p14="http://schemas.microsoft.com/office/powerpoint/2010/main" val="2035236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Ca' </a:t>
            </a:r>
            <a:r>
              <a:rPr lang="en-US" dirty="0" err="1" smtClean="0">
                <a:effectLst/>
              </a:rPr>
              <a:t>d'Oro</a:t>
            </a:r>
            <a:r>
              <a:rPr lang="en-US" dirty="0" smtClean="0">
                <a:effectLst/>
              </a:rPr>
              <a:t> façade overlooking the Grand Canal in Venice</a:t>
            </a:r>
            <a:r>
              <a:rPr lang="cs-CZ" dirty="0" smtClean="0">
                <a:effectLst/>
              </a:rPr>
              <a:t>, 14. stol. </a:t>
            </a:r>
            <a:r>
              <a:rPr lang="en-US" dirty="0" smtClean="0">
                <a:effectLst/>
              </a:rPr>
              <a:t>Source: Boundless. “Renaissance Architecture in Venice.” </a:t>
            </a:r>
            <a:r>
              <a:rPr lang="en-US" i="1" dirty="0" smtClean="0">
                <a:effectLst/>
              </a:rPr>
              <a:t>Boundless Art History</a:t>
            </a:r>
            <a:endParaRPr lang="en-US" dirty="0" smtClean="0">
              <a:effectLst/>
            </a:endParaRPr>
          </a:p>
        </p:txBody>
      </p:sp>
      <p:sp>
        <p:nvSpPr>
          <p:cNvPr id="4" name="Zástupný symbol pro číslo snímku 3"/>
          <p:cNvSpPr>
            <a:spLocks noGrp="1"/>
          </p:cNvSpPr>
          <p:nvPr>
            <p:ph type="sldNum" sz="quarter" idx="10"/>
          </p:nvPr>
        </p:nvSpPr>
        <p:spPr/>
        <p:txBody>
          <a:bodyPr/>
          <a:lstStyle/>
          <a:p>
            <a:fld id="{431F9508-6D7A-4133-B9CB-CD035050D148}" type="slidenum">
              <a:rPr lang="cs-CZ" smtClean="0"/>
              <a:t>6</a:t>
            </a:fld>
            <a:endParaRPr lang="cs-CZ"/>
          </a:p>
        </p:txBody>
      </p:sp>
    </p:spTree>
    <p:extLst>
      <p:ext uri="{BB962C8B-B14F-4D97-AF65-F5344CB8AC3E}">
        <p14:creationId xmlns:p14="http://schemas.microsoft.com/office/powerpoint/2010/main" val="1725468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Letohrádek královny Anny, první renesanční stavba v Praze, pol. 16. stol. (renesance u nás od konce 15. do první pol. 17. stol.)</a:t>
            </a:r>
            <a:endParaRPr lang="cs-CZ" dirty="0"/>
          </a:p>
        </p:txBody>
      </p:sp>
      <p:sp>
        <p:nvSpPr>
          <p:cNvPr id="4" name="Zástupný symbol pro číslo snímku 3"/>
          <p:cNvSpPr>
            <a:spLocks noGrp="1"/>
          </p:cNvSpPr>
          <p:nvPr>
            <p:ph type="sldNum" sz="quarter" idx="10"/>
          </p:nvPr>
        </p:nvSpPr>
        <p:spPr/>
        <p:txBody>
          <a:bodyPr/>
          <a:lstStyle/>
          <a:p>
            <a:fld id="{431F9508-6D7A-4133-B9CB-CD035050D148}" type="slidenum">
              <a:rPr lang="cs-CZ" smtClean="0"/>
              <a:t>7</a:t>
            </a:fld>
            <a:endParaRPr lang="cs-CZ"/>
          </a:p>
        </p:txBody>
      </p:sp>
    </p:spTree>
    <p:extLst>
      <p:ext uri="{BB962C8B-B14F-4D97-AF65-F5344CB8AC3E}">
        <p14:creationId xmlns:p14="http://schemas.microsoft.com/office/powerpoint/2010/main" val="3172324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Jan </a:t>
            </a:r>
            <a:r>
              <a:rPr lang="cs-CZ" dirty="0" err="1" smtClean="0"/>
              <a:t>Evert</a:t>
            </a:r>
            <a:r>
              <a:rPr lang="cs-CZ" dirty="0" smtClean="0"/>
              <a:t> Morel</a:t>
            </a:r>
            <a:endParaRPr lang="cs-CZ" dirty="0"/>
          </a:p>
        </p:txBody>
      </p:sp>
      <p:sp>
        <p:nvSpPr>
          <p:cNvPr id="4" name="Zástupný symbol pro číslo snímku 3"/>
          <p:cNvSpPr>
            <a:spLocks noGrp="1"/>
          </p:cNvSpPr>
          <p:nvPr>
            <p:ph type="sldNum" sz="quarter" idx="10"/>
          </p:nvPr>
        </p:nvSpPr>
        <p:spPr/>
        <p:txBody>
          <a:bodyPr/>
          <a:lstStyle/>
          <a:p>
            <a:fld id="{431F9508-6D7A-4133-B9CB-CD035050D148}" type="slidenum">
              <a:rPr lang="cs-CZ" smtClean="0"/>
              <a:t>10</a:t>
            </a:fld>
            <a:endParaRPr lang="cs-CZ"/>
          </a:p>
        </p:txBody>
      </p:sp>
    </p:spTree>
    <p:extLst>
      <p:ext uri="{BB962C8B-B14F-4D97-AF65-F5344CB8AC3E}">
        <p14:creationId xmlns:p14="http://schemas.microsoft.com/office/powerpoint/2010/main" val="3862715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err="1" smtClean="0">
                <a:effectLst/>
              </a:rPr>
              <a:t>Viae</a:t>
            </a:r>
            <a:r>
              <a:rPr lang="en-US" dirty="0" smtClean="0">
                <a:effectLst/>
              </a:rPr>
              <a:t> Sion </a:t>
            </a:r>
            <a:r>
              <a:rPr lang="en-US" dirty="0" err="1" smtClean="0">
                <a:effectLst/>
              </a:rPr>
              <a:t>lugent</a:t>
            </a:r>
            <a:r>
              <a:rPr lang="en-US" dirty="0" smtClean="0">
                <a:effectLst/>
              </a:rPr>
              <a:t> manuscript 2nd half 14th Olomouc Czech Republic</a:t>
            </a:r>
            <a:endParaRPr lang="cs-CZ" dirty="0"/>
          </a:p>
        </p:txBody>
      </p:sp>
      <p:sp>
        <p:nvSpPr>
          <p:cNvPr id="4" name="Zástupný symbol pro číslo snímku 3"/>
          <p:cNvSpPr>
            <a:spLocks noGrp="1"/>
          </p:cNvSpPr>
          <p:nvPr>
            <p:ph type="sldNum" sz="quarter" idx="10"/>
          </p:nvPr>
        </p:nvSpPr>
        <p:spPr/>
        <p:txBody>
          <a:bodyPr/>
          <a:lstStyle/>
          <a:p>
            <a:fld id="{431F9508-6D7A-4133-B9CB-CD035050D148}" type="slidenum">
              <a:rPr lang="cs-CZ" smtClean="0"/>
              <a:t>11</a:t>
            </a:fld>
            <a:endParaRPr lang="cs-CZ"/>
          </a:p>
        </p:txBody>
      </p:sp>
    </p:spTree>
    <p:extLst>
      <p:ext uri="{BB962C8B-B14F-4D97-AF65-F5344CB8AC3E}">
        <p14:creationId xmlns:p14="http://schemas.microsoft.com/office/powerpoint/2010/main" val="599220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Dalimilova kronika, poč. 14. stol., první česká; Pařížský zlomek, </a:t>
            </a:r>
            <a:r>
              <a:rPr lang="pt-BR" dirty="0" smtClean="0"/>
              <a:t>horní Itálie do 30. či 40. let 14. století</a:t>
            </a:r>
            <a:endParaRPr lang="cs-CZ" dirty="0"/>
          </a:p>
        </p:txBody>
      </p:sp>
      <p:sp>
        <p:nvSpPr>
          <p:cNvPr id="4" name="Zástupný symbol pro číslo snímku 3"/>
          <p:cNvSpPr>
            <a:spLocks noGrp="1"/>
          </p:cNvSpPr>
          <p:nvPr>
            <p:ph type="sldNum" sz="quarter" idx="10"/>
          </p:nvPr>
        </p:nvSpPr>
        <p:spPr/>
        <p:txBody>
          <a:bodyPr/>
          <a:lstStyle/>
          <a:p>
            <a:fld id="{431F9508-6D7A-4133-B9CB-CD035050D148}" type="slidenum">
              <a:rPr lang="cs-CZ" smtClean="0"/>
              <a:t>15</a:t>
            </a:fld>
            <a:endParaRPr lang="cs-CZ"/>
          </a:p>
        </p:txBody>
      </p:sp>
    </p:spTree>
    <p:extLst>
      <p:ext uri="{BB962C8B-B14F-4D97-AF65-F5344CB8AC3E}">
        <p14:creationId xmlns:p14="http://schemas.microsoft.com/office/powerpoint/2010/main" val="1239820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dirty="0" smtClean="0"/>
              <a:t>Fragment hudebně teoretického rukopisu, 14. stol.</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err="1" smtClean="0"/>
              <a:t>Zodiac</a:t>
            </a:r>
            <a:r>
              <a:rPr lang="cs-CZ" dirty="0" smtClean="0"/>
              <a:t> man </a:t>
            </a:r>
            <a:r>
              <a:rPr lang="cs-CZ" dirty="0" err="1" smtClean="0"/>
              <a:t>with</a:t>
            </a:r>
            <a:r>
              <a:rPr lang="cs-CZ" dirty="0" smtClean="0"/>
              <a:t> </a:t>
            </a:r>
            <a:r>
              <a:rPr lang="cs-CZ" dirty="0" err="1" smtClean="0"/>
              <a:t>volvelle</a:t>
            </a:r>
            <a:r>
              <a:rPr lang="cs-CZ" dirty="0" smtClean="0"/>
              <a:t>, Nicholas </a:t>
            </a:r>
            <a:r>
              <a:rPr lang="cs-CZ" dirty="0" err="1" smtClean="0"/>
              <a:t>of</a:t>
            </a:r>
            <a:r>
              <a:rPr lang="cs-CZ" dirty="0" smtClean="0"/>
              <a:t> </a:t>
            </a:r>
            <a:r>
              <a:rPr lang="cs-CZ" dirty="0" err="1" smtClean="0"/>
              <a:t>Lynn</a:t>
            </a:r>
            <a:r>
              <a:rPr lang="cs-CZ" dirty="0" smtClean="0"/>
              <a:t>, end </a:t>
            </a:r>
            <a:r>
              <a:rPr lang="cs-CZ" dirty="0" err="1" smtClean="0"/>
              <a:t>of</a:t>
            </a:r>
            <a:r>
              <a:rPr lang="cs-CZ" dirty="0" smtClean="0"/>
              <a:t> </a:t>
            </a:r>
            <a:r>
              <a:rPr lang="cs-CZ" dirty="0" err="1" smtClean="0"/>
              <a:t>the</a:t>
            </a:r>
            <a:r>
              <a:rPr lang="cs-CZ" dirty="0" smtClean="0"/>
              <a:t> 14th </a:t>
            </a:r>
            <a:r>
              <a:rPr lang="cs-CZ" dirty="0" err="1" smtClean="0"/>
              <a:t>century</a:t>
            </a:r>
            <a:r>
              <a:rPr lang="cs-CZ" dirty="0" smtClean="0"/>
              <a:t> (</a:t>
            </a:r>
            <a:r>
              <a:rPr lang="cs-CZ" dirty="0" err="1" smtClean="0"/>
              <a:t>after</a:t>
            </a:r>
            <a:r>
              <a:rPr lang="cs-CZ" dirty="0" smtClean="0"/>
              <a:t> 1387). </a:t>
            </a:r>
            <a:r>
              <a:rPr lang="cs-CZ" dirty="0" err="1" smtClean="0"/>
              <a:t>The</a:t>
            </a:r>
            <a:r>
              <a:rPr lang="cs-CZ" dirty="0" smtClean="0"/>
              <a:t> </a:t>
            </a:r>
            <a:r>
              <a:rPr lang="cs-CZ" dirty="0" err="1" smtClean="0"/>
              <a:t>Bodleian</a:t>
            </a:r>
            <a:r>
              <a:rPr lang="cs-CZ" dirty="0" smtClean="0"/>
              <a:t> </a:t>
            </a:r>
            <a:r>
              <a:rPr lang="cs-CZ" dirty="0" err="1" smtClean="0"/>
              <a:t>Libraries</a:t>
            </a:r>
            <a:r>
              <a:rPr lang="cs-CZ" dirty="0" smtClean="0"/>
              <a:t>, </a:t>
            </a:r>
            <a:r>
              <a:rPr lang="cs-CZ" dirty="0" err="1" smtClean="0"/>
              <a:t>The</a:t>
            </a:r>
            <a:r>
              <a:rPr lang="cs-CZ" dirty="0" smtClean="0"/>
              <a:t> University </a:t>
            </a:r>
            <a:r>
              <a:rPr lang="cs-CZ" dirty="0" err="1" smtClean="0"/>
              <a:t>of</a:t>
            </a:r>
            <a:r>
              <a:rPr lang="cs-CZ" dirty="0" smtClean="0"/>
              <a:t> Oxford, MS </a:t>
            </a:r>
            <a:r>
              <a:rPr lang="cs-CZ" dirty="0" err="1" smtClean="0"/>
              <a:t>Ashmole</a:t>
            </a:r>
            <a:r>
              <a:rPr lang="cs-CZ" dirty="0" smtClean="0"/>
              <a:t> 789, f.363r. Text on </a:t>
            </a:r>
            <a:r>
              <a:rPr lang="cs-CZ" dirty="0" err="1" smtClean="0"/>
              <a:t>the</a:t>
            </a:r>
            <a:r>
              <a:rPr lang="cs-CZ" dirty="0" smtClean="0"/>
              <a:t> </a:t>
            </a:r>
            <a:r>
              <a:rPr lang="cs-CZ" dirty="0" err="1" smtClean="0"/>
              <a:t>volvelle</a:t>
            </a:r>
            <a:r>
              <a:rPr lang="cs-CZ" dirty="0" smtClean="0"/>
              <a:t> </a:t>
            </a:r>
            <a:r>
              <a:rPr lang="cs-CZ" dirty="0" err="1" smtClean="0"/>
              <a:t>reads</a:t>
            </a:r>
            <a:r>
              <a:rPr lang="cs-CZ" dirty="0" smtClean="0"/>
              <a:t> “</a:t>
            </a:r>
            <a:r>
              <a:rPr lang="cs-CZ" dirty="0" err="1" smtClean="0"/>
              <a:t>Pone</a:t>
            </a:r>
            <a:r>
              <a:rPr lang="cs-CZ" dirty="0" smtClean="0"/>
              <a:t> </a:t>
            </a:r>
            <a:r>
              <a:rPr lang="cs-CZ" dirty="0" err="1" smtClean="0"/>
              <a:t>volvellem</a:t>
            </a:r>
            <a:r>
              <a:rPr lang="cs-CZ" dirty="0" smtClean="0"/>
              <a:t> </a:t>
            </a:r>
            <a:r>
              <a:rPr lang="cs-CZ" dirty="0" err="1" smtClean="0"/>
              <a:t>solis</a:t>
            </a:r>
            <a:r>
              <a:rPr lang="cs-CZ" dirty="0" smtClean="0"/>
              <a:t> super </a:t>
            </a:r>
            <a:r>
              <a:rPr lang="cs-CZ" dirty="0" err="1" smtClean="0"/>
              <a:t>gradum</a:t>
            </a:r>
            <a:r>
              <a:rPr lang="cs-CZ" dirty="0" smtClean="0"/>
              <a:t> in quo sol </a:t>
            </a:r>
            <a:r>
              <a:rPr lang="cs-CZ" dirty="0" err="1" smtClean="0"/>
              <a:t>fuerit</a:t>
            </a:r>
            <a:r>
              <a:rPr lang="cs-CZ" dirty="0" smtClean="0"/>
              <a:t> </a:t>
            </a:r>
            <a:r>
              <a:rPr lang="cs-CZ" dirty="0" err="1" smtClean="0"/>
              <a:t>illo</a:t>
            </a:r>
            <a:r>
              <a:rPr lang="cs-CZ" dirty="0" smtClean="0"/>
              <a:t> </a:t>
            </a:r>
            <a:r>
              <a:rPr lang="cs-CZ" dirty="0" err="1" smtClean="0"/>
              <a:t>die</a:t>
            </a:r>
            <a:r>
              <a:rPr lang="cs-CZ" dirty="0" smtClean="0"/>
              <a:t> et </a:t>
            </a:r>
            <a:r>
              <a:rPr lang="cs-CZ" dirty="0" err="1" smtClean="0"/>
              <a:t>volvellam</a:t>
            </a:r>
            <a:r>
              <a:rPr lang="cs-CZ" dirty="0" smtClean="0"/>
              <a:t> </a:t>
            </a:r>
            <a:r>
              <a:rPr lang="cs-CZ" dirty="0" err="1" smtClean="0"/>
              <a:t>lune</a:t>
            </a:r>
            <a:r>
              <a:rPr lang="cs-CZ" dirty="0" smtClean="0"/>
              <a:t> super </a:t>
            </a:r>
            <a:r>
              <a:rPr lang="cs-CZ" dirty="0" err="1" smtClean="0"/>
              <a:t>etatem</a:t>
            </a:r>
            <a:r>
              <a:rPr lang="cs-CZ" dirty="0" smtClean="0"/>
              <a:t> </a:t>
            </a:r>
            <a:r>
              <a:rPr lang="cs-CZ" dirty="0" err="1" smtClean="0"/>
              <a:t>lune</a:t>
            </a:r>
            <a:r>
              <a:rPr lang="cs-CZ" dirty="0" smtClean="0"/>
              <a:t> et </a:t>
            </a:r>
            <a:r>
              <a:rPr lang="cs-CZ" dirty="0" err="1" smtClean="0"/>
              <a:t>ipsa</a:t>
            </a:r>
            <a:r>
              <a:rPr lang="cs-CZ" dirty="0" smtClean="0"/>
              <a:t> </a:t>
            </a:r>
            <a:r>
              <a:rPr lang="cs-CZ" dirty="0" err="1" smtClean="0"/>
              <a:t>volvella</a:t>
            </a:r>
            <a:r>
              <a:rPr lang="cs-CZ" dirty="0" smtClean="0"/>
              <a:t> </a:t>
            </a:r>
            <a:r>
              <a:rPr lang="cs-CZ" dirty="0" err="1" smtClean="0"/>
              <a:t>ostendet</a:t>
            </a:r>
            <a:r>
              <a:rPr lang="cs-CZ" dirty="0" smtClean="0"/>
              <a:t> </a:t>
            </a:r>
            <a:r>
              <a:rPr lang="cs-CZ" dirty="0" err="1" smtClean="0"/>
              <a:t>tibi</a:t>
            </a:r>
            <a:r>
              <a:rPr lang="cs-CZ" dirty="0" smtClean="0"/>
              <a:t> signum et </a:t>
            </a:r>
            <a:r>
              <a:rPr lang="cs-CZ" dirty="0" err="1" smtClean="0"/>
              <a:t>gradum</a:t>
            </a:r>
            <a:r>
              <a:rPr lang="cs-CZ" dirty="0" smtClean="0"/>
              <a:t> </a:t>
            </a:r>
            <a:r>
              <a:rPr lang="cs-CZ" dirty="0" err="1" smtClean="0"/>
              <a:t>lune</a:t>
            </a:r>
            <a:r>
              <a:rPr lang="cs-CZ" dirty="0" smtClean="0"/>
              <a:t>. et </a:t>
            </a:r>
            <a:r>
              <a:rPr lang="cs-CZ" dirty="0" err="1" smtClean="0"/>
              <a:t>foramen</a:t>
            </a:r>
            <a:r>
              <a:rPr lang="cs-CZ" dirty="0" smtClean="0"/>
              <a:t> </a:t>
            </a:r>
            <a:r>
              <a:rPr lang="cs-CZ" dirty="0" err="1" smtClean="0"/>
              <a:t>quomodo</a:t>
            </a:r>
            <a:r>
              <a:rPr lang="cs-CZ" dirty="0" smtClean="0"/>
              <a:t> luna </a:t>
            </a:r>
            <a:r>
              <a:rPr lang="cs-CZ" dirty="0" err="1" smtClean="0"/>
              <a:t>secundum</a:t>
            </a:r>
            <a:r>
              <a:rPr lang="cs-CZ" dirty="0" smtClean="0"/>
              <a:t> </a:t>
            </a:r>
            <a:r>
              <a:rPr lang="cs-CZ" dirty="0" err="1" smtClean="0"/>
              <a:t>cuis</a:t>
            </a:r>
            <a:r>
              <a:rPr lang="cs-CZ" dirty="0" smtClean="0"/>
              <a:t> </a:t>
            </a:r>
            <a:r>
              <a:rPr lang="cs-CZ" dirty="0" err="1" smtClean="0"/>
              <a:t>etatem</a:t>
            </a:r>
            <a:r>
              <a:rPr lang="cs-CZ" dirty="0" smtClean="0"/>
              <a:t> </a:t>
            </a:r>
            <a:r>
              <a:rPr lang="cs-CZ" dirty="0" err="1" smtClean="0"/>
              <a:t>nobis</a:t>
            </a:r>
            <a:r>
              <a:rPr lang="cs-CZ" dirty="0" smtClean="0"/>
              <a:t> </a:t>
            </a:r>
            <a:r>
              <a:rPr lang="cs-CZ" dirty="0" err="1" smtClean="0"/>
              <a:t>apparebit</a:t>
            </a:r>
            <a:r>
              <a:rPr lang="cs-CZ" dirty="0" smtClean="0"/>
              <a:t> et figura…”</a:t>
            </a:r>
            <a:endParaRPr lang="cs-CZ" sz="1200" dirty="0" smtClean="0"/>
          </a:p>
        </p:txBody>
      </p:sp>
      <p:sp>
        <p:nvSpPr>
          <p:cNvPr id="4" name="Zástupný symbol pro číslo snímku 3"/>
          <p:cNvSpPr>
            <a:spLocks noGrp="1"/>
          </p:cNvSpPr>
          <p:nvPr>
            <p:ph type="sldNum" sz="quarter" idx="10"/>
          </p:nvPr>
        </p:nvSpPr>
        <p:spPr/>
        <p:txBody>
          <a:bodyPr/>
          <a:lstStyle/>
          <a:p>
            <a:fld id="{431F9508-6D7A-4133-B9CB-CD035050D148}" type="slidenum">
              <a:rPr lang="cs-CZ" smtClean="0"/>
              <a:t>16</a:t>
            </a:fld>
            <a:endParaRPr lang="cs-CZ"/>
          </a:p>
        </p:txBody>
      </p:sp>
    </p:spTree>
    <p:extLst>
      <p:ext uri="{BB962C8B-B14F-4D97-AF65-F5344CB8AC3E}">
        <p14:creationId xmlns:p14="http://schemas.microsoft.com/office/powerpoint/2010/main" val="2491074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effectLst/>
              </a:rPr>
              <a:t>St. Dominic of Silos enthroned as abbot (Hispano-Flemish Gothic 15th century)</a:t>
            </a:r>
            <a:endParaRPr lang="cs-CZ" dirty="0"/>
          </a:p>
        </p:txBody>
      </p:sp>
      <p:sp>
        <p:nvSpPr>
          <p:cNvPr id="4" name="Zástupný symbol pro číslo snímku 3"/>
          <p:cNvSpPr>
            <a:spLocks noGrp="1"/>
          </p:cNvSpPr>
          <p:nvPr>
            <p:ph type="sldNum" sz="quarter" idx="10"/>
          </p:nvPr>
        </p:nvSpPr>
        <p:spPr/>
        <p:txBody>
          <a:bodyPr/>
          <a:lstStyle/>
          <a:p>
            <a:fld id="{431F9508-6D7A-4133-B9CB-CD035050D148}" type="slidenum">
              <a:rPr lang="cs-CZ" smtClean="0"/>
              <a:t>17</a:t>
            </a:fld>
            <a:endParaRPr lang="cs-CZ"/>
          </a:p>
        </p:txBody>
      </p:sp>
    </p:spTree>
    <p:extLst>
      <p:ext uri="{BB962C8B-B14F-4D97-AF65-F5344CB8AC3E}">
        <p14:creationId xmlns:p14="http://schemas.microsoft.com/office/powerpoint/2010/main" val="3228062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Říká</a:t>
            </a:r>
            <a:r>
              <a:rPr lang="cs-CZ" baseline="0" dirty="0" smtClean="0"/>
              <a:t> to, poklekne a ukáže nad hlavou (bez otočení) lidu + zvonění předtím, při ukázání, nebo i v celém průběhu</a:t>
            </a:r>
            <a:endParaRPr lang="cs-CZ" dirty="0"/>
          </a:p>
        </p:txBody>
      </p:sp>
      <p:sp>
        <p:nvSpPr>
          <p:cNvPr id="4" name="Zástupný symbol pro číslo snímku 3"/>
          <p:cNvSpPr>
            <a:spLocks noGrp="1"/>
          </p:cNvSpPr>
          <p:nvPr>
            <p:ph type="sldNum" sz="quarter" idx="10"/>
          </p:nvPr>
        </p:nvSpPr>
        <p:spPr/>
        <p:txBody>
          <a:bodyPr/>
          <a:lstStyle/>
          <a:p>
            <a:fld id="{431F9508-6D7A-4133-B9CB-CD035050D148}" type="slidenum">
              <a:rPr lang="cs-CZ" smtClean="0"/>
              <a:t>19</a:t>
            </a:fld>
            <a:endParaRPr lang="cs-CZ"/>
          </a:p>
        </p:txBody>
      </p:sp>
    </p:spTree>
    <p:extLst>
      <p:ext uri="{BB962C8B-B14F-4D97-AF65-F5344CB8AC3E}">
        <p14:creationId xmlns:p14="http://schemas.microsoft.com/office/powerpoint/2010/main" val="3723734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E9255D82-4DB6-4DDA-A5B1-01CECCEE6430}" type="datetimeFigureOut">
              <a:rPr lang="cs-CZ" smtClean="0"/>
              <a:t>27.9.2016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06AC6ED-A7C7-4A29-96D4-6A6501B88297}" type="slidenum">
              <a:rPr lang="cs-CZ" smtClean="0"/>
              <a:t>‹#›</a:t>
            </a:fld>
            <a:endParaRPr lang="cs-CZ"/>
          </a:p>
        </p:txBody>
      </p:sp>
    </p:spTree>
    <p:extLst>
      <p:ext uri="{BB962C8B-B14F-4D97-AF65-F5344CB8AC3E}">
        <p14:creationId xmlns:p14="http://schemas.microsoft.com/office/powerpoint/2010/main" val="1181444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9255D82-4DB6-4DDA-A5B1-01CECCEE6430}" type="datetimeFigureOut">
              <a:rPr lang="cs-CZ" smtClean="0"/>
              <a:t>27.9.2016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06AC6ED-A7C7-4A29-96D4-6A6501B88297}" type="slidenum">
              <a:rPr lang="cs-CZ" smtClean="0"/>
              <a:t>‹#›</a:t>
            </a:fld>
            <a:endParaRPr lang="cs-CZ"/>
          </a:p>
        </p:txBody>
      </p:sp>
    </p:spTree>
    <p:extLst>
      <p:ext uri="{BB962C8B-B14F-4D97-AF65-F5344CB8AC3E}">
        <p14:creationId xmlns:p14="http://schemas.microsoft.com/office/powerpoint/2010/main" val="2908201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9255D82-4DB6-4DDA-A5B1-01CECCEE6430}" type="datetimeFigureOut">
              <a:rPr lang="cs-CZ" smtClean="0"/>
              <a:t>27.9.2016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06AC6ED-A7C7-4A29-96D4-6A6501B88297}" type="slidenum">
              <a:rPr lang="cs-CZ" smtClean="0"/>
              <a:t>‹#›</a:t>
            </a:fld>
            <a:endParaRPr lang="cs-CZ"/>
          </a:p>
        </p:txBody>
      </p:sp>
    </p:spTree>
    <p:extLst>
      <p:ext uri="{BB962C8B-B14F-4D97-AF65-F5344CB8AC3E}">
        <p14:creationId xmlns:p14="http://schemas.microsoft.com/office/powerpoint/2010/main" val="939557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9255D82-4DB6-4DDA-A5B1-01CECCEE6430}" type="datetimeFigureOut">
              <a:rPr lang="cs-CZ" smtClean="0"/>
              <a:t>27.9.2016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06AC6ED-A7C7-4A29-96D4-6A6501B88297}" type="slidenum">
              <a:rPr lang="cs-CZ" smtClean="0"/>
              <a:t>‹#›</a:t>
            </a:fld>
            <a:endParaRPr lang="cs-CZ"/>
          </a:p>
        </p:txBody>
      </p:sp>
    </p:spTree>
    <p:extLst>
      <p:ext uri="{BB962C8B-B14F-4D97-AF65-F5344CB8AC3E}">
        <p14:creationId xmlns:p14="http://schemas.microsoft.com/office/powerpoint/2010/main" val="1920422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E9255D82-4DB6-4DDA-A5B1-01CECCEE6430}" type="datetimeFigureOut">
              <a:rPr lang="cs-CZ" smtClean="0"/>
              <a:t>27.9.2016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06AC6ED-A7C7-4A29-96D4-6A6501B88297}" type="slidenum">
              <a:rPr lang="cs-CZ" smtClean="0"/>
              <a:t>‹#›</a:t>
            </a:fld>
            <a:endParaRPr lang="cs-CZ"/>
          </a:p>
        </p:txBody>
      </p:sp>
    </p:spTree>
    <p:extLst>
      <p:ext uri="{BB962C8B-B14F-4D97-AF65-F5344CB8AC3E}">
        <p14:creationId xmlns:p14="http://schemas.microsoft.com/office/powerpoint/2010/main" val="3846864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E9255D82-4DB6-4DDA-A5B1-01CECCEE6430}" type="datetimeFigureOut">
              <a:rPr lang="cs-CZ" smtClean="0"/>
              <a:t>27.9.2016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06AC6ED-A7C7-4A29-96D4-6A6501B88297}" type="slidenum">
              <a:rPr lang="cs-CZ" smtClean="0"/>
              <a:t>‹#›</a:t>
            </a:fld>
            <a:endParaRPr lang="cs-CZ"/>
          </a:p>
        </p:txBody>
      </p:sp>
    </p:spTree>
    <p:extLst>
      <p:ext uri="{BB962C8B-B14F-4D97-AF65-F5344CB8AC3E}">
        <p14:creationId xmlns:p14="http://schemas.microsoft.com/office/powerpoint/2010/main" val="4130929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E9255D82-4DB6-4DDA-A5B1-01CECCEE6430}" type="datetimeFigureOut">
              <a:rPr lang="cs-CZ" smtClean="0"/>
              <a:t>27.9.2016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06AC6ED-A7C7-4A29-96D4-6A6501B88297}" type="slidenum">
              <a:rPr lang="cs-CZ" smtClean="0"/>
              <a:t>‹#›</a:t>
            </a:fld>
            <a:endParaRPr lang="cs-CZ"/>
          </a:p>
        </p:txBody>
      </p:sp>
    </p:spTree>
    <p:extLst>
      <p:ext uri="{BB962C8B-B14F-4D97-AF65-F5344CB8AC3E}">
        <p14:creationId xmlns:p14="http://schemas.microsoft.com/office/powerpoint/2010/main" val="2979419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E9255D82-4DB6-4DDA-A5B1-01CECCEE6430}" type="datetimeFigureOut">
              <a:rPr lang="cs-CZ" smtClean="0"/>
              <a:t>27.9.2016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06AC6ED-A7C7-4A29-96D4-6A6501B88297}" type="slidenum">
              <a:rPr lang="cs-CZ" smtClean="0"/>
              <a:t>‹#›</a:t>
            </a:fld>
            <a:endParaRPr lang="cs-CZ"/>
          </a:p>
        </p:txBody>
      </p:sp>
    </p:spTree>
    <p:extLst>
      <p:ext uri="{BB962C8B-B14F-4D97-AF65-F5344CB8AC3E}">
        <p14:creationId xmlns:p14="http://schemas.microsoft.com/office/powerpoint/2010/main" val="2985657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9255D82-4DB6-4DDA-A5B1-01CECCEE6430}" type="datetimeFigureOut">
              <a:rPr lang="cs-CZ" smtClean="0"/>
              <a:t>27.9.2016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06AC6ED-A7C7-4A29-96D4-6A6501B88297}" type="slidenum">
              <a:rPr lang="cs-CZ" smtClean="0"/>
              <a:t>‹#›</a:t>
            </a:fld>
            <a:endParaRPr lang="cs-CZ"/>
          </a:p>
        </p:txBody>
      </p:sp>
    </p:spTree>
    <p:extLst>
      <p:ext uri="{BB962C8B-B14F-4D97-AF65-F5344CB8AC3E}">
        <p14:creationId xmlns:p14="http://schemas.microsoft.com/office/powerpoint/2010/main" val="2257729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E9255D82-4DB6-4DDA-A5B1-01CECCEE6430}" type="datetimeFigureOut">
              <a:rPr lang="cs-CZ" smtClean="0"/>
              <a:t>27.9.2016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06AC6ED-A7C7-4A29-96D4-6A6501B88297}" type="slidenum">
              <a:rPr lang="cs-CZ" smtClean="0"/>
              <a:t>‹#›</a:t>
            </a:fld>
            <a:endParaRPr lang="cs-CZ"/>
          </a:p>
        </p:txBody>
      </p:sp>
    </p:spTree>
    <p:extLst>
      <p:ext uri="{BB962C8B-B14F-4D97-AF65-F5344CB8AC3E}">
        <p14:creationId xmlns:p14="http://schemas.microsoft.com/office/powerpoint/2010/main" val="3241953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E9255D82-4DB6-4DDA-A5B1-01CECCEE6430}" type="datetimeFigureOut">
              <a:rPr lang="cs-CZ" smtClean="0"/>
              <a:t>27.9.2016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06AC6ED-A7C7-4A29-96D4-6A6501B88297}" type="slidenum">
              <a:rPr lang="cs-CZ" smtClean="0"/>
              <a:t>‹#›</a:t>
            </a:fld>
            <a:endParaRPr lang="cs-CZ"/>
          </a:p>
        </p:txBody>
      </p:sp>
    </p:spTree>
    <p:extLst>
      <p:ext uri="{BB962C8B-B14F-4D97-AF65-F5344CB8AC3E}">
        <p14:creationId xmlns:p14="http://schemas.microsoft.com/office/powerpoint/2010/main" val="4220578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255D82-4DB6-4DDA-A5B1-01CECCEE6430}" type="datetimeFigureOut">
              <a:rPr lang="cs-CZ" smtClean="0"/>
              <a:t>27.9.2016</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6AC6ED-A7C7-4A29-96D4-6A6501B88297}" type="slidenum">
              <a:rPr lang="cs-CZ" smtClean="0"/>
              <a:t>‹#›</a:t>
            </a:fld>
            <a:endParaRPr lang="cs-CZ"/>
          </a:p>
        </p:txBody>
      </p:sp>
    </p:spTree>
    <p:extLst>
      <p:ext uri="{BB962C8B-B14F-4D97-AF65-F5344CB8AC3E}">
        <p14:creationId xmlns:p14="http://schemas.microsoft.com/office/powerpoint/2010/main" val="675705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7775"/>
            <a:ext cx="9144000" cy="6029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ctrTitle"/>
          </p:nvPr>
        </p:nvSpPr>
        <p:spPr>
          <a:xfrm>
            <a:off x="467544" y="1052736"/>
            <a:ext cx="8064896" cy="1368152"/>
          </a:xfrm>
        </p:spPr>
        <p:txBody>
          <a:bodyPr>
            <a:noAutofit/>
          </a:bodyPr>
          <a:lstStyle/>
          <a:p>
            <a:r>
              <a:rPr lang="cs-CZ"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PERFORMATIVITA STŘEDOVĚKU</a:t>
            </a:r>
            <a:endParaRPr lang="cs-CZ"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374378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2413"/>
            <a:ext cx="9144000" cy="635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83618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cs-CZ" dirty="0" smtClean="0"/>
              <a:t>Středověká kultura tzv. </a:t>
            </a:r>
            <a:r>
              <a:rPr lang="cs-CZ"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smíšená</a:t>
            </a:r>
            <a:endParaRPr lang="cs-CZ"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700808"/>
            <a:ext cx="3787124" cy="486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2397075"/>
            <a:ext cx="2247900"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lus 3"/>
          <p:cNvSpPr/>
          <p:nvPr/>
        </p:nvSpPr>
        <p:spPr>
          <a:xfrm>
            <a:off x="4860032" y="3678188"/>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2743825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cs-CZ" b="1" dirty="0" smtClean="0"/>
              <a:t>Středověký klerik</a:t>
            </a:r>
            <a:endParaRPr lang="cs-CZ" b="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0" y="1484784"/>
            <a:ext cx="406717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75" y="1484784"/>
            <a:ext cx="3556178"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906"/>
          <a:stretch/>
        </p:blipFill>
        <p:spPr bwMode="auto">
          <a:xfrm>
            <a:off x="5300464" y="3976254"/>
            <a:ext cx="3843536" cy="2881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307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fade">
                                      <p:cBhvr>
                                        <p:cTn id="12"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918" y="2852936"/>
            <a:ext cx="6552728" cy="3691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542822" y="332656"/>
            <a:ext cx="8280920" cy="1938992"/>
          </a:xfrm>
          <a:prstGeom prst="rect">
            <a:avLst/>
          </a:prstGeom>
        </p:spPr>
        <p:txBody>
          <a:bodyPr wrap="square">
            <a:spAutoFit/>
          </a:bodyPr>
          <a:lstStyle/>
          <a:p>
            <a:r>
              <a:rPr lang="cs-CZ" sz="2400" dirty="0" smtClean="0">
                <a:latin typeface="Adobe Garamond Pro" pitchFamily="18" charset="0"/>
              </a:rPr>
              <a:t>„Také řeč českou jsme úplně zapomněli, ale později jsme se jí opět naučili, takže jsme mluvili a rozuměli jako každý jiný Čech. Z boží milosti jsme dovedli mluvit, psát a číst nejen česky, ale i francouzsky, italsky, německy a latinsky tak, že jsme byli mocni oněch jazyků stejně jednoho jako druhého…“</a:t>
            </a:r>
            <a:endParaRPr lang="cs-CZ" sz="2400" dirty="0">
              <a:latin typeface="Adobe Garamond Pro" pitchFamily="18" charset="0"/>
            </a:endParaRPr>
          </a:p>
        </p:txBody>
      </p:sp>
    </p:spTree>
    <p:extLst>
      <p:ext uri="{BB962C8B-B14F-4D97-AF65-F5344CB8AC3E}">
        <p14:creationId xmlns:p14="http://schemas.microsoft.com/office/powerpoint/2010/main" val="169277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4677" y="1124744"/>
            <a:ext cx="5080885"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76424"/>
            <a:ext cx="3866103" cy="5793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89938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15909"/>
          <a:stretch/>
        </p:blipFill>
        <p:spPr bwMode="auto">
          <a:xfrm>
            <a:off x="108384" y="1871255"/>
            <a:ext cx="5126182" cy="40576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r>
              <a:rPr lang="cs-CZ" dirty="0" smtClean="0"/>
              <a:t>Text jako paměťové médium</a:t>
            </a:r>
            <a:endParaRPr lang="cs-CZ" dirty="0"/>
          </a:p>
        </p:txBody>
      </p:sp>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776005"/>
            <a:ext cx="2857500"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18379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7571" y="260648"/>
            <a:ext cx="7715200" cy="706090"/>
          </a:xfrm>
        </p:spPr>
        <p:txBody>
          <a:bodyPr>
            <a:normAutofit fontScale="90000"/>
          </a:bodyPr>
          <a:lstStyle/>
          <a:p>
            <a:r>
              <a:rPr lang="cs-CZ" dirty="0" smtClean="0"/>
              <a:t>Text jako vzdělávací prostředek</a:t>
            </a:r>
            <a:endParaRPr lang="cs-CZ" dirty="0"/>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267" y="1268760"/>
            <a:ext cx="4241213" cy="540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485" y="1268760"/>
            <a:ext cx="3636460" cy="5407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782679" y="3857851"/>
            <a:ext cx="2934072" cy="2585323"/>
          </a:xfrm>
          <a:prstGeom prst="rect">
            <a:avLst/>
          </a:prstGeom>
          <a:solidFill>
            <a:schemeClr val="bg1"/>
          </a:solidFill>
        </p:spPr>
        <p:txBody>
          <a:bodyPr wrap="square">
            <a:spAutoFit/>
          </a:bodyPr>
          <a:lstStyle/>
          <a:p>
            <a:r>
              <a:rPr lang="cs-CZ" dirty="0" err="1"/>
              <a:t>Pone</a:t>
            </a:r>
            <a:r>
              <a:rPr lang="cs-CZ" dirty="0"/>
              <a:t> </a:t>
            </a:r>
            <a:r>
              <a:rPr lang="cs-CZ" dirty="0" err="1"/>
              <a:t>volvellem</a:t>
            </a:r>
            <a:r>
              <a:rPr lang="cs-CZ" dirty="0"/>
              <a:t> </a:t>
            </a:r>
            <a:r>
              <a:rPr lang="cs-CZ" dirty="0" err="1"/>
              <a:t>solis</a:t>
            </a:r>
            <a:r>
              <a:rPr lang="cs-CZ" dirty="0"/>
              <a:t> super </a:t>
            </a:r>
            <a:r>
              <a:rPr lang="cs-CZ" dirty="0" err="1"/>
              <a:t>gradum</a:t>
            </a:r>
            <a:r>
              <a:rPr lang="cs-CZ" dirty="0"/>
              <a:t> in quo sol </a:t>
            </a:r>
            <a:r>
              <a:rPr lang="cs-CZ" dirty="0" err="1"/>
              <a:t>fuerit</a:t>
            </a:r>
            <a:r>
              <a:rPr lang="cs-CZ" dirty="0"/>
              <a:t> </a:t>
            </a:r>
            <a:r>
              <a:rPr lang="cs-CZ" dirty="0" err="1"/>
              <a:t>illo</a:t>
            </a:r>
            <a:r>
              <a:rPr lang="cs-CZ" dirty="0"/>
              <a:t> </a:t>
            </a:r>
            <a:r>
              <a:rPr lang="cs-CZ" dirty="0" err="1"/>
              <a:t>die</a:t>
            </a:r>
            <a:r>
              <a:rPr lang="cs-CZ" dirty="0"/>
              <a:t> et </a:t>
            </a:r>
            <a:r>
              <a:rPr lang="cs-CZ" dirty="0" err="1"/>
              <a:t>volvellam</a:t>
            </a:r>
            <a:r>
              <a:rPr lang="cs-CZ" dirty="0"/>
              <a:t> </a:t>
            </a:r>
            <a:r>
              <a:rPr lang="cs-CZ" dirty="0" err="1"/>
              <a:t>lune</a:t>
            </a:r>
            <a:r>
              <a:rPr lang="cs-CZ" dirty="0"/>
              <a:t> super </a:t>
            </a:r>
            <a:r>
              <a:rPr lang="cs-CZ" dirty="0" err="1"/>
              <a:t>etatem</a:t>
            </a:r>
            <a:r>
              <a:rPr lang="cs-CZ" dirty="0"/>
              <a:t> </a:t>
            </a:r>
            <a:r>
              <a:rPr lang="cs-CZ" dirty="0" err="1"/>
              <a:t>lune</a:t>
            </a:r>
            <a:r>
              <a:rPr lang="cs-CZ" dirty="0"/>
              <a:t> et </a:t>
            </a:r>
            <a:r>
              <a:rPr lang="cs-CZ" dirty="0" err="1"/>
              <a:t>ipsa</a:t>
            </a:r>
            <a:r>
              <a:rPr lang="cs-CZ" dirty="0"/>
              <a:t> </a:t>
            </a:r>
            <a:r>
              <a:rPr lang="cs-CZ" dirty="0" err="1"/>
              <a:t>volvella</a:t>
            </a:r>
            <a:r>
              <a:rPr lang="cs-CZ" dirty="0"/>
              <a:t> </a:t>
            </a:r>
            <a:r>
              <a:rPr lang="cs-CZ" dirty="0" err="1"/>
              <a:t>ostendet</a:t>
            </a:r>
            <a:r>
              <a:rPr lang="cs-CZ" dirty="0"/>
              <a:t> </a:t>
            </a:r>
            <a:r>
              <a:rPr lang="cs-CZ" dirty="0" err="1"/>
              <a:t>tibi</a:t>
            </a:r>
            <a:r>
              <a:rPr lang="cs-CZ" dirty="0"/>
              <a:t> signum et </a:t>
            </a:r>
            <a:r>
              <a:rPr lang="cs-CZ" dirty="0" err="1"/>
              <a:t>gradum</a:t>
            </a:r>
            <a:r>
              <a:rPr lang="cs-CZ" dirty="0"/>
              <a:t> </a:t>
            </a:r>
            <a:r>
              <a:rPr lang="cs-CZ" dirty="0" err="1"/>
              <a:t>lune</a:t>
            </a:r>
            <a:r>
              <a:rPr lang="cs-CZ" dirty="0"/>
              <a:t>. et </a:t>
            </a:r>
            <a:r>
              <a:rPr lang="cs-CZ" dirty="0" err="1"/>
              <a:t>foramen</a:t>
            </a:r>
            <a:r>
              <a:rPr lang="cs-CZ" dirty="0"/>
              <a:t> </a:t>
            </a:r>
            <a:r>
              <a:rPr lang="cs-CZ" dirty="0" err="1"/>
              <a:t>quomodo</a:t>
            </a:r>
            <a:r>
              <a:rPr lang="cs-CZ" dirty="0"/>
              <a:t> luna </a:t>
            </a:r>
            <a:r>
              <a:rPr lang="cs-CZ" dirty="0" err="1"/>
              <a:t>secundum</a:t>
            </a:r>
            <a:r>
              <a:rPr lang="cs-CZ" dirty="0"/>
              <a:t> </a:t>
            </a:r>
            <a:r>
              <a:rPr lang="cs-CZ" dirty="0" err="1"/>
              <a:t>cuis</a:t>
            </a:r>
            <a:r>
              <a:rPr lang="cs-CZ" dirty="0"/>
              <a:t> </a:t>
            </a:r>
            <a:r>
              <a:rPr lang="cs-CZ" dirty="0" err="1"/>
              <a:t>etatem</a:t>
            </a:r>
            <a:r>
              <a:rPr lang="cs-CZ" dirty="0"/>
              <a:t> </a:t>
            </a:r>
            <a:r>
              <a:rPr lang="cs-CZ" dirty="0" err="1"/>
              <a:t>nobis</a:t>
            </a:r>
            <a:r>
              <a:rPr lang="cs-CZ" dirty="0"/>
              <a:t> </a:t>
            </a:r>
            <a:r>
              <a:rPr lang="cs-CZ" dirty="0" err="1"/>
              <a:t>apparebit</a:t>
            </a:r>
            <a:r>
              <a:rPr lang="cs-CZ" dirty="0"/>
              <a:t> et figura…</a:t>
            </a:r>
          </a:p>
        </p:txBody>
      </p:sp>
    </p:spTree>
    <p:extLst>
      <p:ext uri="{BB962C8B-B14F-4D97-AF65-F5344CB8AC3E}">
        <p14:creationId xmlns:p14="http://schemas.microsoft.com/office/powerpoint/2010/main" val="195091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Text jako </a:t>
            </a:r>
            <a:r>
              <a:rPr lang="cs-CZ"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rekvizita</a:t>
            </a:r>
            <a:endParaRPr lang="cs-CZ"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628800"/>
            <a:ext cx="3486150"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597255"/>
            <a:ext cx="2785654" cy="5060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43623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259632" y="692696"/>
            <a:ext cx="6552728" cy="1384995"/>
          </a:xfrm>
          <a:prstGeom prst="rect">
            <a:avLst/>
          </a:prstGeom>
        </p:spPr>
        <p:txBody>
          <a:bodyPr wrap="square">
            <a:spAutoFit/>
          </a:bodyPr>
          <a:lstStyle/>
          <a:p>
            <a:pPr algn="ctr"/>
            <a:r>
              <a:rPr lang="cs-CZ" sz="2800" dirty="0" smtClean="0">
                <a:latin typeface="Adobe Garamond Pro" pitchFamily="18" charset="0"/>
              </a:rPr>
              <a:t>„Nebiji do sebe těmito dvěma kameny, </a:t>
            </a:r>
          </a:p>
          <a:p>
            <a:pPr algn="ctr"/>
            <a:r>
              <a:rPr lang="cs-CZ" sz="2800" dirty="0" smtClean="0">
                <a:latin typeface="Adobe Garamond Pro" pitchFamily="18" charset="0"/>
              </a:rPr>
              <a:t>ale biji do sebe X a Y, jejichž jména jsou zde napsána.“</a:t>
            </a:r>
            <a:endParaRPr lang="cs-CZ" sz="2800" dirty="0">
              <a:latin typeface="Adobe Garamond Pro" pitchFamily="18"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051" y="2852936"/>
            <a:ext cx="1576388"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2283" y="2862162"/>
            <a:ext cx="3549575" cy="335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35925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047750"/>
            <a:ext cx="4155411" cy="486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délník 2"/>
          <p:cNvSpPr/>
          <p:nvPr/>
        </p:nvSpPr>
        <p:spPr>
          <a:xfrm>
            <a:off x="4788024" y="386694"/>
            <a:ext cx="4139952" cy="5909310"/>
          </a:xfrm>
          <a:prstGeom prst="rect">
            <a:avLst/>
          </a:prstGeom>
        </p:spPr>
        <p:txBody>
          <a:bodyPr wrap="square">
            <a:spAutoFit/>
          </a:bodyPr>
          <a:lstStyle/>
          <a:p>
            <a:r>
              <a:rPr lang="cs-CZ" dirty="0" smtClean="0"/>
              <a:t>PROMĚNĚNÍ CHLEBA</a:t>
            </a:r>
          </a:p>
          <a:p>
            <a:r>
              <a:rPr lang="cs-CZ" i="1" dirty="0" smtClean="0"/>
              <a:t>Qui, </a:t>
            </a:r>
            <a:r>
              <a:rPr lang="cs-CZ" i="1" dirty="0" err="1" smtClean="0"/>
              <a:t>pridie</a:t>
            </a:r>
            <a:r>
              <a:rPr lang="cs-CZ" i="1" dirty="0" smtClean="0"/>
              <a:t> </a:t>
            </a:r>
            <a:r>
              <a:rPr lang="cs-CZ" i="1" dirty="0" err="1" smtClean="0"/>
              <a:t>quam</a:t>
            </a:r>
            <a:r>
              <a:rPr lang="cs-CZ" i="1" dirty="0" smtClean="0"/>
              <a:t> </a:t>
            </a:r>
            <a:r>
              <a:rPr lang="cs-CZ" i="1" dirty="0" err="1" smtClean="0"/>
              <a:t>pateretur</a:t>
            </a:r>
            <a:r>
              <a:rPr lang="cs-CZ" i="1" dirty="0" smtClean="0"/>
              <a:t>, </a:t>
            </a:r>
            <a:r>
              <a:rPr lang="cs-CZ" i="1" dirty="0" err="1" smtClean="0"/>
              <a:t>accepit</a:t>
            </a:r>
            <a:r>
              <a:rPr lang="cs-CZ" i="1" dirty="0" smtClean="0"/>
              <a:t> panem in </a:t>
            </a:r>
            <a:r>
              <a:rPr lang="cs-CZ" i="1" dirty="0" err="1" smtClean="0"/>
              <a:t>sanctas</a:t>
            </a:r>
            <a:r>
              <a:rPr lang="cs-CZ" i="1" dirty="0" smtClean="0"/>
              <a:t> </a:t>
            </a:r>
            <a:r>
              <a:rPr lang="cs-CZ" i="1" dirty="0" err="1" smtClean="0"/>
              <a:t>ac</a:t>
            </a:r>
            <a:r>
              <a:rPr lang="cs-CZ" i="1" dirty="0" smtClean="0"/>
              <a:t> </a:t>
            </a:r>
            <a:r>
              <a:rPr lang="cs-CZ" i="1" dirty="0" err="1" smtClean="0"/>
              <a:t>venerabiles</a:t>
            </a:r>
            <a:r>
              <a:rPr lang="cs-CZ" i="1" dirty="0" smtClean="0"/>
              <a:t> </a:t>
            </a:r>
            <a:r>
              <a:rPr lang="cs-CZ" i="1" dirty="0" err="1" smtClean="0"/>
              <a:t>manus</a:t>
            </a:r>
            <a:r>
              <a:rPr lang="cs-CZ" i="1" dirty="0" smtClean="0"/>
              <a:t> </a:t>
            </a:r>
            <a:r>
              <a:rPr lang="cs-CZ" i="1" dirty="0" err="1" smtClean="0"/>
              <a:t>suas</a:t>
            </a:r>
            <a:r>
              <a:rPr lang="cs-CZ" i="1" dirty="0" smtClean="0"/>
              <a:t>, et </a:t>
            </a:r>
            <a:r>
              <a:rPr lang="cs-CZ" i="1" dirty="0" err="1" smtClean="0"/>
              <a:t>elevatis</a:t>
            </a:r>
            <a:r>
              <a:rPr lang="cs-CZ" i="1" dirty="0" smtClean="0"/>
              <a:t> </a:t>
            </a:r>
            <a:r>
              <a:rPr lang="cs-CZ" i="1" dirty="0" err="1" smtClean="0"/>
              <a:t>oculis</a:t>
            </a:r>
            <a:r>
              <a:rPr lang="cs-CZ" i="1" dirty="0" smtClean="0"/>
              <a:t> in </a:t>
            </a:r>
            <a:r>
              <a:rPr lang="cs-CZ" i="1" dirty="0" err="1" smtClean="0"/>
              <a:t>cælum</a:t>
            </a:r>
            <a:r>
              <a:rPr lang="cs-CZ" i="1" dirty="0" smtClean="0"/>
              <a:t> ad </a:t>
            </a:r>
            <a:r>
              <a:rPr lang="cs-CZ" i="1" dirty="0" err="1" smtClean="0"/>
              <a:t>te</a:t>
            </a:r>
            <a:r>
              <a:rPr lang="cs-CZ" i="1" dirty="0" smtClean="0"/>
              <a:t> Deum Patrem </a:t>
            </a:r>
            <a:r>
              <a:rPr lang="cs-CZ" i="1" dirty="0" err="1" smtClean="0"/>
              <a:t>suum</a:t>
            </a:r>
            <a:r>
              <a:rPr lang="cs-CZ" i="1" dirty="0" smtClean="0"/>
              <a:t> </a:t>
            </a:r>
            <a:r>
              <a:rPr lang="cs-CZ" i="1" dirty="0" err="1" smtClean="0"/>
              <a:t>omnipotentem</a:t>
            </a:r>
            <a:r>
              <a:rPr lang="cs-CZ" i="1" dirty="0" smtClean="0"/>
              <a:t>, </a:t>
            </a:r>
            <a:r>
              <a:rPr lang="cs-CZ" i="1" dirty="0" err="1" smtClean="0"/>
              <a:t>tibi</a:t>
            </a:r>
            <a:r>
              <a:rPr lang="cs-CZ" i="1" dirty="0" smtClean="0"/>
              <a:t> </a:t>
            </a:r>
            <a:r>
              <a:rPr lang="cs-CZ" i="1" dirty="0" err="1" smtClean="0"/>
              <a:t>gratias</a:t>
            </a:r>
            <a:r>
              <a:rPr lang="cs-CZ" i="1" dirty="0" smtClean="0"/>
              <a:t> agens </a:t>
            </a:r>
            <a:r>
              <a:rPr lang="cs-CZ" i="1" dirty="0" err="1" smtClean="0"/>
              <a:t>benedixit</a:t>
            </a:r>
            <a:r>
              <a:rPr lang="cs-CZ" i="1" dirty="0" smtClean="0"/>
              <a:t>, </a:t>
            </a:r>
            <a:r>
              <a:rPr lang="cs-CZ" i="1" dirty="0" err="1" smtClean="0"/>
              <a:t>fregit</a:t>
            </a:r>
            <a:r>
              <a:rPr lang="cs-CZ" i="1" dirty="0" smtClean="0"/>
              <a:t>, </a:t>
            </a:r>
            <a:r>
              <a:rPr lang="cs-CZ" i="1" dirty="0" err="1" smtClean="0"/>
              <a:t>deditque</a:t>
            </a:r>
            <a:r>
              <a:rPr lang="cs-CZ" i="1" dirty="0" smtClean="0"/>
              <a:t> </a:t>
            </a:r>
            <a:r>
              <a:rPr lang="cs-CZ" i="1" dirty="0" err="1" smtClean="0"/>
              <a:t>discipulis</a:t>
            </a:r>
            <a:r>
              <a:rPr lang="cs-CZ" i="1" dirty="0" smtClean="0"/>
              <a:t> </a:t>
            </a:r>
            <a:r>
              <a:rPr lang="cs-CZ" i="1" dirty="0" err="1" smtClean="0"/>
              <a:t>suis</a:t>
            </a:r>
            <a:r>
              <a:rPr lang="cs-CZ" i="1" dirty="0" smtClean="0"/>
              <a:t>, </a:t>
            </a:r>
            <a:r>
              <a:rPr lang="cs-CZ" i="1" dirty="0" err="1" smtClean="0"/>
              <a:t>dicens</a:t>
            </a:r>
            <a:r>
              <a:rPr lang="cs-CZ" i="1" dirty="0" smtClean="0"/>
              <a:t>: </a:t>
            </a:r>
            <a:r>
              <a:rPr lang="cs-CZ" i="1" dirty="0" err="1" smtClean="0"/>
              <a:t>Accipite</a:t>
            </a:r>
            <a:r>
              <a:rPr lang="cs-CZ" i="1" dirty="0" smtClean="0"/>
              <a:t> et </a:t>
            </a:r>
            <a:r>
              <a:rPr lang="cs-CZ" i="1" dirty="0" err="1" smtClean="0"/>
              <a:t>manducate</a:t>
            </a:r>
            <a:r>
              <a:rPr lang="cs-CZ" i="1" dirty="0" smtClean="0"/>
              <a:t> ex hoc </a:t>
            </a:r>
            <a:r>
              <a:rPr lang="cs-CZ" i="1" dirty="0" err="1" smtClean="0"/>
              <a:t>omnes</a:t>
            </a:r>
            <a:r>
              <a:rPr lang="cs-CZ" i="1" dirty="0" smtClean="0"/>
              <a:t>: hoc </a:t>
            </a:r>
            <a:r>
              <a:rPr lang="cs-CZ" i="1" dirty="0" err="1" smtClean="0"/>
              <a:t>est</a:t>
            </a:r>
            <a:r>
              <a:rPr lang="cs-CZ" i="1" dirty="0" smtClean="0"/>
              <a:t> </a:t>
            </a:r>
            <a:r>
              <a:rPr lang="cs-CZ" i="1" dirty="0" err="1" smtClean="0"/>
              <a:t>enim</a:t>
            </a:r>
            <a:r>
              <a:rPr lang="cs-CZ" i="1" dirty="0" smtClean="0"/>
              <a:t> Corpus </a:t>
            </a:r>
            <a:r>
              <a:rPr lang="cs-CZ" i="1" dirty="0" err="1" smtClean="0"/>
              <a:t>meum</a:t>
            </a:r>
            <a:r>
              <a:rPr lang="cs-CZ" i="1" dirty="0" smtClean="0"/>
              <a:t>, </a:t>
            </a:r>
            <a:r>
              <a:rPr lang="cs-CZ" i="1" dirty="0" err="1" smtClean="0"/>
              <a:t>quod</a:t>
            </a:r>
            <a:r>
              <a:rPr lang="cs-CZ" i="1" dirty="0" smtClean="0"/>
              <a:t> pro </a:t>
            </a:r>
            <a:r>
              <a:rPr lang="cs-CZ" i="1" dirty="0" err="1" smtClean="0"/>
              <a:t>vobis</a:t>
            </a:r>
            <a:r>
              <a:rPr lang="cs-CZ" i="1" dirty="0" smtClean="0"/>
              <a:t> </a:t>
            </a:r>
            <a:r>
              <a:rPr lang="cs-CZ" i="1" dirty="0" err="1" smtClean="0"/>
              <a:t>tradetur</a:t>
            </a:r>
            <a:r>
              <a:rPr lang="cs-CZ" i="1" dirty="0" smtClean="0"/>
              <a:t>.</a:t>
            </a:r>
          </a:p>
          <a:p>
            <a:endParaRPr lang="cs-CZ" dirty="0"/>
          </a:p>
          <a:p>
            <a:r>
              <a:rPr lang="cs-CZ" dirty="0" smtClean="0"/>
              <a:t>PROMĚNĚNÍ VÍNA</a:t>
            </a:r>
          </a:p>
          <a:p>
            <a:r>
              <a:rPr lang="cs-CZ" i="1" dirty="0" err="1" smtClean="0"/>
              <a:t>Simili</a:t>
            </a:r>
            <a:r>
              <a:rPr lang="cs-CZ" i="1" dirty="0" smtClean="0"/>
              <a:t> </a:t>
            </a:r>
            <a:r>
              <a:rPr lang="cs-CZ" i="1" dirty="0" err="1" smtClean="0"/>
              <a:t>modo</a:t>
            </a:r>
            <a:r>
              <a:rPr lang="cs-CZ" i="1" dirty="0" smtClean="0"/>
              <a:t>, </a:t>
            </a:r>
            <a:r>
              <a:rPr lang="cs-CZ" i="1" dirty="0" err="1" smtClean="0"/>
              <a:t>postquam</a:t>
            </a:r>
            <a:r>
              <a:rPr lang="cs-CZ" i="1" dirty="0" smtClean="0"/>
              <a:t> </a:t>
            </a:r>
            <a:r>
              <a:rPr lang="cs-CZ" i="1" dirty="0" err="1" smtClean="0"/>
              <a:t>cenatum</a:t>
            </a:r>
            <a:r>
              <a:rPr lang="cs-CZ" i="1" dirty="0" smtClean="0"/>
              <a:t> </a:t>
            </a:r>
            <a:r>
              <a:rPr lang="cs-CZ" i="1" dirty="0" err="1" smtClean="0"/>
              <a:t>est</a:t>
            </a:r>
            <a:r>
              <a:rPr lang="cs-CZ" i="1" dirty="0" smtClean="0"/>
              <a:t>, </a:t>
            </a:r>
            <a:r>
              <a:rPr lang="cs-CZ" i="1" dirty="0" err="1" smtClean="0"/>
              <a:t>accipiens</a:t>
            </a:r>
            <a:r>
              <a:rPr lang="cs-CZ" i="1" dirty="0" smtClean="0"/>
              <a:t> et </a:t>
            </a:r>
            <a:r>
              <a:rPr lang="cs-CZ" i="1" dirty="0" err="1" smtClean="0"/>
              <a:t>hunc</a:t>
            </a:r>
            <a:r>
              <a:rPr lang="cs-CZ" i="1" dirty="0" smtClean="0"/>
              <a:t> </a:t>
            </a:r>
            <a:r>
              <a:rPr lang="cs-CZ" i="1" dirty="0" err="1" smtClean="0"/>
              <a:t>præclarum</a:t>
            </a:r>
            <a:r>
              <a:rPr lang="cs-CZ" i="1" dirty="0" smtClean="0"/>
              <a:t> </a:t>
            </a:r>
            <a:r>
              <a:rPr lang="cs-CZ" i="1" dirty="0" err="1" smtClean="0"/>
              <a:t>calicem</a:t>
            </a:r>
            <a:r>
              <a:rPr lang="cs-CZ" i="1" dirty="0" smtClean="0"/>
              <a:t> in </a:t>
            </a:r>
            <a:r>
              <a:rPr lang="cs-CZ" i="1" dirty="0" err="1" smtClean="0"/>
              <a:t>sanctas</a:t>
            </a:r>
            <a:r>
              <a:rPr lang="cs-CZ" i="1" dirty="0" smtClean="0"/>
              <a:t> </a:t>
            </a:r>
            <a:r>
              <a:rPr lang="cs-CZ" i="1" dirty="0" err="1" smtClean="0"/>
              <a:t>ac</a:t>
            </a:r>
            <a:r>
              <a:rPr lang="cs-CZ" i="1" dirty="0" smtClean="0"/>
              <a:t> </a:t>
            </a:r>
            <a:r>
              <a:rPr lang="cs-CZ" i="1" dirty="0" err="1" smtClean="0"/>
              <a:t>venerabiles</a:t>
            </a:r>
            <a:r>
              <a:rPr lang="cs-CZ" i="1" dirty="0" smtClean="0"/>
              <a:t> </a:t>
            </a:r>
            <a:r>
              <a:rPr lang="cs-CZ" i="1" dirty="0" err="1" smtClean="0"/>
              <a:t>manus</a:t>
            </a:r>
            <a:r>
              <a:rPr lang="cs-CZ" i="1" dirty="0" smtClean="0"/>
              <a:t> </a:t>
            </a:r>
            <a:r>
              <a:rPr lang="cs-CZ" i="1" dirty="0" err="1" smtClean="0"/>
              <a:t>suas</a:t>
            </a:r>
            <a:r>
              <a:rPr lang="cs-CZ" i="1" dirty="0" smtClean="0"/>
              <a:t>, </a:t>
            </a:r>
            <a:r>
              <a:rPr lang="cs-CZ" i="1" dirty="0" err="1" smtClean="0"/>
              <a:t>item</a:t>
            </a:r>
            <a:r>
              <a:rPr lang="cs-CZ" i="1" dirty="0" smtClean="0"/>
              <a:t> </a:t>
            </a:r>
            <a:r>
              <a:rPr lang="cs-CZ" i="1" dirty="0" err="1" smtClean="0"/>
              <a:t>tibi</a:t>
            </a:r>
            <a:r>
              <a:rPr lang="cs-CZ" i="1" dirty="0" smtClean="0"/>
              <a:t> </a:t>
            </a:r>
            <a:r>
              <a:rPr lang="cs-CZ" i="1" dirty="0" err="1" smtClean="0"/>
              <a:t>gratias</a:t>
            </a:r>
            <a:r>
              <a:rPr lang="cs-CZ" i="1" dirty="0" smtClean="0"/>
              <a:t> agens </a:t>
            </a:r>
            <a:r>
              <a:rPr lang="cs-CZ" i="1" dirty="0" err="1" smtClean="0"/>
              <a:t>benedixit</a:t>
            </a:r>
            <a:r>
              <a:rPr lang="cs-CZ" i="1" dirty="0" smtClean="0"/>
              <a:t>, </a:t>
            </a:r>
            <a:r>
              <a:rPr lang="cs-CZ" i="1" dirty="0" err="1" smtClean="0"/>
              <a:t>deditque</a:t>
            </a:r>
            <a:r>
              <a:rPr lang="cs-CZ" i="1" dirty="0" smtClean="0"/>
              <a:t> </a:t>
            </a:r>
            <a:r>
              <a:rPr lang="cs-CZ" i="1" dirty="0" err="1" smtClean="0"/>
              <a:t>discipulis</a:t>
            </a:r>
            <a:r>
              <a:rPr lang="cs-CZ" i="1" dirty="0" smtClean="0"/>
              <a:t> </a:t>
            </a:r>
            <a:r>
              <a:rPr lang="cs-CZ" i="1" dirty="0" err="1" smtClean="0"/>
              <a:t>suis</a:t>
            </a:r>
            <a:r>
              <a:rPr lang="cs-CZ" i="1" dirty="0" smtClean="0"/>
              <a:t>, </a:t>
            </a:r>
            <a:r>
              <a:rPr lang="cs-CZ" i="1" dirty="0" err="1" smtClean="0"/>
              <a:t>dicens</a:t>
            </a:r>
            <a:r>
              <a:rPr lang="cs-CZ" i="1" dirty="0" smtClean="0"/>
              <a:t>: </a:t>
            </a:r>
            <a:r>
              <a:rPr lang="cs-CZ" i="1" dirty="0" err="1" smtClean="0"/>
              <a:t>Accipite</a:t>
            </a:r>
            <a:r>
              <a:rPr lang="cs-CZ" i="1" dirty="0" smtClean="0"/>
              <a:t> et </a:t>
            </a:r>
            <a:r>
              <a:rPr lang="cs-CZ" i="1" dirty="0" err="1" smtClean="0"/>
              <a:t>bibite</a:t>
            </a:r>
            <a:r>
              <a:rPr lang="cs-CZ" i="1" dirty="0" smtClean="0"/>
              <a:t> ex </a:t>
            </a:r>
            <a:r>
              <a:rPr lang="cs-CZ" i="1" dirty="0" err="1" smtClean="0"/>
              <a:t>eo</a:t>
            </a:r>
            <a:r>
              <a:rPr lang="cs-CZ" i="1" dirty="0" smtClean="0"/>
              <a:t> </a:t>
            </a:r>
            <a:r>
              <a:rPr lang="cs-CZ" i="1" dirty="0" err="1" smtClean="0"/>
              <a:t>omnes</a:t>
            </a:r>
            <a:r>
              <a:rPr lang="cs-CZ" i="1" dirty="0" smtClean="0"/>
              <a:t>: hic </a:t>
            </a:r>
            <a:r>
              <a:rPr lang="cs-CZ" i="1" dirty="0" err="1" smtClean="0"/>
              <a:t>est</a:t>
            </a:r>
            <a:r>
              <a:rPr lang="cs-CZ" i="1" dirty="0" smtClean="0"/>
              <a:t> </a:t>
            </a:r>
            <a:r>
              <a:rPr lang="cs-CZ" i="1" dirty="0" err="1" smtClean="0"/>
              <a:t>enim</a:t>
            </a:r>
            <a:r>
              <a:rPr lang="cs-CZ" i="1" dirty="0" smtClean="0"/>
              <a:t> </a:t>
            </a:r>
            <a:r>
              <a:rPr lang="cs-CZ" i="1" dirty="0" err="1" smtClean="0"/>
              <a:t>calix</a:t>
            </a:r>
            <a:r>
              <a:rPr lang="cs-CZ" i="1" dirty="0" smtClean="0"/>
              <a:t> </a:t>
            </a:r>
            <a:r>
              <a:rPr lang="cs-CZ" i="1" dirty="0" err="1" smtClean="0"/>
              <a:t>Sanguinis</a:t>
            </a:r>
            <a:r>
              <a:rPr lang="cs-CZ" i="1" dirty="0" smtClean="0"/>
              <a:t> </a:t>
            </a:r>
            <a:r>
              <a:rPr lang="cs-CZ" i="1" dirty="0" err="1" smtClean="0"/>
              <a:t>mei</a:t>
            </a:r>
            <a:r>
              <a:rPr lang="cs-CZ" i="1" dirty="0" smtClean="0"/>
              <a:t> </a:t>
            </a:r>
            <a:r>
              <a:rPr lang="cs-CZ" i="1" dirty="0" err="1" smtClean="0"/>
              <a:t>novi</a:t>
            </a:r>
            <a:r>
              <a:rPr lang="cs-CZ" i="1" dirty="0" smtClean="0"/>
              <a:t> et </a:t>
            </a:r>
            <a:r>
              <a:rPr lang="cs-CZ" i="1" dirty="0" err="1" smtClean="0"/>
              <a:t>æterni</a:t>
            </a:r>
            <a:r>
              <a:rPr lang="cs-CZ" i="1" dirty="0" smtClean="0"/>
              <a:t> </a:t>
            </a:r>
            <a:r>
              <a:rPr lang="cs-CZ" i="1" dirty="0" err="1" smtClean="0"/>
              <a:t>testamenti</a:t>
            </a:r>
            <a:r>
              <a:rPr lang="cs-CZ" i="1" dirty="0" smtClean="0"/>
              <a:t>, qui pro </a:t>
            </a:r>
            <a:r>
              <a:rPr lang="cs-CZ" i="1" dirty="0" err="1" smtClean="0"/>
              <a:t>vobis</a:t>
            </a:r>
            <a:r>
              <a:rPr lang="cs-CZ" i="1" dirty="0" smtClean="0"/>
              <a:t> et pro </a:t>
            </a:r>
            <a:r>
              <a:rPr lang="cs-CZ" i="1" dirty="0" err="1" smtClean="0"/>
              <a:t>multis</a:t>
            </a:r>
            <a:r>
              <a:rPr lang="cs-CZ" i="1" dirty="0" smtClean="0"/>
              <a:t> </a:t>
            </a:r>
            <a:r>
              <a:rPr lang="cs-CZ" i="1" dirty="0" err="1" smtClean="0"/>
              <a:t>effundetur</a:t>
            </a:r>
            <a:r>
              <a:rPr lang="cs-CZ" i="1" dirty="0" smtClean="0"/>
              <a:t> in </a:t>
            </a:r>
            <a:r>
              <a:rPr lang="cs-CZ" i="1" dirty="0" err="1" smtClean="0"/>
              <a:t>remissionem</a:t>
            </a:r>
            <a:r>
              <a:rPr lang="cs-CZ" i="1" dirty="0" smtClean="0"/>
              <a:t> </a:t>
            </a:r>
            <a:r>
              <a:rPr lang="cs-CZ" i="1" dirty="0" err="1" smtClean="0"/>
              <a:t>peccatorum</a:t>
            </a:r>
            <a:r>
              <a:rPr lang="cs-CZ" i="1" dirty="0" smtClean="0"/>
              <a:t>. Hoc facite in </a:t>
            </a:r>
            <a:r>
              <a:rPr lang="cs-CZ" i="1" dirty="0" err="1" smtClean="0"/>
              <a:t>meam</a:t>
            </a:r>
            <a:r>
              <a:rPr lang="cs-CZ" i="1" dirty="0" smtClean="0"/>
              <a:t> </a:t>
            </a:r>
            <a:r>
              <a:rPr lang="cs-CZ" i="1" dirty="0" err="1" smtClean="0"/>
              <a:t>commemorationem</a:t>
            </a:r>
            <a:r>
              <a:rPr lang="cs-CZ" i="1" dirty="0"/>
              <a:t>.</a:t>
            </a:r>
          </a:p>
        </p:txBody>
      </p:sp>
    </p:spTree>
    <p:extLst>
      <p:ext uri="{BB962C8B-B14F-4D97-AF65-F5344CB8AC3E}">
        <p14:creationId xmlns:p14="http://schemas.microsoft.com/office/powerpoint/2010/main" val="24514709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7362"/>
          <a:stretch/>
        </p:blipFill>
        <p:spPr bwMode="auto">
          <a:xfrm>
            <a:off x="827584" y="-1"/>
            <a:ext cx="7424283" cy="3053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999" y="3370793"/>
            <a:ext cx="6235452" cy="3505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ousměrná svislá šipka 1"/>
          <p:cNvSpPr/>
          <p:nvPr/>
        </p:nvSpPr>
        <p:spPr>
          <a:xfrm>
            <a:off x="4297409" y="2636912"/>
            <a:ext cx="484632" cy="121615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323051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675317"/>
            <a:ext cx="4176464" cy="5909310"/>
          </a:xfrm>
          <a:prstGeom prst="rect">
            <a:avLst/>
          </a:prstGeom>
        </p:spPr>
        <p:txBody>
          <a:bodyPr wrap="square">
            <a:spAutoFit/>
          </a:bodyPr>
          <a:lstStyle/>
          <a:p>
            <a:r>
              <a:rPr lang="cs-CZ" sz="2100" dirty="0" smtClean="0">
                <a:latin typeface="Adobe Garamond Pro" pitchFamily="18" charset="0"/>
              </a:rPr>
              <a:t>„Římský král s odznaky své moci seděl na trůně před hlavním portálem starobylého </a:t>
            </a:r>
            <a:r>
              <a:rPr lang="cs-CZ" sz="2100" dirty="0" err="1" smtClean="0">
                <a:latin typeface="Adobe Garamond Pro" pitchFamily="18" charset="0"/>
              </a:rPr>
              <a:t>špýrského</a:t>
            </a:r>
            <a:r>
              <a:rPr lang="cs-CZ" sz="2100" dirty="0" smtClean="0">
                <a:latin typeface="Adobe Garamond Pro" pitchFamily="18" charset="0"/>
              </a:rPr>
              <a:t> dómu. Jan na koni, vystrojen v plné zbroji bez přilbice a doprovázen rytíři, nesoucími kopí se znaky českého království (bílým lvem na červeném pozadí), poklekl dle zvyku před římským králem. Složil přísahu, slib a od otce obdržel žezlo a dědický nárok na českou královskou korunu […]. Akt byl stvrzen polibkem a teprve čtrnáctiletý mladík odcházel jako pán velké části střední Evropy. Nastalo veselí s rytířskými turnaji, tancem a hostinami.“</a:t>
            </a:r>
          </a:p>
          <a:p>
            <a:endParaRPr lang="cs-CZ" sz="2100" dirty="0"/>
          </a:p>
          <a:p>
            <a:pPr algn="r"/>
            <a:r>
              <a:rPr lang="cs-CZ" i="1" dirty="0" smtClean="0"/>
              <a:t>Zbraslavská kronika</a:t>
            </a:r>
            <a:r>
              <a:rPr lang="cs-CZ" dirty="0" smtClean="0"/>
              <a:t>, 14. stol.</a:t>
            </a:r>
            <a:endParaRPr lang="cs-CZ"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73964"/>
            <a:ext cx="4176713" cy="486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05613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332656"/>
            <a:ext cx="7931224" cy="850106"/>
          </a:xfrm>
        </p:spPr>
        <p:style>
          <a:lnRef idx="2">
            <a:schemeClr val="accent1"/>
          </a:lnRef>
          <a:fillRef idx="1">
            <a:schemeClr val="lt1"/>
          </a:fillRef>
          <a:effectRef idx="0">
            <a:schemeClr val="accent1"/>
          </a:effectRef>
          <a:fontRef idx="minor">
            <a:schemeClr val="dk1"/>
          </a:fontRef>
        </p:style>
        <p:txBody>
          <a:bodyPr/>
          <a:lstStyle/>
          <a:p>
            <a:r>
              <a:rPr lang="cs-CZ" dirty="0" smtClean="0"/>
              <a:t>J. L. AUSTIN: </a:t>
            </a:r>
            <a:r>
              <a:rPr lang="cs-CZ" i="1" dirty="0" smtClean="0"/>
              <a:t>Jak udělat něco slovy</a:t>
            </a:r>
            <a:endParaRPr lang="cs-CZ" i="1" dirty="0"/>
          </a:p>
        </p:txBody>
      </p:sp>
      <p:sp>
        <p:nvSpPr>
          <p:cNvPr id="3" name="TextovéPole 2"/>
          <p:cNvSpPr txBox="1"/>
          <p:nvPr/>
        </p:nvSpPr>
        <p:spPr>
          <a:xfrm>
            <a:off x="611560" y="1556792"/>
            <a:ext cx="6696744" cy="1015663"/>
          </a:xfrm>
          <a:prstGeom prst="rect">
            <a:avLst/>
          </a:prstGeom>
          <a:noFill/>
        </p:spPr>
        <p:txBody>
          <a:bodyPr wrap="square" rtlCol="0">
            <a:spAutoFit/>
          </a:bodyPr>
          <a:lstStyle/>
          <a:p>
            <a:r>
              <a:rPr lang="cs-CZ" sz="2000" i="1" dirty="0" err="1" smtClean="0"/>
              <a:t>How</a:t>
            </a:r>
            <a:r>
              <a:rPr lang="cs-CZ" sz="2000" i="1" dirty="0" smtClean="0"/>
              <a:t> To Do </a:t>
            </a:r>
            <a:r>
              <a:rPr lang="cs-CZ" sz="2000" i="1" dirty="0" err="1" smtClean="0"/>
              <a:t>Things</a:t>
            </a:r>
            <a:r>
              <a:rPr lang="cs-CZ" sz="2000" i="1" dirty="0" smtClean="0"/>
              <a:t> </a:t>
            </a:r>
            <a:r>
              <a:rPr lang="cs-CZ" sz="2000" i="1" dirty="0" err="1" smtClean="0"/>
              <a:t>With</a:t>
            </a:r>
            <a:r>
              <a:rPr lang="cs-CZ" sz="2000" i="1" dirty="0" smtClean="0"/>
              <a:t> </a:t>
            </a:r>
            <a:r>
              <a:rPr lang="cs-CZ" sz="2000" i="1" dirty="0" err="1" smtClean="0"/>
              <a:t>Words</a:t>
            </a:r>
            <a:r>
              <a:rPr lang="cs-CZ" sz="2000" i="1" dirty="0" smtClean="0"/>
              <a:t> </a:t>
            </a:r>
            <a:r>
              <a:rPr lang="cs-CZ" sz="2000" dirty="0" smtClean="0"/>
              <a:t>(1955, 1962)</a:t>
            </a:r>
          </a:p>
          <a:p>
            <a:endParaRPr lang="cs-CZ" sz="2000" dirty="0"/>
          </a:p>
          <a:p>
            <a:r>
              <a:rPr lang="cs-CZ" sz="2000" dirty="0" smtClean="0"/>
              <a:t>řečové jednání / řečový akt (</a:t>
            </a:r>
            <a:r>
              <a:rPr lang="cs-CZ" sz="2000" b="1" i="1" dirty="0" err="1" smtClean="0"/>
              <a:t>performative</a:t>
            </a:r>
            <a:r>
              <a:rPr lang="cs-CZ" sz="2000" b="1" i="1" dirty="0" smtClean="0"/>
              <a:t> </a:t>
            </a:r>
            <a:r>
              <a:rPr lang="cs-CZ" sz="2000" b="1" i="1" dirty="0" err="1" smtClean="0"/>
              <a:t>utterance</a:t>
            </a:r>
            <a:r>
              <a:rPr lang="cs-CZ" sz="2000" dirty="0" smtClean="0"/>
              <a:t>)</a:t>
            </a:r>
            <a:endParaRPr lang="cs-CZ" sz="2000"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748" y="2996952"/>
            <a:ext cx="2725347" cy="3403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3202" y="3425291"/>
            <a:ext cx="4588465" cy="2546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30946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260648"/>
            <a:ext cx="8712968" cy="1600438"/>
          </a:xfrm>
          <a:prstGeom prst="rect">
            <a:avLst/>
          </a:prstGeom>
        </p:spPr>
        <p:txBody>
          <a:bodyPr wrap="square">
            <a:spAutoFit/>
          </a:bodyPr>
          <a:lstStyle/>
          <a:p>
            <a:r>
              <a:rPr lang="cs-CZ" sz="2000" dirty="0" smtClean="0">
                <a:latin typeface="Adobe Garamond Pro" pitchFamily="18" charset="0"/>
              </a:rPr>
              <a:t>„Nechť tedy jsou v kostelích obrazy, aby ti, kdo neznají písmena, mohli alespoň </a:t>
            </a:r>
            <a:r>
              <a:rPr lang="cs-CZ" sz="2000" dirty="0" err="1" smtClean="0">
                <a:latin typeface="Adobe Garamond Pro" pitchFamily="18" charset="0"/>
              </a:rPr>
              <a:t>vidíce</a:t>
            </a:r>
            <a:r>
              <a:rPr lang="cs-CZ" sz="2000" dirty="0" smtClean="0">
                <a:latin typeface="Adobe Garamond Pro" pitchFamily="18" charset="0"/>
              </a:rPr>
              <a:t> číst na stěnách, co v kodexech nedokážou. […] Neboť to, co čtoucím ukazuje písmo, předvádí se nevzdělancům při rozpoznávání obrazů, na nichž i nevědoucí vidí, koho mají následovat.“</a:t>
            </a:r>
          </a:p>
          <a:p>
            <a:pPr algn="r"/>
            <a:r>
              <a:rPr lang="cs-CZ" dirty="0" smtClean="0"/>
              <a:t>Řehoř I, 600</a:t>
            </a:r>
            <a:endParaRPr lang="cs-CZ" dirty="0"/>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7759"/>
          <a:stretch/>
        </p:blipFill>
        <p:spPr bwMode="auto">
          <a:xfrm>
            <a:off x="323528" y="1861084"/>
            <a:ext cx="3234355" cy="431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031"/>
          <a:stretch/>
        </p:blipFill>
        <p:spPr bwMode="auto">
          <a:xfrm>
            <a:off x="3730949" y="2365910"/>
            <a:ext cx="5161531"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16328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260648"/>
            <a:ext cx="7931224" cy="850106"/>
          </a:xfrm>
        </p:spPr>
        <p:txBody>
          <a:bodyPr>
            <a:normAutofit fontScale="90000"/>
          </a:bodyPr>
          <a:lstStyle/>
          <a:p>
            <a:r>
              <a:rPr lang="cs-CZ" dirty="0" smtClean="0"/>
              <a:t>„Bible chudých (</a:t>
            </a:r>
            <a:r>
              <a:rPr lang="cs-CZ" i="1" dirty="0" err="1" smtClean="0"/>
              <a:t>biblia</a:t>
            </a:r>
            <a:r>
              <a:rPr lang="cs-CZ" i="1" dirty="0" smtClean="0"/>
              <a:t> </a:t>
            </a:r>
            <a:r>
              <a:rPr lang="cs-CZ" i="1" dirty="0" err="1" smtClean="0"/>
              <a:t>pauperum</a:t>
            </a:r>
            <a:r>
              <a:rPr lang="cs-CZ" dirty="0" smtClean="0"/>
              <a:t>)“</a:t>
            </a:r>
            <a:endParaRPr lang="cs-CZ" dirty="0"/>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412776"/>
            <a:ext cx="6096000"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2219400" y="6093296"/>
            <a:ext cx="4608512" cy="369332"/>
          </a:xfrm>
          <a:prstGeom prst="rect">
            <a:avLst/>
          </a:prstGeom>
          <a:noFill/>
        </p:spPr>
        <p:txBody>
          <a:bodyPr wrap="square" rtlCol="0">
            <a:spAutoFit/>
          </a:bodyPr>
          <a:lstStyle/>
          <a:p>
            <a:r>
              <a:rPr lang="cs-CZ" i="1" dirty="0" smtClean="0"/>
              <a:t>Liber </a:t>
            </a:r>
            <a:r>
              <a:rPr lang="cs-CZ" i="1" dirty="0" err="1" smtClean="0"/>
              <a:t>depictus</a:t>
            </a:r>
            <a:r>
              <a:rPr lang="cs-CZ" dirty="0" smtClean="0"/>
              <a:t>, kolem 1350, Český Krumlov</a:t>
            </a:r>
            <a:endParaRPr lang="cs-CZ" dirty="0"/>
          </a:p>
        </p:txBody>
      </p:sp>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85925"/>
            <a:ext cx="7620000"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457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fade">
                                      <p:cBhvr>
                                        <p:cTn id="7"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260648"/>
            <a:ext cx="8003232" cy="1800200"/>
          </a:xfrm>
        </p:spPr>
        <p:txBody>
          <a:bodyPr>
            <a:normAutofit/>
          </a:bodyPr>
          <a:lstStyle/>
          <a:p>
            <a:pPr algn="r"/>
            <a:r>
              <a:rPr lang="cs-CZ" sz="2800" dirty="0" smtClean="0"/>
              <a:t>Umění jako scénografie</a:t>
            </a:r>
            <a:br>
              <a:rPr lang="cs-CZ" sz="2800" dirty="0" smtClean="0"/>
            </a:br>
            <a:r>
              <a:rPr lang="cs-CZ" sz="2800" dirty="0" smtClean="0"/>
              <a:t/>
            </a:r>
            <a:br>
              <a:rPr lang="cs-CZ" sz="2800" dirty="0" smtClean="0"/>
            </a:br>
            <a:r>
              <a:rPr lang="cs-CZ" sz="2400" i="1" dirty="0" smtClean="0"/>
              <a:t>Kaple sv. Václava </a:t>
            </a:r>
            <a:br>
              <a:rPr lang="cs-CZ" sz="2400" i="1" dirty="0" smtClean="0"/>
            </a:br>
            <a:r>
              <a:rPr lang="cs-CZ" sz="2400" i="1" dirty="0" smtClean="0"/>
              <a:t>v pražské katedrále</a:t>
            </a:r>
            <a:endParaRPr lang="cs-CZ" sz="2800" i="1"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96"/>
            <a:ext cx="3744416" cy="5612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2430" y="2924944"/>
            <a:ext cx="5184037" cy="3379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89030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39552" y="548680"/>
            <a:ext cx="7992888" cy="2923877"/>
          </a:xfrm>
          <a:prstGeom prst="rect">
            <a:avLst/>
          </a:prstGeom>
        </p:spPr>
        <p:txBody>
          <a:bodyPr wrap="square">
            <a:spAutoFit/>
          </a:bodyPr>
          <a:lstStyle/>
          <a:p>
            <a:r>
              <a:rPr lang="cs-CZ" sz="2800" dirty="0" smtClean="0">
                <a:latin typeface="Adobe Garamond Pro" pitchFamily="18" charset="0"/>
              </a:rPr>
              <a:t>„</a:t>
            </a:r>
            <a:r>
              <a:rPr lang="cs-CZ" sz="2800" b="1" dirty="0" smtClean="0">
                <a:latin typeface="Adobe Garamond Pro" pitchFamily="18" charset="0"/>
              </a:rPr>
              <a:t>Zrcadlový neuron </a:t>
            </a:r>
            <a:r>
              <a:rPr lang="cs-CZ" sz="2800" dirty="0" smtClean="0">
                <a:latin typeface="Adobe Garamond Pro" pitchFamily="18" charset="0"/>
              </a:rPr>
              <a:t>je neuron, který se aktivuje nejen když zvíře nebo člověk vykoná nějaký úkon, ale i když tento subjekt pozoruje stejný úkon u jiného zvířete nebo člověka. Neuron tedy „zrcadlí“ reakci jiného neuronu, neboli se chová tak, </a:t>
            </a:r>
            <a:r>
              <a:rPr lang="cs-CZ" sz="2800" u="sng" dirty="0" smtClean="0">
                <a:latin typeface="Adobe Garamond Pro" pitchFamily="18" charset="0"/>
              </a:rPr>
              <a:t>jako by sám pozorovatel daný úkon prováděl</a:t>
            </a:r>
            <a:r>
              <a:rPr lang="cs-CZ" sz="2800" dirty="0" smtClean="0">
                <a:latin typeface="Adobe Garamond Pro" pitchFamily="18" charset="0"/>
              </a:rPr>
              <a:t>.“</a:t>
            </a:r>
          </a:p>
          <a:p>
            <a:pPr algn="r"/>
            <a:r>
              <a:rPr lang="cs-CZ" sz="1600" dirty="0" err="1"/>
              <a:t>Keysers</a:t>
            </a:r>
            <a:r>
              <a:rPr lang="cs-CZ" sz="1600" dirty="0"/>
              <a:t>, Christian. "</a:t>
            </a:r>
            <a:r>
              <a:rPr lang="cs-CZ" sz="1600" dirty="0" err="1"/>
              <a:t>Mirror</a:t>
            </a:r>
            <a:r>
              <a:rPr lang="cs-CZ" sz="1600" dirty="0"/>
              <a:t> </a:t>
            </a:r>
            <a:r>
              <a:rPr lang="cs-CZ" sz="1600" dirty="0" err="1"/>
              <a:t>Neurons</a:t>
            </a:r>
            <a:r>
              <a:rPr lang="cs-CZ" sz="1600" dirty="0"/>
              <a:t>". </a:t>
            </a:r>
            <a:r>
              <a:rPr lang="cs-CZ" sz="1600" i="1" dirty="0" err="1"/>
              <a:t>Current</a:t>
            </a:r>
            <a:r>
              <a:rPr lang="cs-CZ" sz="1600" i="1" dirty="0"/>
              <a:t> Biology</a:t>
            </a:r>
            <a:r>
              <a:rPr lang="cs-CZ" sz="1600" dirty="0"/>
              <a:t>  (2010)</a:t>
            </a:r>
            <a:endParaRPr lang="cs-CZ" sz="1600" dirty="0">
              <a:latin typeface="Adobe Garamond Pro" pitchFamily="18" charset="0"/>
            </a:endParaRPr>
          </a:p>
        </p:txBody>
      </p:sp>
      <p:sp>
        <p:nvSpPr>
          <p:cNvPr id="3" name="TextovéPole 2"/>
          <p:cNvSpPr txBox="1"/>
          <p:nvPr/>
        </p:nvSpPr>
        <p:spPr>
          <a:xfrm>
            <a:off x="683568" y="4149080"/>
            <a:ext cx="7416824" cy="22467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cs-CZ" sz="2000" dirty="0" smtClean="0"/>
              <a:t>vnitřně hmatové vnímání </a:t>
            </a:r>
            <a:r>
              <a:rPr lang="cs-CZ" sz="2000" i="1" dirty="0" smtClean="0"/>
              <a:t>(Zich, Vostrý)</a:t>
            </a:r>
          </a:p>
          <a:p>
            <a:pPr algn="ctr"/>
            <a:endParaRPr lang="cs-CZ" sz="2000" dirty="0"/>
          </a:p>
          <a:p>
            <a:pPr algn="ctr"/>
            <a:r>
              <a:rPr lang="cs-CZ" sz="2000" dirty="0" smtClean="0"/>
              <a:t>vnitřní napodobení , napodobování na „vnitřním jevišti“ </a:t>
            </a:r>
            <a:r>
              <a:rPr lang="cs-CZ" sz="2000" i="1" dirty="0" smtClean="0"/>
              <a:t>(</a:t>
            </a:r>
            <a:r>
              <a:rPr lang="cs-CZ" sz="2000" i="1" dirty="0" err="1" smtClean="0"/>
              <a:t>Frejka</a:t>
            </a:r>
            <a:r>
              <a:rPr lang="cs-CZ" sz="2000" i="1" dirty="0" smtClean="0"/>
              <a:t>)</a:t>
            </a:r>
          </a:p>
          <a:p>
            <a:pPr algn="ctr"/>
            <a:endParaRPr lang="cs-CZ" sz="2000" dirty="0"/>
          </a:p>
          <a:p>
            <a:pPr algn="ctr"/>
            <a:r>
              <a:rPr lang="cs-CZ" sz="2000" dirty="0" smtClean="0"/>
              <a:t>kinestetický cit </a:t>
            </a:r>
            <a:r>
              <a:rPr lang="cs-CZ" sz="2000" i="1" dirty="0" smtClean="0"/>
              <a:t>(</a:t>
            </a:r>
            <a:r>
              <a:rPr lang="cs-CZ" sz="2000" i="1" dirty="0" err="1" smtClean="0"/>
              <a:t>Tairov</a:t>
            </a:r>
            <a:r>
              <a:rPr lang="cs-CZ" sz="2000" i="1" dirty="0" smtClean="0"/>
              <a:t>)</a:t>
            </a:r>
          </a:p>
          <a:p>
            <a:pPr algn="ctr"/>
            <a:endParaRPr lang="cs-CZ" sz="2000" dirty="0"/>
          </a:p>
          <a:p>
            <a:pPr algn="ctr"/>
            <a:r>
              <a:rPr lang="cs-CZ" sz="2000" i="1" dirty="0" err="1" smtClean="0"/>
              <a:t>Stanislavský</a:t>
            </a:r>
            <a:r>
              <a:rPr lang="cs-CZ" sz="2000" dirty="0" smtClean="0"/>
              <a:t>: herecká postava je vlastně „já v daných okolnostech“</a:t>
            </a:r>
            <a:endParaRPr lang="cs-CZ" sz="2000" dirty="0"/>
          </a:p>
        </p:txBody>
      </p:sp>
    </p:spTree>
    <p:extLst>
      <p:ext uri="{BB962C8B-B14F-4D97-AF65-F5344CB8AC3E}">
        <p14:creationId xmlns:p14="http://schemas.microsoft.com/office/powerpoint/2010/main" val="27280171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cs-CZ" dirty="0" smtClean="0"/>
              <a:t>Co je to středověká performance?</a:t>
            </a:r>
            <a:endParaRPr lang="cs-CZ" dirty="0"/>
          </a:p>
        </p:txBody>
      </p:sp>
      <p:sp>
        <p:nvSpPr>
          <p:cNvPr id="3" name="TextovéPole 2"/>
          <p:cNvSpPr txBox="1"/>
          <p:nvPr/>
        </p:nvSpPr>
        <p:spPr>
          <a:xfrm>
            <a:off x="611560" y="1484784"/>
            <a:ext cx="6840760" cy="3477875"/>
          </a:xfrm>
          <a:prstGeom prst="rect">
            <a:avLst/>
          </a:prstGeom>
          <a:noFill/>
        </p:spPr>
        <p:txBody>
          <a:bodyPr wrap="square" rtlCol="0">
            <a:spAutoFit/>
          </a:bodyPr>
          <a:lstStyle/>
          <a:p>
            <a:r>
              <a:rPr lang="cs-CZ" sz="2000" b="1" dirty="0" smtClean="0"/>
              <a:t>Aktivita </a:t>
            </a:r>
            <a:r>
              <a:rPr lang="cs-CZ" sz="2000" b="1" dirty="0"/>
              <a:t>jedince </a:t>
            </a:r>
            <a:r>
              <a:rPr lang="cs-CZ" sz="2000" dirty="0"/>
              <a:t>nebo </a:t>
            </a:r>
            <a:r>
              <a:rPr lang="cs-CZ" sz="2000" b="1" dirty="0"/>
              <a:t>skupiny lidí</a:t>
            </a:r>
            <a:r>
              <a:rPr lang="cs-CZ" sz="2000" dirty="0"/>
              <a:t>, která může, ale nemusí obsahovat následující prvky: </a:t>
            </a:r>
            <a:endParaRPr lang="cs-CZ" sz="2000" dirty="0" smtClean="0"/>
          </a:p>
          <a:p>
            <a:endParaRPr lang="cs-CZ" sz="2000" dirty="0" smtClean="0"/>
          </a:p>
          <a:p>
            <a:pPr marL="285750" indent="-285750">
              <a:buFontTx/>
              <a:buChar char="-"/>
            </a:pPr>
            <a:r>
              <a:rPr lang="cs-CZ" sz="2000" dirty="0" smtClean="0"/>
              <a:t>mluvené/zpívané </a:t>
            </a:r>
            <a:r>
              <a:rPr lang="cs-CZ" sz="2000" b="1" dirty="0"/>
              <a:t>slovo</a:t>
            </a:r>
            <a:r>
              <a:rPr lang="cs-CZ" sz="2000" dirty="0"/>
              <a:t>, </a:t>
            </a:r>
            <a:endParaRPr lang="cs-CZ" sz="2000" dirty="0" smtClean="0"/>
          </a:p>
          <a:p>
            <a:pPr marL="285750" indent="-285750">
              <a:buFontTx/>
              <a:buChar char="-"/>
            </a:pPr>
            <a:r>
              <a:rPr lang="cs-CZ" sz="2000" b="1" dirty="0" smtClean="0"/>
              <a:t>hudbu</a:t>
            </a:r>
            <a:r>
              <a:rPr lang="cs-CZ" sz="2000" dirty="0"/>
              <a:t>, </a:t>
            </a:r>
            <a:endParaRPr lang="cs-CZ" sz="2000" dirty="0" smtClean="0"/>
          </a:p>
          <a:p>
            <a:pPr marL="285750" indent="-285750">
              <a:buFontTx/>
              <a:buChar char="-"/>
            </a:pPr>
            <a:r>
              <a:rPr lang="cs-CZ" sz="2000" b="1" dirty="0" smtClean="0"/>
              <a:t>pohyb</a:t>
            </a:r>
            <a:r>
              <a:rPr lang="cs-CZ" sz="2000" dirty="0" smtClean="0"/>
              <a:t> </a:t>
            </a:r>
            <a:r>
              <a:rPr lang="cs-CZ" sz="2000" dirty="0"/>
              <a:t>(např. gesta, tanec, </a:t>
            </a:r>
            <a:r>
              <a:rPr lang="cs-CZ" sz="2000" dirty="0" smtClean="0"/>
              <a:t>hereckou akci</a:t>
            </a:r>
            <a:r>
              <a:rPr lang="cs-CZ" sz="2000" dirty="0"/>
              <a:t>), </a:t>
            </a:r>
            <a:endParaRPr lang="cs-CZ" sz="2000" dirty="0" smtClean="0"/>
          </a:p>
          <a:p>
            <a:pPr marL="285750" indent="-285750">
              <a:buFontTx/>
              <a:buChar char="-"/>
            </a:pPr>
            <a:r>
              <a:rPr lang="cs-CZ" sz="2000" b="1" dirty="0" smtClean="0"/>
              <a:t>vizuál</a:t>
            </a:r>
            <a:r>
              <a:rPr lang="cs-CZ" sz="2000" dirty="0" smtClean="0"/>
              <a:t>ní </a:t>
            </a:r>
            <a:r>
              <a:rPr lang="cs-CZ" sz="2000" dirty="0"/>
              <a:t>doprovod (např. kostýmy nebo scénografii), </a:t>
            </a:r>
            <a:endParaRPr lang="cs-CZ" sz="2000" dirty="0" smtClean="0"/>
          </a:p>
          <a:p>
            <a:pPr marL="285750" indent="-285750">
              <a:buFontTx/>
              <a:buChar char="-"/>
            </a:pPr>
            <a:r>
              <a:rPr lang="cs-CZ" sz="2000" dirty="0" smtClean="0"/>
              <a:t>předem alespoň částečně daný </a:t>
            </a:r>
            <a:r>
              <a:rPr lang="cs-CZ" sz="2000" b="1" dirty="0"/>
              <a:t>scénář</a:t>
            </a:r>
            <a:r>
              <a:rPr lang="cs-CZ" sz="2000" dirty="0"/>
              <a:t>, </a:t>
            </a:r>
            <a:endParaRPr lang="cs-CZ" sz="2000" dirty="0" smtClean="0"/>
          </a:p>
          <a:p>
            <a:pPr marL="285750" indent="-285750">
              <a:buFontTx/>
              <a:buChar char="-"/>
            </a:pPr>
            <a:r>
              <a:rPr lang="cs-CZ" sz="2000" dirty="0" smtClean="0"/>
              <a:t>předem alespoň částečně daný </a:t>
            </a:r>
            <a:r>
              <a:rPr lang="cs-CZ" sz="2000" b="1" dirty="0" smtClean="0"/>
              <a:t>text</a:t>
            </a:r>
            <a:r>
              <a:rPr lang="cs-CZ" sz="2000" dirty="0" smtClean="0"/>
              <a:t>, </a:t>
            </a:r>
          </a:p>
          <a:p>
            <a:endParaRPr lang="cs-CZ" sz="2000" dirty="0" smtClean="0"/>
          </a:p>
          <a:p>
            <a:r>
              <a:rPr lang="cs-CZ" sz="2000" dirty="0" smtClean="0"/>
              <a:t>a </a:t>
            </a:r>
            <a:r>
              <a:rPr lang="cs-CZ" sz="2000" dirty="0"/>
              <a:t>to </a:t>
            </a:r>
            <a:r>
              <a:rPr lang="cs-CZ" sz="2000" dirty="0" smtClean="0"/>
              <a:t>vše v</a:t>
            </a:r>
            <a:r>
              <a:rPr lang="cs-CZ" sz="2000" dirty="0"/>
              <a:t> jakémkoli vzájemném poměru. </a:t>
            </a:r>
          </a:p>
        </p:txBody>
      </p:sp>
      <p:sp>
        <p:nvSpPr>
          <p:cNvPr id="4" name="TextovéPole 3"/>
          <p:cNvSpPr txBox="1"/>
          <p:nvPr/>
        </p:nvSpPr>
        <p:spPr>
          <a:xfrm>
            <a:off x="156917" y="5297503"/>
            <a:ext cx="8856984" cy="646331"/>
          </a:xfrm>
          <a:prstGeom prst="rect">
            <a:avLst/>
          </a:prstGeom>
          <a:noFill/>
        </p:spPr>
        <p:txBody>
          <a:bodyPr wrap="square" rtlCol="0">
            <a:spAutoFit/>
          </a:bodyPr>
          <a:lstStyle/>
          <a:p>
            <a:r>
              <a:rPr lang="cs-CZ"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PERFORMER       PUBLIKUM      ČASOPROSTOR</a:t>
            </a:r>
            <a:endParaRPr lang="cs-CZ"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58628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Divadlo x performance</a:t>
            </a:r>
            <a:endParaRPr lang="cs-CZ"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211901"/>
            <a:ext cx="6852815" cy="5078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32617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46364" y="1772816"/>
            <a:ext cx="8496944" cy="4401205"/>
          </a:xfrm>
          <a:prstGeom prst="rect">
            <a:avLst/>
          </a:prstGeom>
        </p:spPr>
        <p:txBody>
          <a:bodyPr wrap="square">
            <a:spAutoFit/>
          </a:bodyPr>
          <a:lstStyle/>
          <a:p>
            <a:r>
              <a:rPr lang="cs-CZ" sz="2000" dirty="0" smtClean="0">
                <a:latin typeface="Adobe Garamond Pro" pitchFamily="18" charset="0"/>
              </a:rPr>
              <a:t>„A tak když se velmi vesele sešli do Prahy všichni svolaní velmožové, páni a šlechtici království a z jednotlivých měst váženější osobnosti, hle, dne 4. února, kterýžto den byl tehdy nejbližší neděli po Očišťování blahoslavené Panny Marie, byl král Jan zároveň s jasnou paní Eliškou ve větším kostele na Pražském hradě před oltářem svatého Víta mučedníka královskou korunou od pana Petra, mohučského arcibiskupa, tím nádherněji čím pobožněji, korunován. Byli tehdy při tom všichni úředníci království a řádně vykonávali své úřady. Ten držel žezlo, tento korunu, ten jablko, ten to, ten ono, každý podle stavu a stupně svého. Také byli dva mladíci, rodem urození, od krále, který měl být tehdy korunován, právě v tu hodinu učiněni rytíři, byvše opásáni pásem rytířským; ti byli určeni držet drahocennou korunu nad hlavou královou. Z nich jeden byl syn pana Bohuslava z Boru, druhý </a:t>
            </a:r>
            <a:r>
              <a:rPr lang="cs-CZ" sz="2000" dirty="0" err="1" smtClean="0">
                <a:latin typeface="Adobe Garamond Pro" pitchFamily="18" charset="0"/>
              </a:rPr>
              <a:t>Fridmana</a:t>
            </a:r>
            <a:r>
              <a:rPr lang="cs-CZ" sz="2000" dirty="0" smtClean="0">
                <a:latin typeface="Adobe Garamond Pro" pitchFamily="18" charset="0"/>
              </a:rPr>
              <a:t> ze </a:t>
            </a:r>
            <a:r>
              <a:rPr lang="cs-CZ" sz="2000" dirty="0" err="1" smtClean="0">
                <a:latin typeface="Adobe Garamond Pro" pitchFamily="18" charset="0"/>
              </a:rPr>
              <a:t>Smojna</a:t>
            </a:r>
            <a:r>
              <a:rPr lang="cs-CZ" sz="2000" dirty="0" smtClean="0">
                <a:latin typeface="Adobe Garamond Pro" pitchFamily="18" charset="0"/>
              </a:rPr>
              <a:t>.“</a:t>
            </a:r>
          </a:p>
          <a:p>
            <a:endParaRPr lang="cs-CZ" sz="2000" dirty="0">
              <a:latin typeface="Adobe Garamond Pro" pitchFamily="18" charset="0"/>
            </a:endParaRPr>
          </a:p>
          <a:p>
            <a:pPr algn="r"/>
            <a:r>
              <a:rPr lang="cs-CZ" sz="2000" i="1" dirty="0" smtClean="0"/>
              <a:t>Zbraslavská kronika</a:t>
            </a:r>
            <a:r>
              <a:rPr lang="cs-CZ" sz="2000" dirty="0" smtClean="0"/>
              <a:t>, Petr Žitavský, 14. stol.</a:t>
            </a:r>
            <a:endParaRPr lang="cs-CZ" sz="2000" dirty="0"/>
          </a:p>
        </p:txBody>
      </p:sp>
      <p:sp>
        <p:nvSpPr>
          <p:cNvPr id="3" name="Nadpis 2"/>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r>
              <a:rPr lang="cs-CZ" sz="3600" dirty="0" smtClean="0"/>
              <a:t>Korunovace Jana Lucemburského, 1311</a:t>
            </a:r>
            <a:endParaRPr lang="cs-CZ" sz="3600" dirty="0"/>
          </a:p>
        </p:txBody>
      </p:sp>
    </p:spTree>
    <p:extLst>
      <p:ext uri="{BB962C8B-B14F-4D97-AF65-F5344CB8AC3E}">
        <p14:creationId xmlns:p14="http://schemas.microsoft.com/office/powerpoint/2010/main" val="25217034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50" y="3463361"/>
            <a:ext cx="5657850"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312943" y="476672"/>
            <a:ext cx="5544616" cy="3477875"/>
          </a:xfrm>
          <a:prstGeom prst="rect">
            <a:avLst/>
          </a:prstGeom>
          <a:solidFill>
            <a:schemeClr val="bg1"/>
          </a:solidFill>
        </p:spPr>
        <p:txBody>
          <a:bodyPr wrap="square">
            <a:spAutoFit/>
          </a:bodyPr>
          <a:lstStyle/>
          <a:p>
            <a:r>
              <a:rPr lang="cs-CZ" sz="2000" dirty="0" smtClean="0">
                <a:latin typeface="Adobe Garamond Pro" pitchFamily="18" charset="0"/>
              </a:rPr>
              <a:t>„Ó jak veliká radost se nad tím ozývá v chrámě! </a:t>
            </a:r>
          </a:p>
          <a:p>
            <a:r>
              <a:rPr lang="cs-CZ" sz="2000" dirty="0" smtClean="0">
                <a:latin typeface="Adobe Garamond Pro" pitchFamily="18" charset="0"/>
              </a:rPr>
              <a:t>Veškerý lid se těší a svému jde blahopřát králi. </a:t>
            </a:r>
          </a:p>
          <a:p>
            <a:r>
              <a:rPr lang="cs-CZ" sz="2000" dirty="0" smtClean="0">
                <a:latin typeface="Adobe Garamond Pro" pitchFamily="18" charset="0"/>
              </a:rPr>
              <a:t>Když mu pak koruna dána, lid nabývá mysli, je vesel, </a:t>
            </a:r>
          </a:p>
          <a:p>
            <a:r>
              <a:rPr lang="cs-CZ" sz="2000" dirty="0" smtClean="0">
                <a:latin typeface="Adobe Garamond Pro" pitchFamily="18" charset="0"/>
              </a:rPr>
              <a:t>pozvedá radostný zpěv. A přítomní vzdalují nářek, </a:t>
            </a:r>
          </a:p>
          <a:p>
            <a:r>
              <a:rPr lang="cs-CZ" sz="2000" dirty="0" smtClean="0">
                <a:latin typeface="Adobe Garamond Pro" pitchFamily="18" charset="0"/>
              </a:rPr>
              <a:t>milují králův čin a jásají z radosti nad tím. </a:t>
            </a:r>
          </a:p>
          <a:p>
            <a:r>
              <a:rPr lang="cs-CZ" sz="2000" dirty="0" smtClean="0">
                <a:latin typeface="Adobe Garamond Pro" pitchFamily="18" charset="0"/>
              </a:rPr>
              <a:t>Zpívá si Čechů dav, co jejich dovede jazyk, </a:t>
            </a:r>
          </a:p>
          <a:p>
            <a:r>
              <a:rPr lang="cs-CZ" sz="2000" dirty="0" smtClean="0">
                <a:latin typeface="Adobe Garamond Pro" pitchFamily="18" charset="0"/>
              </a:rPr>
              <a:t>ale i veliká část tu Němců německy zpívá. </a:t>
            </a:r>
          </a:p>
          <a:p>
            <a:r>
              <a:rPr lang="cs-CZ" sz="2000" dirty="0" smtClean="0">
                <a:latin typeface="Adobe Garamond Pro" pitchFamily="18" charset="0"/>
              </a:rPr>
              <a:t>Zato však kněžské sbory tu pějí přátelskou píseň, </a:t>
            </a:r>
          </a:p>
          <a:p>
            <a:r>
              <a:rPr lang="cs-CZ" sz="2000" dirty="0" smtClean="0">
                <a:latin typeface="Adobe Garamond Pro" pitchFamily="18" charset="0"/>
              </a:rPr>
              <a:t>která se zalíbila všem lidem, jak se tam sešli. </a:t>
            </a:r>
          </a:p>
          <a:p>
            <a:r>
              <a:rPr lang="cs-CZ" sz="2000" dirty="0" smtClean="0">
                <a:latin typeface="Adobe Garamond Pro" pitchFamily="18" charset="0"/>
              </a:rPr>
              <a:t>Radostí plakali mnozí, neb viděli na vlastní oči, </a:t>
            </a:r>
          </a:p>
          <a:p>
            <a:r>
              <a:rPr lang="cs-CZ" sz="2000" dirty="0" smtClean="0">
                <a:latin typeface="Adobe Garamond Pro" pitchFamily="18" charset="0"/>
              </a:rPr>
              <a:t>kterak králova hlava již řádnou korunou září.“</a:t>
            </a:r>
            <a:endParaRPr lang="cs-CZ" sz="2000" dirty="0">
              <a:latin typeface="Adobe Garamond Pro" pitchFamily="18" charset="0"/>
            </a:endParaRPr>
          </a:p>
        </p:txBody>
      </p:sp>
    </p:spTree>
    <p:extLst>
      <p:ext uri="{BB962C8B-B14F-4D97-AF65-F5344CB8AC3E}">
        <p14:creationId xmlns:p14="http://schemas.microsoft.com/office/powerpoint/2010/main" val="12480991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425" b="14900"/>
          <a:stretch/>
        </p:blipFill>
        <p:spPr bwMode="auto">
          <a:xfrm>
            <a:off x="4022897" y="764704"/>
            <a:ext cx="4998151" cy="2618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660" y="3789040"/>
            <a:ext cx="4801388" cy="2267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208" y="4077072"/>
            <a:ext cx="3671689" cy="2553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346628" y="565853"/>
            <a:ext cx="3438725" cy="30162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cs-CZ"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PERODIZACE STŘEDOVĚKU</a:t>
            </a:r>
          </a:p>
          <a:p>
            <a:endParaRPr lang="cs-CZ" dirty="0"/>
          </a:p>
          <a:p>
            <a:r>
              <a:rPr lang="cs-CZ" b="1" dirty="0" smtClean="0"/>
              <a:t>Raný středověk</a:t>
            </a:r>
            <a:r>
              <a:rPr lang="cs-CZ" dirty="0" smtClean="0"/>
              <a:t>: 5.–11. stol.</a:t>
            </a:r>
          </a:p>
          <a:p>
            <a:endParaRPr lang="cs-CZ" dirty="0"/>
          </a:p>
          <a:p>
            <a:r>
              <a:rPr lang="cs-CZ" b="1" dirty="0" smtClean="0"/>
              <a:t>Vrcholný středověk</a:t>
            </a:r>
            <a:r>
              <a:rPr lang="cs-CZ" dirty="0" smtClean="0"/>
              <a:t>: 11.–14. stol.</a:t>
            </a:r>
          </a:p>
          <a:p>
            <a:endParaRPr lang="cs-CZ" dirty="0"/>
          </a:p>
          <a:p>
            <a:r>
              <a:rPr lang="cs-CZ" b="1" dirty="0" smtClean="0"/>
              <a:t>Pozdní středověk</a:t>
            </a:r>
            <a:r>
              <a:rPr lang="cs-CZ" dirty="0" smtClean="0"/>
              <a:t>: 14.–15. stol.</a:t>
            </a:r>
          </a:p>
          <a:p>
            <a:endParaRPr lang="cs-CZ" dirty="0"/>
          </a:p>
        </p:txBody>
      </p:sp>
    </p:spTree>
    <p:extLst>
      <p:ext uri="{BB962C8B-B14F-4D97-AF65-F5344CB8AC3E}">
        <p14:creationId xmlns:p14="http://schemas.microsoft.com/office/powerpoint/2010/main" val="24865990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5617"/>
            <a:ext cx="9144000" cy="3170099"/>
          </a:xfrm>
          <a:prstGeom prst="rect">
            <a:avLst/>
          </a:prstGeom>
        </p:spPr>
        <p:txBody>
          <a:bodyPr wrap="square">
            <a:spAutoFit/>
          </a:bodyPr>
          <a:lstStyle/>
          <a:p>
            <a:r>
              <a:rPr lang="cs-CZ" sz="2000" dirty="0" smtClean="0">
                <a:latin typeface="Adobe Garamond Pro" pitchFamily="18" charset="0"/>
              </a:rPr>
              <a:t>„Po obřadu této radostné mše, když král řádně přijal požehnání korunovace, sestoupil s královnou z Pražského hradu ve veliké slávě. Neboť zástup, který šel napřed i vzadu, byl nesčíslný, oděný drahocennými rouchy; a nad hlavami nového krále a královny, sedících na vybraných koních, se vznášel jako zářící nebe baldachýn, vyzdvižený na čtyřech sloupcích. A doprovázel je středem obou měst až do kostela svatého Jakuba Menších bratří plesající zástup za zvuku trub, louten a píšťal, bubnů a </a:t>
            </a:r>
            <a:r>
              <a:rPr lang="cs-CZ" sz="2000" dirty="0" err="1" smtClean="0">
                <a:latin typeface="Adobe Garamond Pro" pitchFamily="18" charset="0"/>
              </a:rPr>
              <a:t>kórů</a:t>
            </a:r>
            <a:r>
              <a:rPr lang="cs-CZ" sz="2000" dirty="0" smtClean="0">
                <a:latin typeface="Adobe Garamond Pro" pitchFamily="18" charset="0"/>
              </a:rPr>
              <a:t> [chorálů, či obecněji písní] i hudby všeho druhu. V refektáři pak Menších bratří byla připravena podivuhodným dílem sedadla a stoly pro královskou hostinu. Také byla družina hodovníků rozdělena po přemnohých místech, neboť nebylo možno připraviti tak velikolepou hostinu na jediném veřejném místě, protože byl mráz.“</a:t>
            </a:r>
            <a:endParaRPr lang="cs-CZ" sz="2000" dirty="0">
              <a:latin typeface="Adobe Garamond Pro" pitchFamily="18" charset="0"/>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075" y="3086100"/>
            <a:ext cx="565785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7109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493" y="548681"/>
            <a:ext cx="7576926"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12300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7" y="0"/>
            <a:ext cx="6336703" cy="4667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4296" y="3303591"/>
            <a:ext cx="4719704" cy="3527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34211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585788"/>
            <a:ext cx="6477000" cy="568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19023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76" y="1017138"/>
            <a:ext cx="9157676" cy="4828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74267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119" t="22727" r="30614" b="22420"/>
          <a:stretch/>
        </p:blipFill>
        <p:spPr bwMode="auto">
          <a:xfrm>
            <a:off x="395536" y="188640"/>
            <a:ext cx="8425861" cy="6617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72604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40" y="404664"/>
            <a:ext cx="9120660" cy="6103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4579654"/>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TotalTime>
  <Words>1365</Words>
  <Application>Microsoft Office PowerPoint</Application>
  <PresentationFormat>Předvádění na obrazovce (4:3)</PresentationFormat>
  <Paragraphs>95</Paragraphs>
  <Slides>30</Slides>
  <Notes>11</Notes>
  <HiddenSlides>0</HiddenSlides>
  <MMClips>0</MMClips>
  <ScaleCrop>false</ScaleCrop>
  <HeadingPairs>
    <vt:vector size="4" baseType="variant">
      <vt:variant>
        <vt:lpstr>Motiv</vt:lpstr>
      </vt:variant>
      <vt:variant>
        <vt:i4>1</vt:i4>
      </vt:variant>
      <vt:variant>
        <vt:lpstr>Nadpisy snímků</vt:lpstr>
      </vt:variant>
      <vt:variant>
        <vt:i4>30</vt:i4>
      </vt:variant>
    </vt:vector>
  </HeadingPairs>
  <TitlesOfParts>
    <vt:vector size="31" baseType="lpstr">
      <vt:lpstr>Motiv systému Office</vt:lpstr>
      <vt:lpstr>PERFORMATIVITA STŘEDOVĚKU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Středověká kultura tzv. smíšená</vt:lpstr>
      <vt:lpstr>Středověký klerik</vt:lpstr>
      <vt:lpstr>Prezentace aplikace PowerPoint</vt:lpstr>
      <vt:lpstr>Prezentace aplikace PowerPoint</vt:lpstr>
      <vt:lpstr>Text jako paměťové médium</vt:lpstr>
      <vt:lpstr>Text jako vzdělávací prostředek</vt:lpstr>
      <vt:lpstr>Text jako rekvizita</vt:lpstr>
      <vt:lpstr>Prezentace aplikace PowerPoint</vt:lpstr>
      <vt:lpstr>Prezentace aplikace PowerPoint</vt:lpstr>
      <vt:lpstr>Prezentace aplikace PowerPoint</vt:lpstr>
      <vt:lpstr>J. L. AUSTIN: Jak udělat něco slovy</vt:lpstr>
      <vt:lpstr>Prezentace aplikace PowerPoint</vt:lpstr>
      <vt:lpstr>„Bible chudých (biblia pauperum)“</vt:lpstr>
      <vt:lpstr>Umění jako scénografie  Kaple sv. Václava  v pražské katedrále</vt:lpstr>
      <vt:lpstr>Prezentace aplikace PowerPoint</vt:lpstr>
      <vt:lpstr>Co je to středověká performance?</vt:lpstr>
      <vt:lpstr>Divadlo x performance</vt:lpstr>
      <vt:lpstr>Korunovace Jana Lucemburského, 1311</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PERFORMATIVITA STŘEDOVĚKU</dc:title>
  <dc:creator>Eliška</dc:creator>
  <cp:lastModifiedBy>Eliška</cp:lastModifiedBy>
  <cp:revision>33</cp:revision>
  <dcterms:created xsi:type="dcterms:W3CDTF">2016-09-13T06:39:10Z</dcterms:created>
  <dcterms:modified xsi:type="dcterms:W3CDTF">2016-09-27T05:59:04Z</dcterms:modified>
</cp:coreProperties>
</file>