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0" r:id="rId3"/>
    <p:sldId id="258" r:id="rId4"/>
    <p:sldId id="270" r:id="rId5"/>
    <p:sldId id="259" r:id="rId6"/>
    <p:sldId id="267" r:id="rId7"/>
    <p:sldId id="268" r:id="rId8"/>
    <p:sldId id="262" r:id="rId9"/>
    <p:sldId id="266" r:id="rId10"/>
    <p:sldId id="269" r:id="rId11"/>
    <p:sldId id="263" r:id="rId12"/>
    <p:sldId id="264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CED20-E2AD-4ABF-BFE4-F5DFB6156449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4E4E3-2D76-4D16-96F4-9048043007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64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lp:IPA_for_Spanish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>
                <a:effectLst/>
              </a:rPr>
              <a:t>Fra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Angelico</a:t>
            </a:r>
            <a:r>
              <a:rPr lang="cs-CZ" dirty="0" smtClean="0">
                <a:effectLst/>
              </a:rPr>
              <a:t>, </a:t>
            </a:r>
            <a:r>
              <a:rPr lang="cs-CZ" dirty="0" err="1" smtClean="0">
                <a:effectLst/>
              </a:rPr>
              <a:t>Resurrection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Italian</a:t>
            </a:r>
            <a:r>
              <a:rPr lang="cs-CZ" dirty="0" smtClean="0">
                <a:effectLst/>
              </a:rPr>
              <a:t>, 1440-1442; Mistr vyšebrodského oltáře (c. 1350); 'Saint Nicholas </a:t>
            </a:r>
            <a:r>
              <a:rPr lang="cs-CZ" dirty="0" err="1" smtClean="0">
                <a:effectLst/>
              </a:rPr>
              <a:t>Saves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Travelers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at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Sea</a:t>
            </a:r>
            <a:r>
              <a:rPr lang="cs-CZ" dirty="0" smtClean="0">
                <a:effectLst/>
              </a:rPr>
              <a:t>' </a:t>
            </a:r>
            <a:r>
              <a:rPr lang="cs-CZ" dirty="0" err="1" smtClean="0">
                <a:effectLst/>
              </a:rPr>
              <a:t>from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The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Belles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Heures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Jean de France; </a:t>
            </a:r>
            <a:r>
              <a:rPr lang="en-US" dirty="0" smtClean="0">
                <a:effectLst/>
              </a:rPr>
              <a:t>Daniel and the lion's den with Darius. Utrecht c.1430.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83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Spanish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: </a:t>
            </a:r>
            <a:r>
              <a:rPr lang="cs-CZ" dirty="0" smtClean="0">
                <a:hlinkClick r:id="rId3" tooltip="Help:IPA for Spanish"/>
              </a:rPr>
              <a:t>[</a:t>
            </a:r>
            <a:r>
              <a:rPr lang="cs-CZ" dirty="0" err="1" smtClean="0">
                <a:hlinkClick r:id="rId3" tooltip="Help:IPA for Spanish"/>
              </a:rPr>
              <a:t>misˈteɾjo</a:t>
            </a:r>
            <a:r>
              <a:rPr lang="cs-CZ" dirty="0" smtClean="0">
                <a:hlinkClick r:id="rId3" tooltip="Help:IPA for Spanish"/>
              </a:rPr>
              <a:t> ˈ</a:t>
            </a:r>
            <a:r>
              <a:rPr lang="cs-CZ" dirty="0" err="1" smtClean="0">
                <a:hlinkClick r:id="rId3" tooltip="Help:IPA for Spanish"/>
              </a:rPr>
              <a:t>ðe</a:t>
            </a:r>
            <a:r>
              <a:rPr lang="cs-CZ" dirty="0" smtClean="0">
                <a:hlinkClick r:id="rId3" tooltip="Help:IPA for Spanish"/>
              </a:rPr>
              <a:t> ˈ</a:t>
            </a:r>
            <a:r>
              <a:rPr lang="cs-CZ" dirty="0" err="1" smtClean="0">
                <a:hlinkClick r:id="rId3" tooltip="Help:IPA for Spanish"/>
              </a:rPr>
              <a:t>eltʃe</a:t>
            </a:r>
            <a:r>
              <a:rPr lang="cs-CZ" dirty="0" smtClean="0">
                <a:hlinkClick r:id="rId3" tooltip="Help:IPA for Spanish"/>
              </a:rPr>
              <a:t>]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CC51-D902-42F8-88EB-854C5420E85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781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https://www.youtube.com/watch?v=ySxrbwddHG8 (1O.11 Mojžíš)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4E4E3-2D76-4D16-96F4-9048043007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634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Tunis: </a:t>
            </a:r>
            <a:r>
              <a:rPr lang="en-US" sz="1000" b="0" dirty="0" smtClean="0"/>
              <a:t>The artist (craftsman) created this scene about a so called BLOSSIUS (probably a gladiator), he's also glorifying himself through the same writing. The right translation would be : "A HONORABLE (or) RESPECTABLE AND FREE ARTIST REALIZED THE FATES OF BLOSSIUS"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4E4E3-2D76-4D16-96F4-9048043007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141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mouth of den, Daniel, pearled nimbus, kneels (?) before seven lions, touching the foremost. Above are angel and </a:t>
            </a:r>
            <a:r>
              <a:rPr lang="en-US" dirty="0" err="1" smtClean="0"/>
              <a:t>Habbakkuk</a:t>
            </a:r>
            <a:r>
              <a:rPr lang="en-US" smtClean="0"/>
              <a:t> who lowers basket (?) toward Daniel in den.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4E4E3-2D76-4D16-96F4-9048043007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74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Detail of a painting by </a:t>
            </a:r>
            <a:r>
              <a:rPr lang="en-US" dirty="0" err="1" smtClean="0">
                <a:effectLst/>
              </a:rPr>
              <a:t>Marcovaldo</a:t>
            </a:r>
            <a:r>
              <a:rPr lang="en-US" dirty="0" smtClean="0">
                <a:effectLst/>
              </a:rPr>
              <a:t>, c. 1250 AD </a:t>
            </a:r>
            <a:r>
              <a:rPr lang="en-US" dirty="0" err="1" smtClean="0">
                <a:effectLst/>
              </a:rPr>
              <a:t>Labrigue</a:t>
            </a:r>
            <a:r>
              <a:rPr lang="en-US" dirty="0" smtClean="0">
                <a:effectLst/>
              </a:rPr>
              <a:t>, Franc</a:t>
            </a:r>
            <a:r>
              <a:rPr lang="cs-CZ" dirty="0" smtClean="0">
                <a:effectLst/>
              </a:rPr>
              <a:t>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4E4E3-2D76-4D16-96F4-90480430072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157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1475?, Francie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4E4E3-2D76-4D16-96F4-90480430072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122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People gamble as Jesus is crucified. BNF Latin 757 folio 79. </a:t>
            </a:r>
            <a:r>
              <a:rPr lang="en-US" smtClean="0">
                <a:effectLst/>
              </a:rPr>
              <a:t>1385-1390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4E4E3-2D76-4D16-96F4-90480430072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83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70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4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75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63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09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47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4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04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7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41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37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3C541-40A0-4D51-9EC8-C8C13DB2553D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7A64B-B7F7-4C37-AD5D-9D06C3E09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39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340352" cy="9756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dirty="0" smtClean="0"/>
              <a:t>Náboženské </a:t>
            </a:r>
            <a:r>
              <a:rPr lang="cs-CZ" dirty="0" err="1" smtClean="0"/>
              <a:t>pololiturgické</a:t>
            </a:r>
            <a:r>
              <a:rPr lang="cs-CZ" dirty="0" smtClean="0"/>
              <a:t> drama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1816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198743"/>
            <a:ext cx="3779912" cy="412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3500392"/>
            <a:ext cx="23812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89" y="4210050"/>
            <a:ext cx="22479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7093" r="4318" b="12394"/>
          <a:stretch/>
        </p:blipFill>
        <p:spPr bwMode="auto">
          <a:xfrm>
            <a:off x="6660232" y="5381980"/>
            <a:ext cx="2483768" cy="149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96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64484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91436"/>
            <a:ext cx="6381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35242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55530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420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České texty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5536" y="1916832"/>
            <a:ext cx="43924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i="1" dirty="0"/>
              <a:t>Hra o Nanebevstoupení </a:t>
            </a:r>
            <a:r>
              <a:rPr lang="cs-CZ" sz="2800" i="1" dirty="0" smtClean="0"/>
              <a:t>Páně</a:t>
            </a:r>
          </a:p>
          <a:p>
            <a:pPr>
              <a:lnSpc>
                <a:spcPct val="150000"/>
              </a:lnSpc>
            </a:pPr>
            <a:r>
              <a:rPr lang="cs-CZ" sz="2800" i="1" dirty="0" smtClean="0"/>
              <a:t>Hra </a:t>
            </a:r>
            <a:r>
              <a:rPr lang="cs-CZ" sz="2800" i="1" dirty="0"/>
              <a:t>o Vzkříšení </a:t>
            </a:r>
            <a:r>
              <a:rPr lang="cs-CZ" sz="2800" i="1" dirty="0" smtClean="0"/>
              <a:t>Páně</a:t>
            </a:r>
          </a:p>
          <a:p>
            <a:pPr>
              <a:lnSpc>
                <a:spcPct val="150000"/>
              </a:lnSpc>
            </a:pPr>
            <a:r>
              <a:rPr lang="cs-CZ" sz="2800" i="1" dirty="0" smtClean="0"/>
              <a:t>Svatovítská </a:t>
            </a:r>
            <a:r>
              <a:rPr lang="cs-CZ" sz="2800" i="1" dirty="0"/>
              <a:t>pašijová </a:t>
            </a:r>
            <a:r>
              <a:rPr lang="cs-CZ" sz="2800" i="1" dirty="0" smtClean="0"/>
              <a:t>hra</a:t>
            </a:r>
          </a:p>
          <a:p>
            <a:pPr>
              <a:lnSpc>
                <a:spcPct val="150000"/>
              </a:lnSpc>
            </a:pPr>
            <a:r>
              <a:rPr lang="cs-CZ" sz="2800" i="1" dirty="0" smtClean="0"/>
              <a:t>Hra </a:t>
            </a:r>
            <a:r>
              <a:rPr lang="cs-CZ" sz="2800" i="1" dirty="0"/>
              <a:t>na květnou </a:t>
            </a:r>
            <a:r>
              <a:rPr lang="cs-CZ" sz="2800" i="1" dirty="0" smtClean="0"/>
              <a:t>neděli</a:t>
            </a:r>
          </a:p>
          <a:p>
            <a:pPr>
              <a:lnSpc>
                <a:spcPct val="150000"/>
              </a:lnSpc>
            </a:pPr>
            <a:r>
              <a:rPr lang="cs-CZ" sz="2800" i="1" dirty="0" err="1" smtClean="0"/>
              <a:t>Tegernseeská</a:t>
            </a:r>
            <a:r>
              <a:rPr lang="cs-CZ" sz="2800" i="1" dirty="0" smtClean="0"/>
              <a:t> </a:t>
            </a:r>
            <a:r>
              <a:rPr lang="cs-CZ" sz="2800" i="1" dirty="0"/>
              <a:t>vánoční hra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067819" cy="460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901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03648" y="275634"/>
            <a:ext cx="640871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3600" dirty="0" smtClean="0"/>
              <a:t>HRA O VZKŘÍŠENÍ PÁNĚ</a:t>
            </a:r>
          </a:p>
          <a:p>
            <a:pPr algn="ctr"/>
            <a:r>
              <a:rPr lang="cs-CZ" sz="3600" dirty="0" smtClean="0"/>
              <a:t>(</a:t>
            </a:r>
            <a:r>
              <a:rPr lang="cs-CZ" sz="3600" i="1" dirty="0" err="1" smtClean="0"/>
              <a:t>Ludus</a:t>
            </a:r>
            <a:r>
              <a:rPr lang="cs-CZ" sz="3600" i="1" dirty="0" smtClean="0"/>
              <a:t> de </a:t>
            </a:r>
            <a:r>
              <a:rPr lang="cs-CZ" sz="3600" i="1" dirty="0" err="1" smtClean="0"/>
              <a:t>resurrectione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domini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628800"/>
            <a:ext cx="4824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Prolog (v. 1–48)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Peklo – </a:t>
            </a:r>
            <a:r>
              <a:rPr lang="cs-CZ" sz="2000" dirty="0" err="1" smtClean="0"/>
              <a:t>Ludifer</a:t>
            </a:r>
            <a:r>
              <a:rPr lang="cs-CZ" sz="2000" dirty="0" smtClean="0"/>
              <a:t> a ďáblové (v. 49</a:t>
            </a:r>
            <a:r>
              <a:rPr lang="cs-CZ" sz="2000" dirty="0"/>
              <a:t> </a:t>
            </a:r>
            <a:r>
              <a:rPr lang="cs-CZ" sz="2000" dirty="0" smtClean="0"/>
              <a:t>–115)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Scéna lovu hříšných duší (v. 116</a:t>
            </a:r>
            <a:r>
              <a:rPr lang="cs-CZ" sz="2000" dirty="0"/>
              <a:t> </a:t>
            </a:r>
            <a:r>
              <a:rPr lang="cs-CZ" sz="2000" dirty="0" smtClean="0"/>
              <a:t>–246)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Židé u Piláta (v. 247</a:t>
            </a:r>
            <a:r>
              <a:rPr lang="cs-CZ" sz="2000" dirty="0"/>
              <a:t> </a:t>
            </a:r>
            <a:r>
              <a:rPr lang="cs-CZ" sz="2000" dirty="0" smtClean="0"/>
              <a:t>–399)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Scéna s vojáky (v. 400</a:t>
            </a:r>
            <a:r>
              <a:rPr lang="cs-CZ" sz="2000" dirty="0"/>
              <a:t> </a:t>
            </a:r>
            <a:r>
              <a:rPr lang="cs-CZ" sz="2000" dirty="0" smtClean="0"/>
              <a:t>–437)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Scéna u hrobu – zjevení anděla vojákům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Scéna u hrobu – zjevení anděla třem Mariím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Zmrtvýchvstání Krista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Kristův sestup do Pekel (v. 821</a:t>
            </a:r>
            <a:r>
              <a:rPr lang="cs-CZ" sz="2000" dirty="0"/>
              <a:t> </a:t>
            </a:r>
            <a:r>
              <a:rPr lang="cs-CZ" sz="2000" dirty="0" smtClean="0"/>
              <a:t>–920)</a:t>
            </a:r>
            <a:endParaRPr lang="cs-CZ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345289"/>
            <a:ext cx="44100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27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4431"/>
            <a:ext cx="4248472" cy="39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188640"/>
            <a:ext cx="2516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Scéna lovu hříšných duší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02" y="801664"/>
            <a:ext cx="2946035" cy="17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02" y="2564905"/>
            <a:ext cx="26869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89040"/>
            <a:ext cx="4762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545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20097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76772"/>
            <a:ext cx="24669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3568" y="40466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SATIRY O ŘEMESLNÍCÍCH A KONŠELÍCH z </a:t>
            </a:r>
            <a:r>
              <a:rPr lang="cs-CZ" i="1" dirty="0" smtClean="0"/>
              <a:t>Hradeckého rukopisu</a:t>
            </a:r>
            <a:endParaRPr lang="cs-CZ" i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31" y="1268760"/>
            <a:ext cx="26860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2103216" cy="253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09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0194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33265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Voják CHADIM – nebiblická postava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843602" cy="481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29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40005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26064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ZMRTVÝCHVSTÁNÍ</a:t>
            </a:r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4156"/>
            <a:ext cx="3340076" cy="374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78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75240" cy="7060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dirty="0" smtClean="0"/>
              <a:t>NÁBOŽENSKÉ DIVADLO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917912"/>
            <a:ext cx="79928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1. </a:t>
            </a:r>
            <a:r>
              <a:rPr lang="cs-CZ" sz="2000" u="sng" dirty="0" smtClean="0"/>
              <a:t>Liturgické drama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varianty </a:t>
            </a:r>
            <a:r>
              <a:rPr lang="cs-CZ" sz="2000" b="1" i="1" dirty="0" err="1" smtClean="0"/>
              <a:t>Visitatio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sepulchri</a:t>
            </a:r>
            <a:r>
              <a:rPr lang="cs-CZ" sz="2000" b="1" i="1" dirty="0" smtClean="0"/>
              <a:t> </a:t>
            </a:r>
            <a:r>
              <a:rPr lang="cs-CZ" sz="2000" dirty="0" smtClean="0"/>
              <a:t>(Navštívení hrobu)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</a:t>
            </a:r>
            <a:r>
              <a:rPr lang="cs-CZ" sz="2000" dirty="0" smtClean="0"/>
              <a:t>arianty </a:t>
            </a:r>
            <a:r>
              <a:rPr lang="cs-CZ" sz="2000" b="1" i="1" dirty="0" err="1" smtClean="0"/>
              <a:t>Officium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stellae</a:t>
            </a:r>
            <a:r>
              <a:rPr lang="cs-CZ" sz="2000" b="1" i="1" dirty="0" smtClean="0"/>
              <a:t> </a:t>
            </a:r>
            <a:r>
              <a:rPr lang="cs-CZ" sz="2000" dirty="0" smtClean="0"/>
              <a:t>(Hra o hvězdě)</a:t>
            </a:r>
          </a:p>
          <a:p>
            <a:endParaRPr lang="cs-CZ" sz="2000" dirty="0" smtClean="0"/>
          </a:p>
          <a:p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cs-CZ" sz="2000" u="sng" dirty="0" err="1" smtClean="0">
                <a:solidFill>
                  <a:schemeClr val="accent2">
                    <a:lumMod val="75000"/>
                  </a:schemeClr>
                </a:solidFill>
              </a:rPr>
              <a:t>Pololiturgické</a:t>
            </a:r>
            <a:r>
              <a:rPr lang="cs-CZ" sz="2000" u="sng" dirty="0" smtClean="0">
                <a:solidFill>
                  <a:schemeClr val="accent2">
                    <a:lumMod val="75000"/>
                  </a:schemeClr>
                </a:solidFill>
              </a:rPr>
              <a:t> drama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cs-CZ" sz="2000" b="1" dirty="0" smtClean="0">
                <a:solidFill>
                  <a:schemeClr val="accent2">
                    <a:lumMod val="75000"/>
                  </a:schemeClr>
                </a:solidFill>
              </a:rPr>
              <a:t>iblické hry</a:t>
            </a: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</a:rPr>
              <a:t>, [NZ] např.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Secunda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pastorum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</a:rPr>
              <a:t>(Druhá pastýřská hra), pašijové hry (např. 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Pašijová hra z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Benediktbeurenu</a:t>
            </a: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Hra na květnou 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neděli, 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Svatovítská pašijová 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hra</a:t>
            </a: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</a:rPr>
              <a:t>), 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Hra o Nanebevstoupení 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Páně</a:t>
            </a: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</a:rPr>
              <a:t>; [SZ] např. </a:t>
            </a:r>
            <a:r>
              <a:rPr lang="cs-CZ" sz="2000" i="1" dirty="0" err="1">
                <a:solidFill>
                  <a:schemeClr val="accent2">
                    <a:lumMod val="75000"/>
                  </a:schemeClr>
                </a:solidFill>
              </a:rPr>
              <a:t>Ordo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accent2">
                    <a:lumMod val="75000"/>
                  </a:schemeClr>
                </a:solidFill>
              </a:rPr>
              <a:t>prophetarum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(Hra o prorocích</a:t>
            </a: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cs-CZ" sz="2000" b="1" dirty="0" smtClean="0">
                <a:solidFill>
                  <a:schemeClr val="accent2">
                    <a:lumMod val="75000"/>
                  </a:schemeClr>
                </a:solidFill>
              </a:rPr>
              <a:t>ry o svatých</a:t>
            </a: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</a:rPr>
              <a:t>, např.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Ludus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i="1" dirty="0" err="1" smtClean="0">
                <a:solidFill>
                  <a:schemeClr val="accent2">
                    <a:lumMod val="75000"/>
                  </a:schemeClr>
                </a:solidFill>
              </a:rPr>
              <a:t>Danielis</a:t>
            </a:r>
            <a:r>
              <a:rPr lang="cs-CZ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</a:rPr>
              <a:t>(Hra o Danielovi), 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Historie de </a:t>
            </a:r>
            <a:r>
              <a:rPr lang="cs-CZ" sz="2000" i="1" dirty="0" err="1">
                <a:solidFill>
                  <a:schemeClr val="accent2">
                    <a:lumMod val="75000"/>
                  </a:schemeClr>
                </a:solidFill>
              </a:rPr>
              <a:t>Sainte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 Marguerite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 i="1" dirty="0" err="1">
                <a:solidFill>
                  <a:schemeClr val="accent2">
                    <a:lumMod val="75000"/>
                  </a:schemeClr>
                </a:solidFill>
              </a:rPr>
              <a:t>Jeu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 de Saint Nicolas</a:t>
            </a:r>
            <a:endParaRPr lang="cs-CZ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sz="2000" dirty="0"/>
          </a:p>
          <a:p>
            <a:r>
              <a:rPr lang="cs-CZ" sz="2000" dirty="0" smtClean="0"/>
              <a:t>3. </a:t>
            </a:r>
            <a:r>
              <a:rPr lang="cs-CZ" sz="2000" u="sng" dirty="0" smtClean="0"/>
              <a:t>Neliturgické drama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b</a:t>
            </a:r>
            <a:r>
              <a:rPr lang="cs-CZ" sz="2000" b="1" dirty="0" smtClean="0"/>
              <a:t>iblické hry</a:t>
            </a:r>
            <a:r>
              <a:rPr lang="cs-CZ" sz="2000" dirty="0" smtClean="0"/>
              <a:t>, např. </a:t>
            </a:r>
            <a:r>
              <a:rPr lang="cs-CZ" sz="2000" i="1" dirty="0" err="1" smtClean="0"/>
              <a:t>Jeu</a:t>
            </a:r>
            <a:r>
              <a:rPr lang="cs-CZ" sz="2000" dirty="0" smtClean="0"/>
              <a:t> </a:t>
            </a:r>
            <a:r>
              <a:rPr lang="cs-CZ" sz="2000" i="1" dirty="0" err="1" smtClean="0"/>
              <a:t>d'Adam</a:t>
            </a:r>
            <a:r>
              <a:rPr lang="cs-CZ" sz="2000" i="1" dirty="0" smtClean="0"/>
              <a:t> </a:t>
            </a:r>
            <a:r>
              <a:rPr lang="cs-CZ" sz="2000" dirty="0" smtClean="0"/>
              <a:t>(Hra o Adamovi), </a:t>
            </a:r>
            <a:r>
              <a:rPr lang="cs-CZ" sz="2000" i="1" dirty="0" smtClean="0"/>
              <a:t>Hra veselé Magdaleny</a:t>
            </a:r>
            <a:r>
              <a:rPr lang="cs-CZ" sz="2000" dirty="0" smtClean="0"/>
              <a:t>,</a:t>
            </a:r>
            <a:r>
              <a:rPr lang="cs-CZ" sz="2000" i="1" dirty="0" smtClean="0"/>
              <a:t> </a:t>
            </a:r>
            <a:r>
              <a:rPr lang="cs-CZ" sz="2000" dirty="0"/>
              <a:t>zlomek </a:t>
            </a:r>
            <a:r>
              <a:rPr lang="cs-CZ" sz="2000" i="1" dirty="0" smtClean="0"/>
              <a:t>Mastičkáře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b</a:t>
            </a:r>
            <a:r>
              <a:rPr lang="cs-CZ" sz="2000" b="1" dirty="0" smtClean="0"/>
              <a:t>ožítělové/pašijové hry </a:t>
            </a:r>
            <a:r>
              <a:rPr lang="cs-CZ" sz="2000" dirty="0" smtClean="0"/>
              <a:t>(cykly), např. </a:t>
            </a:r>
            <a:r>
              <a:rPr lang="cs-CZ" sz="2000" dirty="0" err="1" smtClean="0"/>
              <a:t>Chester</a:t>
            </a:r>
            <a:r>
              <a:rPr lang="cs-CZ" sz="2000" dirty="0" smtClean="0"/>
              <a:t> </a:t>
            </a:r>
            <a:r>
              <a:rPr lang="cs-CZ" sz="2000" dirty="0" err="1" smtClean="0"/>
              <a:t>Cycle</a:t>
            </a:r>
            <a:r>
              <a:rPr lang="cs-CZ" sz="2000" dirty="0" smtClean="0"/>
              <a:t>, York </a:t>
            </a:r>
            <a:r>
              <a:rPr lang="cs-CZ" sz="2000" dirty="0" err="1" smtClean="0"/>
              <a:t>Cycle</a:t>
            </a:r>
            <a:r>
              <a:rPr lang="cs-CZ" sz="2000" dirty="0" smtClean="0"/>
              <a:t>; </a:t>
            </a:r>
            <a:r>
              <a:rPr lang="fr-FR" sz="2000" i="1" dirty="0"/>
              <a:t>Le Mystère de la </a:t>
            </a:r>
            <a:r>
              <a:rPr lang="fr-FR" sz="2000" i="1" dirty="0" smtClean="0"/>
              <a:t>Passion</a:t>
            </a:r>
            <a:r>
              <a:rPr lang="cs-CZ" sz="2000" dirty="0" smtClean="0"/>
              <a:t>; pašijové hry z Vídně, </a:t>
            </a:r>
            <a:r>
              <a:rPr lang="cs-CZ" sz="2000" dirty="0" err="1" smtClean="0"/>
              <a:t>Alsfeldu</a:t>
            </a:r>
            <a:r>
              <a:rPr lang="cs-CZ" sz="2000" dirty="0" smtClean="0"/>
              <a:t>, Egeru či Lucernu; </a:t>
            </a:r>
            <a:r>
              <a:rPr lang="cs-CZ" sz="2000" i="1" dirty="0" err="1"/>
              <a:t>Misterio</a:t>
            </a:r>
            <a:r>
              <a:rPr lang="cs-CZ" sz="2000" i="1" dirty="0"/>
              <a:t> de </a:t>
            </a:r>
            <a:r>
              <a:rPr lang="cs-CZ" sz="2000" i="1" dirty="0" err="1" smtClean="0"/>
              <a:t>Elche</a:t>
            </a:r>
            <a:r>
              <a:rPr lang="cs-CZ" sz="2000" dirty="0" smtClean="0"/>
              <a:t>;</a:t>
            </a:r>
            <a:r>
              <a:rPr lang="cs-CZ" sz="2000" i="1" dirty="0" smtClean="0"/>
              <a:t> </a:t>
            </a:r>
            <a:r>
              <a:rPr lang="fr-FR" sz="2000" i="1" dirty="0"/>
              <a:t>La passion de Notre Seigneur Jésus Christ selon </a:t>
            </a:r>
            <a:r>
              <a:rPr lang="fr-FR" sz="2000" i="1" dirty="0" smtClean="0"/>
              <a:t>Saint-Mathieu</a:t>
            </a:r>
            <a:r>
              <a:rPr lang="cs-CZ" sz="2000" i="1" dirty="0"/>
              <a:t>; Hra o Vzkříšení Páně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65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Procesí proroků (</a:t>
            </a:r>
            <a:r>
              <a:rPr lang="cs-CZ" sz="3600" i="1" dirty="0" err="1" smtClean="0"/>
              <a:t>Ordo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propetharum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69" y="342900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3"/>
            <a:ext cx="5186358" cy="324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30021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Katedrála v Rouen, Francie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56113"/>
            <a:ext cx="1798637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40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83720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/>
          <a:stretch/>
        </p:blipFill>
        <p:spPr bwMode="auto">
          <a:xfrm>
            <a:off x="4210050" y="2992845"/>
            <a:ext cx="4942656" cy="386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546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Hra o Danielovi (</a:t>
            </a:r>
            <a:r>
              <a:rPr lang="cs-CZ" sz="3600" i="1" dirty="0" err="1" smtClean="0"/>
              <a:t>Ludus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Danielis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87" y="1247771"/>
            <a:ext cx="3732197" cy="51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40" y="1263205"/>
            <a:ext cx="4783264" cy="514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7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260648"/>
            <a:ext cx="7920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Co pak </a:t>
            </a:r>
            <a:r>
              <a:rPr lang="cs-CZ" sz="2000" dirty="0" err="1"/>
              <a:t>činie</a:t>
            </a:r>
            <a:r>
              <a:rPr lang="cs-CZ" sz="2000" dirty="0"/>
              <a:t> zjevné nekázni v kostele, </a:t>
            </a:r>
            <a:r>
              <a:rPr lang="cs-CZ" sz="2000" b="1" dirty="0" err="1"/>
              <a:t>strojiece</a:t>
            </a:r>
            <a:r>
              <a:rPr lang="cs-CZ" sz="2000" b="1" dirty="0"/>
              <a:t> </a:t>
            </a:r>
            <a:r>
              <a:rPr lang="cs-CZ" sz="2000" b="1" dirty="0" err="1"/>
              <a:t>krabošky</a:t>
            </a:r>
            <a:r>
              <a:rPr lang="cs-CZ" sz="2000" dirty="0"/>
              <a:t>, jakož i já v mladosti byl sem jednu </a:t>
            </a:r>
            <a:r>
              <a:rPr lang="cs-CZ" sz="2000" dirty="0" err="1"/>
              <a:t>pohřiechu</a:t>
            </a:r>
            <a:r>
              <a:rPr lang="cs-CZ" sz="2000" dirty="0"/>
              <a:t> </a:t>
            </a:r>
            <a:r>
              <a:rPr lang="cs-CZ" sz="2000" dirty="0" err="1"/>
              <a:t>kraboškú</a:t>
            </a:r>
            <a:r>
              <a:rPr lang="cs-CZ" sz="2000" dirty="0"/>
              <a:t>! </a:t>
            </a:r>
            <a:r>
              <a:rPr lang="cs-CZ" sz="2000" dirty="0" err="1"/>
              <a:t>Kto</a:t>
            </a:r>
            <a:r>
              <a:rPr lang="cs-CZ" sz="2000" dirty="0"/>
              <a:t> by vypsal na Praze? </a:t>
            </a:r>
            <a:r>
              <a:rPr lang="cs-CZ" sz="2000" dirty="0" err="1"/>
              <a:t>Učiniece</a:t>
            </a:r>
            <a:r>
              <a:rPr lang="cs-CZ" sz="2000" dirty="0"/>
              <a:t> </a:t>
            </a:r>
            <a:r>
              <a:rPr lang="cs-CZ" sz="2000" b="1" dirty="0"/>
              <a:t>žáka</a:t>
            </a:r>
            <a:r>
              <a:rPr lang="cs-CZ" sz="2000" dirty="0"/>
              <a:t> potvorného </a:t>
            </a:r>
            <a:r>
              <a:rPr lang="cs-CZ" sz="2000" b="1" dirty="0"/>
              <a:t>biskupem</a:t>
            </a:r>
            <a:r>
              <a:rPr lang="cs-CZ" sz="2000" dirty="0"/>
              <a:t>, </a:t>
            </a:r>
            <a:r>
              <a:rPr lang="cs-CZ" sz="2000" b="1" dirty="0" err="1"/>
              <a:t>posadie</a:t>
            </a:r>
            <a:r>
              <a:rPr lang="cs-CZ" sz="2000" b="1" dirty="0"/>
              <a:t> na oslici </a:t>
            </a:r>
            <a:r>
              <a:rPr lang="cs-CZ" sz="2000" dirty="0"/>
              <a:t>tváří k ocasu, vedu ho do kostela na mši; a před ním </a:t>
            </a:r>
            <a:r>
              <a:rPr lang="cs-CZ" sz="2000" b="1" dirty="0"/>
              <a:t>mísu polévky a konev neb </a:t>
            </a:r>
            <a:r>
              <a:rPr lang="cs-CZ" sz="2000" b="1" dirty="0" err="1"/>
              <a:t>čbán</a:t>
            </a:r>
            <a:r>
              <a:rPr lang="cs-CZ" sz="2000" b="1" dirty="0"/>
              <a:t> piva</a:t>
            </a:r>
            <a:r>
              <a:rPr lang="cs-CZ" sz="2000" dirty="0"/>
              <a:t>, i </a:t>
            </a:r>
            <a:r>
              <a:rPr lang="cs-CZ" sz="2000" dirty="0" err="1"/>
              <a:t>držie</a:t>
            </a:r>
            <a:r>
              <a:rPr lang="cs-CZ" sz="2000" dirty="0"/>
              <a:t> před ním,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dirty="0" err="1"/>
              <a:t>jie</a:t>
            </a:r>
            <a:r>
              <a:rPr lang="cs-CZ" sz="2000" dirty="0"/>
              <a:t> v kostele. A videch,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b="1" dirty="0"/>
              <a:t>kadí oltáře</a:t>
            </a:r>
            <a:r>
              <a:rPr lang="cs-CZ" sz="2000" dirty="0"/>
              <a:t>, a </a:t>
            </a:r>
            <a:r>
              <a:rPr lang="cs-CZ" sz="2000" dirty="0" err="1"/>
              <a:t>vzdvih</a:t>
            </a:r>
            <a:r>
              <a:rPr lang="cs-CZ" sz="2000" dirty="0"/>
              <a:t> nohu nahoru, i vece hlasem velikým: </a:t>
            </a:r>
            <a:r>
              <a:rPr lang="cs-CZ" sz="2000" b="1" dirty="0"/>
              <a:t>Bú</a:t>
            </a:r>
            <a:r>
              <a:rPr lang="cs-CZ" sz="2000" dirty="0"/>
              <a:t>. A žáci </a:t>
            </a:r>
            <a:r>
              <a:rPr lang="cs-CZ" sz="2000" dirty="0" err="1"/>
              <a:t>nosěchu</a:t>
            </a:r>
            <a:r>
              <a:rPr lang="cs-CZ" sz="2000" dirty="0"/>
              <a:t> před ním veliké </a:t>
            </a:r>
            <a:r>
              <a:rPr lang="cs-CZ" sz="2000" b="1" dirty="0"/>
              <a:t>pochodně</a:t>
            </a:r>
            <a:r>
              <a:rPr lang="cs-CZ" sz="2000" dirty="0"/>
              <a:t> </a:t>
            </a:r>
            <a:r>
              <a:rPr lang="cs-CZ" sz="2000" dirty="0" err="1"/>
              <a:t>miesto</a:t>
            </a:r>
            <a:r>
              <a:rPr lang="cs-CZ" sz="2000" dirty="0"/>
              <a:t> </a:t>
            </a:r>
            <a:r>
              <a:rPr lang="cs-CZ" sz="2000" dirty="0" err="1"/>
              <a:t>sviec</a:t>
            </a:r>
            <a:r>
              <a:rPr lang="cs-CZ" sz="2000" dirty="0"/>
              <a:t>, a chodí oltář od oltáře, tak </a:t>
            </a:r>
            <a:r>
              <a:rPr lang="cs-CZ" sz="2000" b="1" dirty="0"/>
              <a:t>kadě</a:t>
            </a:r>
            <a:r>
              <a:rPr lang="cs-CZ" sz="2000" dirty="0"/>
              <a:t>. Potom </a:t>
            </a:r>
            <a:r>
              <a:rPr lang="cs-CZ" sz="2000" dirty="0" err="1"/>
              <a:t>uzřěch</a:t>
            </a:r>
            <a:r>
              <a:rPr lang="cs-CZ" sz="2000" dirty="0"/>
              <a:t> ano žáci vše </a:t>
            </a:r>
            <a:r>
              <a:rPr lang="cs-CZ" sz="2000" b="1" dirty="0"/>
              <a:t>opak kukly kožišné obrátili</a:t>
            </a:r>
            <a:r>
              <a:rPr lang="cs-CZ" sz="2000" dirty="0"/>
              <a:t>, a </a:t>
            </a:r>
            <a:r>
              <a:rPr lang="cs-CZ" sz="2000" b="1" dirty="0"/>
              <a:t>tancují v kostele</a:t>
            </a:r>
            <a:r>
              <a:rPr lang="cs-CZ" sz="2000" dirty="0"/>
              <a:t>; a lidé se dívají a smějí, a </a:t>
            </a:r>
            <a:r>
              <a:rPr lang="cs-CZ" sz="2000" u="sng" dirty="0" err="1"/>
              <a:t>mnějíce</a:t>
            </a:r>
            <a:r>
              <a:rPr lang="cs-CZ" sz="2000" u="sng" dirty="0"/>
              <a:t> by to bylo vše svatě </a:t>
            </a:r>
            <a:r>
              <a:rPr lang="cs-CZ" sz="2000" dirty="0"/>
              <a:t>neb právě, že </a:t>
            </a:r>
            <a:r>
              <a:rPr lang="cs-CZ" sz="2000" u="sng" dirty="0"/>
              <a:t>to mají v své rubrice</a:t>
            </a:r>
            <a:r>
              <a:rPr lang="cs-CZ" sz="2000" dirty="0"/>
              <a:t>, to jest v svém ustavení… A svaté paměti kněz Jan arcibiskup,  ten jest pod kletbu ty hry a nekázni zapověděl, a velmi dobře; neb jest křesťanské </a:t>
            </a:r>
            <a:r>
              <a:rPr lang="cs-CZ" sz="2000" dirty="0" err="1"/>
              <a:t>ustavenie</a:t>
            </a:r>
            <a:r>
              <a:rPr lang="cs-CZ" sz="2000" dirty="0"/>
              <a:t>, že k řádu kněžskému nemá dopuštěn býti, ktož ty hry v svátky strojí. </a:t>
            </a:r>
            <a:endParaRPr lang="cs-CZ" sz="2000" dirty="0" smtClean="0"/>
          </a:p>
          <a:p>
            <a:endParaRPr lang="cs-CZ" sz="2000" dirty="0"/>
          </a:p>
          <a:p>
            <a:pPr algn="r"/>
            <a:r>
              <a:rPr lang="cs-CZ" sz="2000" dirty="0" smtClean="0"/>
              <a:t>Jan Hus. </a:t>
            </a:r>
            <a:r>
              <a:rPr lang="cs-CZ" sz="2000" i="1" dirty="0" smtClean="0"/>
              <a:t>Výklad modlitby Páně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1050517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5" y="476672"/>
            <a:ext cx="7774830" cy="525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3568" y="6116839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Beauvais</a:t>
            </a:r>
            <a:r>
              <a:rPr lang="cs-CZ" sz="2400" dirty="0" smtClean="0"/>
              <a:t>, Francie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06719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196754" cy="400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149080"/>
            <a:ext cx="5196755" cy="252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3324"/>
            <a:ext cx="3528392" cy="211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95889"/>
            <a:ext cx="3522799" cy="326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542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0" y="1484784"/>
            <a:ext cx="5222061" cy="341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67028" y="4219587"/>
            <a:ext cx="20193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41" y="1303214"/>
            <a:ext cx="3041474" cy="309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59532" y="476672"/>
            <a:ext cx="3996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MANSIONY a PLATEA</a:t>
            </a:r>
            <a:endParaRPr lang="cs-CZ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18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</TotalTime>
  <Words>696</Words>
  <Application>Microsoft Office PowerPoint</Application>
  <PresentationFormat>Předvádění na obrazovce (4:3)</PresentationFormat>
  <Paragraphs>58</Paragraphs>
  <Slides>16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systému Office</vt:lpstr>
      <vt:lpstr>Náboženské pololiturgické drama</vt:lpstr>
      <vt:lpstr>NÁBOŽENSKÉ DIVADLO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České texty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Náboženské pololiturgické drama</dc:title>
  <dc:creator>Eliška</dc:creator>
  <cp:lastModifiedBy>Eliška Poláčková</cp:lastModifiedBy>
  <cp:revision>37</cp:revision>
  <dcterms:created xsi:type="dcterms:W3CDTF">2016-10-15T14:13:34Z</dcterms:created>
  <dcterms:modified xsi:type="dcterms:W3CDTF">2016-11-01T13:32:05Z</dcterms:modified>
</cp:coreProperties>
</file>