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9" r:id="rId13"/>
    <p:sldId id="280" r:id="rId14"/>
    <p:sldId id="268" r:id="rId15"/>
    <p:sldId id="269" r:id="rId16"/>
    <p:sldId id="270" r:id="rId17"/>
    <p:sldId id="271" r:id="rId18"/>
    <p:sldId id="272" r:id="rId19"/>
    <p:sldId id="274" r:id="rId20"/>
    <p:sldId id="277" r:id="rId21"/>
    <p:sldId id="281" r:id="rId22"/>
    <p:sldId id="282" r:id="rId23"/>
    <p:sldId id="278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14EFB-809E-4BD2-9300-D40316F160E1}" type="datetimeFigureOut">
              <a:rPr lang="cs-CZ" smtClean="0"/>
              <a:t>22.11.2016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51AB9-2B70-4D14-A95C-FC94FC1D1C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1938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elp:IPA_for_Spanish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>
                <a:effectLst/>
              </a:rPr>
              <a:t>Fra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Angelico</a:t>
            </a:r>
            <a:r>
              <a:rPr lang="cs-CZ" dirty="0" smtClean="0">
                <a:effectLst/>
              </a:rPr>
              <a:t>, </a:t>
            </a:r>
            <a:r>
              <a:rPr lang="cs-CZ" dirty="0" err="1" smtClean="0">
                <a:effectLst/>
              </a:rPr>
              <a:t>Resurrection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Italian</a:t>
            </a:r>
            <a:r>
              <a:rPr lang="cs-CZ" dirty="0" smtClean="0">
                <a:effectLst/>
              </a:rPr>
              <a:t>, 1440-1442; Mistr vyšebrodského oltáře (c. 1350); 'Saint Nicholas </a:t>
            </a:r>
            <a:r>
              <a:rPr lang="cs-CZ" dirty="0" err="1" smtClean="0">
                <a:effectLst/>
              </a:rPr>
              <a:t>Saves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Travelers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at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Sea</a:t>
            </a:r>
            <a:r>
              <a:rPr lang="cs-CZ" dirty="0" smtClean="0">
                <a:effectLst/>
              </a:rPr>
              <a:t>' </a:t>
            </a:r>
            <a:r>
              <a:rPr lang="cs-CZ" dirty="0" err="1" smtClean="0">
                <a:effectLst/>
              </a:rPr>
              <a:t>from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The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Belles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Heures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of</a:t>
            </a:r>
            <a:r>
              <a:rPr lang="cs-CZ" dirty="0" smtClean="0">
                <a:effectLst/>
              </a:rPr>
              <a:t> Jean de France; </a:t>
            </a:r>
            <a:r>
              <a:rPr lang="en-US" dirty="0" smtClean="0">
                <a:effectLst/>
              </a:rPr>
              <a:t>Daniel and the lion's den with Darius. Utrecht c.1430.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6952C-49D3-485A-AE46-C738CA0DFA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8836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Spanish</a:t>
            </a:r>
            <a:r>
              <a:rPr lang="cs-CZ" dirty="0" smtClean="0"/>
              <a:t> </a:t>
            </a:r>
            <a:r>
              <a:rPr lang="cs-CZ" dirty="0" err="1" smtClean="0"/>
              <a:t>pronunciation</a:t>
            </a:r>
            <a:r>
              <a:rPr lang="cs-CZ" dirty="0" smtClean="0"/>
              <a:t>: </a:t>
            </a:r>
            <a:r>
              <a:rPr lang="cs-CZ" dirty="0" smtClean="0">
                <a:hlinkClick r:id="rId3" tooltip="Help:IPA for Spanish"/>
              </a:rPr>
              <a:t>[</a:t>
            </a:r>
            <a:r>
              <a:rPr lang="cs-CZ" dirty="0" err="1" smtClean="0">
                <a:hlinkClick r:id="rId3" tooltip="Help:IPA for Spanish"/>
              </a:rPr>
              <a:t>misˈteɾjo</a:t>
            </a:r>
            <a:r>
              <a:rPr lang="cs-CZ" dirty="0" smtClean="0">
                <a:hlinkClick r:id="rId3" tooltip="Help:IPA for Spanish"/>
              </a:rPr>
              <a:t> ˈ</a:t>
            </a:r>
            <a:r>
              <a:rPr lang="cs-CZ" dirty="0" err="1" smtClean="0">
                <a:hlinkClick r:id="rId3" tooltip="Help:IPA for Spanish"/>
              </a:rPr>
              <a:t>ðe</a:t>
            </a:r>
            <a:r>
              <a:rPr lang="cs-CZ" dirty="0" smtClean="0">
                <a:hlinkClick r:id="rId3" tooltip="Help:IPA for Spanish"/>
              </a:rPr>
              <a:t> ˈ</a:t>
            </a:r>
            <a:r>
              <a:rPr lang="cs-CZ" dirty="0" err="1" smtClean="0">
                <a:hlinkClick r:id="rId3" tooltip="Help:IPA for Spanish"/>
              </a:rPr>
              <a:t>eltʃe</a:t>
            </a:r>
            <a:r>
              <a:rPr lang="cs-CZ" dirty="0" smtClean="0">
                <a:hlinkClick r:id="rId3" tooltip="Help:IPA for Spanish"/>
              </a:rPr>
              <a:t>]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3CC51-D902-42F8-88EB-854C5420E853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8781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>
                <a:effectLst/>
              </a:rPr>
              <a:t>Martyre de sainte Appoline, par Jean Fouquet, Heures d'Etienne Chevalier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3F45F-819D-4FB2-B815-AB1C38F5A5FB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63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mtClean="0">
                <a:effectLst/>
              </a:rPr>
              <a:t>Martyre de sainte Appoline, par Jean Fouquet, Heures d'Etienne Chevalier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3F45F-819D-4FB2-B815-AB1C38F5A5FB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63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withouten</a:t>
            </a:r>
            <a:r>
              <a:rPr lang="en-US" dirty="0" smtClean="0"/>
              <a:t> were</a:t>
            </a:r>
            <a:r>
              <a:rPr lang="cs-CZ" dirty="0" smtClean="0"/>
              <a:t> – bezpochyby, </a:t>
            </a:r>
            <a:r>
              <a:rPr lang="cs-CZ" dirty="0" err="1" smtClean="0"/>
              <a:t>shente</a:t>
            </a:r>
            <a:r>
              <a:rPr lang="cs-CZ" dirty="0" smtClean="0"/>
              <a:t> – to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damned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51AB9-2B70-4D14-A95C-FC94FC1D1CA2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3064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>
                <a:effectLst/>
              </a:rPr>
              <a:t>Martyre de sainte Appoline, par Jean Fouquet, Heures d'Etienne Chevalier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3F45F-819D-4FB2-B815-AB1C38F5A5FB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63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>
                <a:effectLst/>
              </a:rPr>
              <a:t>Martyre de sainte Appoline, par Jean Fouquet, Heures d'Etienne Chevalier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3F45F-819D-4FB2-B815-AB1C38F5A5FB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63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>
                <a:effectLst/>
              </a:rPr>
              <a:t>Martyre de sainte Appoline, par Jean Fouquet, Heures d'Etienne Chevalier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3F45F-819D-4FB2-B815-AB1C38F5A5FB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63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 err="1" smtClean="0"/>
              <a:t>llumination</a:t>
            </a:r>
            <a:r>
              <a:rPr lang="en-US" i="0" dirty="0" smtClean="0"/>
              <a:t> from the Liber </a:t>
            </a:r>
            <a:r>
              <a:rPr lang="en-US" i="0" dirty="0" err="1" smtClean="0"/>
              <a:t>Scivias</a:t>
            </a:r>
            <a:r>
              <a:rPr lang="en-US" i="0" dirty="0" smtClean="0"/>
              <a:t> showing Hildegard receiving a vision and dictating to her scribe and secretary</a:t>
            </a:r>
            <a:r>
              <a:rPr lang="cs-CZ" i="0" dirty="0" smtClean="0"/>
              <a:t>.; Hildegarda: Porýní,</a:t>
            </a:r>
            <a:r>
              <a:rPr lang="cs-CZ" i="0" baseline="0" dirty="0" smtClean="0"/>
              <a:t> v </a:t>
            </a:r>
            <a:r>
              <a:rPr lang="cs-CZ" i="0" baseline="0" dirty="0" err="1" smtClean="0"/>
              <a:t>Bingenu</a:t>
            </a:r>
            <a:r>
              <a:rPr lang="cs-CZ" i="0" baseline="0" dirty="0" smtClean="0"/>
              <a:t> založila klášter, představitelka specifické větve středověké mystiky, od dětství mívala vidění, úspěšná kazatelka (jezdila po Evropě); přijímala jen bohaté a urozené a starala se o jejich vzdělání, např. napsala sérii evangelijních kázání nebo sbírku duchovních písní </a:t>
            </a:r>
            <a:r>
              <a:rPr lang="cs-CZ" i="0" baseline="0" dirty="0" err="1" smtClean="0"/>
              <a:t>kt</a:t>
            </a:r>
            <a:r>
              <a:rPr lang="cs-CZ" i="0" baseline="0" dirty="0" smtClean="0"/>
              <a:t>. Měly sestry zpívat na melodie gregoriánského chorálu při významných svátcích.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DE85-E1B0-4FF9-B20E-299F8C2D553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2884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DA4C-9B86-4D70-ABA4-E67B9B16B9E9}" type="datetimeFigureOut">
              <a:rPr lang="cs-CZ" smtClean="0"/>
              <a:t>22.11.2016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6461-45FD-4902-A109-4A50CCC9A1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3700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DA4C-9B86-4D70-ABA4-E67B9B16B9E9}" type="datetimeFigureOut">
              <a:rPr lang="cs-CZ" smtClean="0"/>
              <a:t>22.11.2016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6461-45FD-4902-A109-4A50CCC9A1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423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DA4C-9B86-4D70-ABA4-E67B9B16B9E9}" type="datetimeFigureOut">
              <a:rPr lang="cs-CZ" smtClean="0"/>
              <a:t>22.11.2016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6461-45FD-4902-A109-4A50CCC9A1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5407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DA4C-9B86-4D70-ABA4-E67B9B16B9E9}" type="datetimeFigureOut">
              <a:rPr lang="cs-CZ" smtClean="0"/>
              <a:t>22.11.2016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6461-45FD-4902-A109-4A50CCC9A1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0417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DA4C-9B86-4D70-ABA4-E67B9B16B9E9}" type="datetimeFigureOut">
              <a:rPr lang="cs-CZ" smtClean="0"/>
              <a:t>22.11.2016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6461-45FD-4902-A109-4A50CCC9A1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5721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DA4C-9B86-4D70-ABA4-E67B9B16B9E9}" type="datetimeFigureOut">
              <a:rPr lang="cs-CZ" smtClean="0"/>
              <a:t>22.11.2016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6461-45FD-4902-A109-4A50CCC9A1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8481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DA4C-9B86-4D70-ABA4-E67B9B16B9E9}" type="datetimeFigureOut">
              <a:rPr lang="cs-CZ" smtClean="0"/>
              <a:t>22.11.2016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6461-45FD-4902-A109-4A50CCC9A1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0829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DA4C-9B86-4D70-ABA4-E67B9B16B9E9}" type="datetimeFigureOut">
              <a:rPr lang="cs-CZ" smtClean="0"/>
              <a:t>22.11.2016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6461-45FD-4902-A109-4A50CCC9A1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493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DA4C-9B86-4D70-ABA4-E67B9B16B9E9}" type="datetimeFigureOut">
              <a:rPr lang="cs-CZ" smtClean="0"/>
              <a:t>22.11.2016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6461-45FD-4902-A109-4A50CCC9A1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1798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DA4C-9B86-4D70-ABA4-E67B9B16B9E9}" type="datetimeFigureOut">
              <a:rPr lang="cs-CZ" smtClean="0"/>
              <a:t>22.11.2016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6461-45FD-4902-A109-4A50CCC9A1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4185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DA4C-9B86-4D70-ABA4-E67B9B16B9E9}" type="datetimeFigureOut">
              <a:rPr lang="cs-CZ" smtClean="0"/>
              <a:t>22.11.2016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6461-45FD-4902-A109-4A50CCC9A1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518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ADA4C-9B86-4D70-ABA4-E67B9B16B9E9}" type="datetimeFigureOut">
              <a:rPr lang="cs-CZ" smtClean="0"/>
              <a:t>22.11.2016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76461-45FD-4902-A109-4A50CCC9A1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614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71600" y="116632"/>
            <a:ext cx="7340352" cy="97562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dirty="0" smtClean="0"/>
              <a:t>Náboženské neliturgické drama</a:t>
            </a:r>
            <a:endParaRPr lang="cs-CZ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1198743"/>
            <a:ext cx="3779912" cy="412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7093" r="4318" b="12394"/>
          <a:stretch/>
        </p:blipFill>
        <p:spPr bwMode="auto">
          <a:xfrm>
            <a:off x="6660232" y="5381980"/>
            <a:ext cx="2483768" cy="1490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4376"/>
            <a:ext cx="3444875" cy="407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" y="3500392"/>
            <a:ext cx="23812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47347"/>
            <a:ext cx="5089519" cy="5724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571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51520" y="260648"/>
            <a:ext cx="849694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249 EVA. Adam, </a:t>
            </a:r>
            <a:r>
              <a:rPr lang="en-US" dirty="0" err="1" smtClean="0"/>
              <a:t>husbande</a:t>
            </a:r>
            <a:r>
              <a:rPr lang="en-US" dirty="0" smtClean="0"/>
              <a:t> life and </a:t>
            </a:r>
            <a:r>
              <a:rPr lang="en-US" dirty="0" err="1" smtClean="0"/>
              <a:t>deare</a:t>
            </a:r>
            <a:r>
              <a:rPr lang="en-US" dirty="0" smtClean="0"/>
              <a:t>,</a:t>
            </a:r>
          </a:p>
          <a:p>
            <a:r>
              <a:rPr lang="en-US" dirty="0" smtClean="0"/>
              <a:t>250 </a:t>
            </a:r>
            <a:r>
              <a:rPr lang="en-US" dirty="0" err="1" smtClean="0"/>
              <a:t>eate</a:t>
            </a:r>
            <a:r>
              <a:rPr lang="en-US" dirty="0" smtClean="0"/>
              <a:t> some of this apple here.</a:t>
            </a:r>
          </a:p>
          <a:p>
            <a:r>
              <a:rPr lang="en-US" dirty="0" smtClean="0"/>
              <a:t>251 </a:t>
            </a:r>
            <a:r>
              <a:rPr lang="en-US" dirty="0" err="1" smtClean="0"/>
              <a:t>Yt</a:t>
            </a:r>
            <a:r>
              <a:rPr lang="en-US" dirty="0" smtClean="0"/>
              <a:t> is fayre, my </a:t>
            </a:r>
            <a:r>
              <a:rPr lang="en-US" dirty="0" err="1" smtClean="0"/>
              <a:t>leeffe</a:t>
            </a:r>
            <a:r>
              <a:rPr lang="en-US" dirty="0" smtClean="0"/>
              <a:t> </a:t>
            </a:r>
            <a:r>
              <a:rPr lang="cs-CZ" dirty="0" err="1"/>
              <a:t>d</a:t>
            </a:r>
            <a:r>
              <a:rPr lang="en-US" dirty="0" err="1" smtClean="0"/>
              <a:t>eare</a:t>
            </a:r>
            <a:r>
              <a:rPr lang="en-US" dirty="0" smtClean="0"/>
              <a:t>;</a:t>
            </a:r>
          </a:p>
          <a:p>
            <a:r>
              <a:rPr lang="en-US" dirty="0" smtClean="0"/>
              <a:t>252 hit may thou not forsake.</a:t>
            </a:r>
          </a:p>
          <a:p>
            <a:endParaRPr lang="en-US" dirty="0" smtClean="0"/>
          </a:p>
          <a:p>
            <a:r>
              <a:rPr lang="en-US" dirty="0" smtClean="0"/>
              <a:t>253 ADAM. That is soothe, Eve, </a:t>
            </a:r>
            <a:r>
              <a:rPr lang="en-US" dirty="0" err="1" smtClean="0"/>
              <a:t>withouten</a:t>
            </a:r>
            <a:r>
              <a:rPr lang="en-US" dirty="0" smtClean="0"/>
              <a:t> were;</a:t>
            </a:r>
          </a:p>
          <a:p>
            <a:r>
              <a:rPr lang="en-US" dirty="0" smtClean="0"/>
              <a:t>254 the fruit is </a:t>
            </a:r>
            <a:r>
              <a:rPr lang="en-US" dirty="0" err="1" smtClean="0"/>
              <a:t>sweete</a:t>
            </a:r>
            <a:r>
              <a:rPr lang="en-US" dirty="0" smtClean="0"/>
              <a:t> and </a:t>
            </a:r>
            <a:r>
              <a:rPr lang="en-US" dirty="0" err="1" smtClean="0"/>
              <a:t>passinge</a:t>
            </a:r>
            <a:r>
              <a:rPr lang="en-US" dirty="0" smtClean="0"/>
              <a:t> </a:t>
            </a:r>
            <a:r>
              <a:rPr lang="en-US" dirty="0" err="1" smtClean="0"/>
              <a:t>feare</a:t>
            </a:r>
            <a:r>
              <a:rPr lang="en-US" dirty="0" smtClean="0"/>
              <a:t>.</a:t>
            </a:r>
          </a:p>
          <a:p>
            <a:r>
              <a:rPr lang="en-US" dirty="0" smtClean="0"/>
              <a:t>255 </a:t>
            </a:r>
            <a:r>
              <a:rPr lang="en-US" dirty="0" err="1" smtClean="0"/>
              <a:t>Therfore</a:t>
            </a:r>
            <a:r>
              <a:rPr lang="en-US" dirty="0" smtClean="0"/>
              <a:t> I will doe thy prayer--</a:t>
            </a:r>
          </a:p>
          <a:p>
            <a:r>
              <a:rPr lang="en-US" dirty="0" smtClean="0"/>
              <a:t>256 one </a:t>
            </a:r>
            <a:r>
              <a:rPr lang="en-US" dirty="0" err="1" smtClean="0"/>
              <a:t>morsell</a:t>
            </a:r>
            <a:r>
              <a:rPr lang="en-US" dirty="0" smtClean="0"/>
              <a:t> I will take.</a:t>
            </a:r>
          </a:p>
          <a:p>
            <a:endParaRPr lang="en-US" dirty="0" smtClean="0"/>
          </a:p>
          <a:p>
            <a:r>
              <a:rPr lang="en-US" i="1" dirty="0" smtClean="0"/>
              <a:t>Then Adam shall take the </a:t>
            </a:r>
            <a:r>
              <a:rPr lang="en-US" i="1" dirty="0" err="1" smtClean="0"/>
              <a:t>fruite</a:t>
            </a:r>
            <a:r>
              <a:rPr lang="en-US" i="1" dirty="0" smtClean="0"/>
              <a:t> and </a:t>
            </a:r>
            <a:r>
              <a:rPr lang="en-US" i="1" dirty="0" err="1" smtClean="0"/>
              <a:t>eate</a:t>
            </a:r>
            <a:r>
              <a:rPr lang="en-US" i="1" dirty="0" smtClean="0"/>
              <a:t> </a:t>
            </a:r>
            <a:endParaRPr lang="cs-CZ" i="1" dirty="0" smtClean="0"/>
          </a:p>
          <a:p>
            <a:r>
              <a:rPr lang="en-US" i="1" dirty="0" err="1" smtClean="0"/>
              <a:t>therof</a:t>
            </a:r>
            <a:r>
              <a:rPr lang="en-US" i="1" dirty="0" smtClean="0"/>
              <a:t>,</a:t>
            </a:r>
            <a:r>
              <a:rPr lang="cs-CZ" i="1" dirty="0" smtClean="0"/>
              <a:t> </a:t>
            </a:r>
            <a:r>
              <a:rPr lang="en-US" i="1" dirty="0" smtClean="0"/>
              <a:t>and in </a:t>
            </a:r>
            <a:r>
              <a:rPr lang="en-US" i="1" dirty="0" err="1" smtClean="0"/>
              <a:t>weepinge</a:t>
            </a:r>
            <a:r>
              <a:rPr lang="en-US" i="1" dirty="0" smtClean="0"/>
              <a:t> manner shall </a:t>
            </a:r>
            <a:r>
              <a:rPr lang="en-US" i="1" dirty="0" err="1" smtClean="0"/>
              <a:t>saye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r>
              <a:rPr lang="en-US" dirty="0" smtClean="0"/>
              <a:t>257 ADAM. Out, alas, what </a:t>
            </a:r>
            <a:r>
              <a:rPr lang="en-US" dirty="0" err="1" smtClean="0"/>
              <a:t>ayleth</a:t>
            </a:r>
            <a:r>
              <a:rPr lang="en-US" dirty="0" smtClean="0"/>
              <a:t> </a:t>
            </a:r>
            <a:r>
              <a:rPr lang="en-US" dirty="0" err="1" smtClean="0"/>
              <a:t>mee</a:t>
            </a:r>
            <a:r>
              <a:rPr lang="en-US" dirty="0" smtClean="0"/>
              <a:t>?</a:t>
            </a:r>
          </a:p>
          <a:p>
            <a:r>
              <a:rPr lang="en-US" dirty="0" smtClean="0"/>
              <a:t>258 I am naked, well I see.</a:t>
            </a:r>
          </a:p>
          <a:p>
            <a:r>
              <a:rPr lang="en-US" dirty="0" smtClean="0"/>
              <a:t>259 Woman, cursed mote thou bee,</a:t>
            </a:r>
          </a:p>
          <a:p>
            <a:r>
              <a:rPr lang="en-US" dirty="0" smtClean="0"/>
              <a:t>260 for wee </a:t>
            </a:r>
            <a:r>
              <a:rPr lang="en-US" dirty="0" err="1" smtClean="0"/>
              <a:t>bothe</a:t>
            </a:r>
            <a:r>
              <a:rPr lang="en-US" dirty="0" smtClean="0"/>
              <a:t> </a:t>
            </a:r>
            <a:r>
              <a:rPr lang="en-US" dirty="0" err="1" smtClean="0"/>
              <a:t>nowe</a:t>
            </a:r>
            <a:r>
              <a:rPr lang="en-US" dirty="0" smtClean="0"/>
              <a:t> </a:t>
            </a:r>
            <a:r>
              <a:rPr lang="en-US" dirty="0" err="1" smtClean="0"/>
              <a:t>shente</a:t>
            </a:r>
            <a:r>
              <a:rPr lang="en-US" dirty="0" smtClean="0"/>
              <a:t>.</a:t>
            </a:r>
          </a:p>
          <a:p>
            <a:r>
              <a:rPr lang="en-US" dirty="0" smtClean="0"/>
              <a:t>261 I </a:t>
            </a:r>
            <a:r>
              <a:rPr lang="en-US" dirty="0" err="1" smtClean="0"/>
              <a:t>wotte</a:t>
            </a:r>
            <a:r>
              <a:rPr lang="en-US" dirty="0" smtClean="0"/>
              <a:t> not for shame </a:t>
            </a:r>
            <a:r>
              <a:rPr lang="en-US" dirty="0" err="1" smtClean="0"/>
              <a:t>whyther</a:t>
            </a:r>
            <a:r>
              <a:rPr lang="en-US" dirty="0" smtClean="0"/>
              <a:t> to flee,</a:t>
            </a:r>
          </a:p>
          <a:p>
            <a:r>
              <a:rPr lang="en-US" dirty="0" smtClean="0"/>
              <a:t>262 for this </a:t>
            </a:r>
            <a:r>
              <a:rPr lang="en-US" dirty="0" err="1" smtClean="0"/>
              <a:t>fruite</a:t>
            </a:r>
            <a:r>
              <a:rPr lang="en-US" dirty="0" smtClean="0"/>
              <a:t> was </a:t>
            </a:r>
            <a:r>
              <a:rPr lang="en-US" dirty="0" err="1" smtClean="0"/>
              <a:t>forbydden</a:t>
            </a:r>
            <a:r>
              <a:rPr lang="en-US" dirty="0" smtClean="0"/>
              <a:t> </a:t>
            </a:r>
            <a:r>
              <a:rPr lang="en-US" dirty="0" err="1" smtClean="0"/>
              <a:t>mee</a:t>
            </a:r>
            <a:r>
              <a:rPr lang="en-US" dirty="0" smtClean="0"/>
              <a:t>.</a:t>
            </a:r>
          </a:p>
          <a:p>
            <a:r>
              <a:rPr lang="en-US" dirty="0" smtClean="0"/>
              <a:t>263 Now have I </a:t>
            </a:r>
            <a:r>
              <a:rPr lang="en-US" dirty="0" err="1" smtClean="0"/>
              <a:t>brooken</a:t>
            </a:r>
            <a:r>
              <a:rPr lang="en-US" dirty="0" smtClean="0"/>
              <a:t>, through </a:t>
            </a:r>
            <a:r>
              <a:rPr lang="en-US" dirty="0" err="1" smtClean="0"/>
              <a:t>meade</a:t>
            </a:r>
            <a:r>
              <a:rPr lang="en-US" dirty="0" smtClean="0"/>
              <a:t> </a:t>
            </a:r>
            <a:endParaRPr lang="cs-CZ" dirty="0" smtClean="0"/>
          </a:p>
          <a:p>
            <a:r>
              <a:rPr lang="en-US" dirty="0" smtClean="0"/>
              <a:t>of thee,</a:t>
            </a:r>
          </a:p>
          <a:p>
            <a:r>
              <a:rPr lang="en-US" dirty="0" smtClean="0"/>
              <a:t>264 my </a:t>
            </a:r>
            <a:r>
              <a:rPr lang="en-US" dirty="0" err="1" smtClean="0"/>
              <a:t>lordes</a:t>
            </a:r>
            <a:r>
              <a:rPr lang="en-US" dirty="0" smtClean="0"/>
              <a:t> </a:t>
            </a:r>
            <a:r>
              <a:rPr lang="en-US" dirty="0" err="1" smtClean="0"/>
              <a:t>commandemente</a:t>
            </a:r>
            <a:r>
              <a:rPr lang="en-US" dirty="0" smtClean="0"/>
              <a:t>.</a:t>
            </a:r>
            <a:endParaRPr lang="cs-CZ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75660"/>
            <a:ext cx="4644007" cy="348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04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260648"/>
            <a:ext cx="8712968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600" dirty="0" smtClean="0"/>
              <a:t>Morality</a:t>
            </a:r>
            <a:endParaRPr lang="cs-CZ" sz="3600" dirty="0"/>
          </a:p>
        </p:txBody>
      </p:sp>
      <p:sp>
        <p:nvSpPr>
          <p:cNvPr id="2" name="Obdélník 1"/>
          <p:cNvSpPr/>
          <p:nvPr/>
        </p:nvSpPr>
        <p:spPr>
          <a:xfrm>
            <a:off x="251520" y="1844824"/>
            <a:ext cx="871296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/>
              <a:t>A tak, bratří, svou sílu hledejte u Pána, v jeho veliké moci. </a:t>
            </a:r>
          </a:p>
          <a:p>
            <a:r>
              <a:rPr lang="cs-CZ" sz="2000" dirty="0" smtClean="0"/>
              <a:t>11 </a:t>
            </a:r>
            <a:r>
              <a:rPr lang="cs-CZ" sz="2000" b="1" dirty="0" smtClean="0"/>
              <a:t>Oblečte plnou Boží zbroj, abyste mohli odolat ďáblovým svodům.</a:t>
            </a:r>
          </a:p>
          <a:p>
            <a:r>
              <a:rPr lang="cs-CZ" sz="2000" dirty="0" smtClean="0"/>
              <a:t>12 Nevedeme svůj boj proti lidským nepřátelům, ale proti mocnostem, silám a všemu, co ovládá tento věk tmy, proti nadzemským duchům zla.</a:t>
            </a:r>
          </a:p>
          <a:p>
            <a:r>
              <a:rPr lang="cs-CZ" sz="2000" dirty="0" smtClean="0"/>
              <a:t>13 Proto vezměte na sebe plnou Boží zbroj, abyste se mohli v den zlý postavit na odpor, všechno překonat a obstát.</a:t>
            </a:r>
          </a:p>
          <a:p>
            <a:r>
              <a:rPr lang="cs-CZ" sz="2000" dirty="0" smtClean="0"/>
              <a:t>14 Stůjte tedy ‚opásáni kolem beder pravdou, obrněni pancířem spravedlnosti,</a:t>
            </a:r>
          </a:p>
          <a:p>
            <a:r>
              <a:rPr lang="cs-CZ" sz="2000" dirty="0" smtClean="0"/>
              <a:t>15 obuti k pohotové službě evangeliu pokoje‘</a:t>
            </a:r>
          </a:p>
          <a:p>
            <a:r>
              <a:rPr lang="cs-CZ" sz="2000" dirty="0" smtClean="0"/>
              <a:t>16 a vždycky se štítem víry, jímž byste uhasili všechny ohnivé střely toho Zlého.</a:t>
            </a:r>
          </a:p>
          <a:p>
            <a:r>
              <a:rPr lang="cs-CZ" sz="2000" dirty="0" smtClean="0"/>
              <a:t>17 Přijměte také ‚přilbu spasení‘ a ‚meč Ducha, jímž je slovo Boží‘. </a:t>
            </a:r>
          </a:p>
          <a:p>
            <a:endParaRPr lang="cs-CZ" dirty="0"/>
          </a:p>
          <a:p>
            <a:pPr algn="r"/>
            <a:r>
              <a:rPr lang="cs-CZ" dirty="0" smtClean="0"/>
              <a:t>Pavel</a:t>
            </a:r>
            <a:r>
              <a:rPr lang="cs-CZ" i="1" dirty="0" smtClean="0"/>
              <a:t>, List Efezským</a:t>
            </a:r>
            <a:r>
              <a:rPr lang="cs-CZ" dirty="0" smtClean="0"/>
              <a:t>, 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83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28" y="0"/>
            <a:ext cx="8892480" cy="684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939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91"/>
            <a:ext cx="7047147" cy="480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83" y="2747987"/>
            <a:ext cx="8618317" cy="41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95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35696" y="260648"/>
            <a:ext cx="5256584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600" i="1" dirty="0" err="1" smtClean="0"/>
              <a:t>Everyman</a:t>
            </a:r>
            <a:r>
              <a:rPr lang="cs-CZ" sz="3600" dirty="0" smtClean="0"/>
              <a:t> (Kdokoli)</a:t>
            </a:r>
            <a:endParaRPr lang="cs-CZ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3457575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24639"/>
            <a:ext cx="37719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45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34290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6351"/>
            <a:ext cx="3312368" cy="6138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392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99592" y="260648"/>
            <a:ext cx="7344816" cy="72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600" i="1" dirty="0" err="1" smtClean="0"/>
              <a:t>Castle</a:t>
            </a:r>
            <a:r>
              <a:rPr lang="cs-CZ" sz="3600" i="1" dirty="0" smtClean="0"/>
              <a:t> </a:t>
            </a:r>
            <a:r>
              <a:rPr lang="cs-CZ" sz="3600" i="1" dirty="0" err="1" smtClean="0"/>
              <a:t>of</a:t>
            </a:r>
            <a:r>
              <a:rPr lang="cs-CZ" sz="3600" i="1" dirty="0" smtClean="0"/>
              <a:t> Perseverance </a:t>
            </a:r>
            <a:r>
              <a:rPr lang="cs-CZ" sz="3600" dirty="0" smtClean="0"/>
              <a:t>(Hrad stálosti)</a:t>
            </a:r>
            <a:endParaRPr lang="cs-CZ" sz="36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132856"/>
            <a:ext cx="48577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42356"/>
            <a:ext cx="28575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14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259" y="1268760"/>
            <a:ext cx="2376264" cy="347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972304" y="499707"/>
            <a:ext cx="3920175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b="1" dirty="0" err="1" smtClean="0"/>
              <a:t>Hildebarda</a:t>
            </a:r>
            <a:r>
              <a:rPr lang="cs-CZ" sz="2000" b="1" dirty="0" smtClean="0"/>
              <a:t> z </a:t>
            </a:r>
            <a:r>
              <a:rPr lang="cs-CZ" sz="2000" b="1" dirty="0" err="1" smtClean="0"/>
              <a:t>Bingenu</a:t>
            </a:r>
            <a:r>
              <a:rPr lang="cs-CZ" sz="2000" dirty="0" smtClean="0"/>
              <a:t>, 12. stol.</a:t>
            </a:r>
            <a:endParaRPr lang="cs-CZ" sz="20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1520" y="499707"/>
            <a:ext cx="432048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000" b="1" dirty="0" smtClean="0"/>
              <a:t>Hro(t)</a:t>
            </a:r>
            <a:r>
              <a:rPr lang="cs-CZ" sz="2000" b="1" dirty="0" err="1" smtClean="0"/>
              <a:t>svitha</a:t>
            </a:r>
            <a:r>
              <a:rPr lang="cs-CZ" sz="2000" b="1" dirty="0" smtClean="0"/>
              <a:t> z </a:t>
            </a:r>
            <a:r>
              <a:rPr lang="cs-CZ" sz="2000" b="1" dirty="0" err="1" smtClean="0"/>
              <a:t>Gandersheimu</a:t>
            </a:r>
            <a:r>
              <a:rPr lang="cs-CZ" sz="2000" dirty="0" smtClean="0"/>
              <a:t>, 10. stol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580112" y="5157192"/>
            <a:ext cx="273630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i="1" dirty="0" err="1" smtClean="0"/>
              <a:t>Ordo</a:t>
            </a:r>
            <a:r>
              <a:rPr lang="cs-CZ" i="1" dirty="0" smtClean="0"/>
              <a:t> </a:t>
            </a:r>
            <a:r>
              <a:rPr lang="cs-CZ" i="1" dirty="0" err="1" smtClean="0"/>
              <a:t>virtutum</a:t>
            </a:r>
            <a:r>
              <a:rPr lang="cs-CZ" i="1" dirty="0" smtClean="0"/>
              <a:t> </a:t>
            </a:r>
          </a:p>
          <a:p>
            <a:pPr algn="ctr"/>
            <a:r>
              <a:rPr lang="cs-CZ" dirty="0" smtClean="0"/>
              <a:t>(Hra o ctnostech)</a:t>
            </a:r>
            <a:endParaRPr lang="cs-CZ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59"/>
            <a:ext cx="2412730" cy="335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809813" y="5157192"/>
            <a:ext cx="273630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i="1" dirty="0" err="1" smtClean="0"/>
              <a:t>Dulcitius</a:t>
            </a:r>
            <a:r>
              <a:rPr lang="cs-CZ" i="1" dirty="0" smtClean="0"/>
              <a:t>, </a:t>
            </a:r>
            <a:r>
              <a:rPr lang="cs-CZ" i="1" dirty="0" err="1" smtClean="0"/>
              <a:t>Gallicanus</a:t>
            </a:r>
            <a:r>
              <a:rPr lang="cs-CZ" i="1" dirty="0" smtClean="0"/>
              <a:t>,…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662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4695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74"/>
            <a:ext cx="4650980" cy="687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31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Bohemikální </a:t>
            </a:r>
            <a:r>
              <a:rPr lang="cs-CZ" dirty="0" err="1" smtClean="0"/>
              <a:t>plankty</a:t>
            </a:r>
            <a:r>
              <a:rPr lang="cs-CZ" dirty="0" smtClean="0"/>
              <a:t> (14. stol.)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95788" y="1700808"/>
            <a:ext cx="8347992" cy="4247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u="sng" dirty="0" smtClean="0"/>
              <a:t>Latinské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originál </a:t>
            </a:r>
            <a:r>
              <a:rPr lang="cs-CZ" i="1" dirty="0" smtClean="0"/>
              <a:t>Pláče svaté </a:t>
            </a:r>
            <a:r>
              <a:rPr lang="cs-CZ" i="1" dirty="0" err="1" smtClean="0"/>
              <a:t>Mařie</a:t>
            </a:r>
            <a:r>
              <a:rPr lang="cs-CZ" i="1" dirty="0" smtClean="0"/>
              <a:t> </a:t>
            </a:r>
            <a:r>
              <a:rPr lang="cs-CZ" dirty="0" smtClean="0"/>
              <a:t>(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Pseudo-Origenova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homilie na  Zelený čtvrtek</a:t>
            </a:r>
            <a:r>
              <a:rPr lang="cs-CZ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originál </a:t>
            </a:r>
            <a:r>
              <a:rPr lang="cs-CZ" i="1" dirty="0" smtClean="0"/>
              <a:t>Pláče Marie Magdaleny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originál</a:t>
            </a:r>
            <a:r>
              <a:rPr lang="cs-CZ" i="1" dirty="0" smtClean="0"/>
              <a:t> Šafaříkova </a:t>
            </a:r>
            <a:r>
              <a:rPr lang="cs-CZ" i="1" dirty="0" err="1" smtClean="0"/>
              <a:t>planktu</a:t>
            </a:r>
            <a:endParaRPr lang="cs-CZ" i="1" dirty="0" smtClean="0"/>
          </a:p>
          <a:p>
            <a:pPr marL="285750" indent="-285750">
              <a:buFontTx/>
              <a:buChar char="-"/>
            </a:pP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Planctus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sanctae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ariae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smtClean="0"/>
              <a:t>(in Pasionál abatyše Kunhuty)</a:t>
            </a:r>
          </a:p>
          <a:p>
            <a:endParaRPr lang="cs-CZ" dirty="0"/>
          </a:p>
          <a:p>
            <a:r>
              <a:rPr lang="cs-CZ" u="sng" dirty="0" smtClean="0"/>
              <a:t>Staročeské</a:t>
            </a:r>
          </a:p>
          <a:p>
            <a:pPr marL="285750" indent="-285750">
              <a:buFontTx/>
              <a:buChar char="-"/>
            </a:pPr>
            <a:r>
              <a:rPr lang="cs-CZ" i="1" dirty="0" smtClean="0"/>
              <a:t>Šafaříkův </a:t>
            </a:r>
            <a:r>
              <a:rPr lang="cs-CZ" i="1" dirty="0" err="1" smtClean="0"/>
              <a:t>plankt</a:t>
            </a:r>
            <a:r>
              <a:rPr lang="cs-CZ" i="1" dirty="0" smtClean="0"/>
              <a:t> </a:t>
            </a:r>
            <a:r>
              <a:rPr lang="cs-CZ" dirty="0" smtClean="0"/>
              <a:t>Panny Marie</a:t>
            </a:r>
          </a:p>
          <a:p>
            <a:pPr marL="285750" indent="-285750">
              <a:buFontTx/>
              <a:buChar char="-"/>
            </a:pPr>
            <a:r>
              <a:rPr lang="cs-CZ" i="1" dirty="0" smtClean="0"/>
              <a:t>Roudnický </a:t>
            </a:r>
            <a:r>
              <a:rPr lang="cs-CZ" i="1" dirty="0" err="1" smtClean="0"/>
              <a:t>plankt</a:t>
            </a:r>
            <a:r>
              <a:rPr lang="cs-CZ" i="1" dirty="0" smtClean="0"/>
              <a:t> </a:t>
            </a:r>
            <a:r>
              <a:rPr lang="cs-CZ" dirty="0" smtClean="0"/>
              <a:t>Panny Marie – přepracovaný ŠP</a:t>
            </a:r>
          </a:p>
          <a:p>
            <a:pPr marL="285750" indent="-285750">
              <a:buFontTx/>
              <a:buChar char="-"/>
            </a:pPr>
            <a:r>
              <a:rPr lang="cs-CZ" i="1" dirty="0" err="1" smtClean="0"/>
              <a:t>Plankt</a:t>
            </a:r>
            <a:r>
              <a:rPr lang="cs-CZ" i="1" dirty="0" smtClean="0"/>
              <a:t> nebo </a:t>
            </a:r>
            <a:r>
              <a:rPr lang="cs-CZ" i="1" dirty="0" err="1" smtClean="0"/>
              <a:t>žaloščenie</a:t>
            </a:r>
            <a:r>
              <a:rPr lang="cs-CZ" i="1" dirty="0" smtClean="0"/>
              <a:t> Matky </a:t>
            </a:r>
            <a:r>
              <a:rPr lang="cs-CZ" i="1" dirty="0" err="1" smtClean="0"/>
              <a:t>Božie</a:t>
            </a:r>
            <a:r>
              <a:rPr lang="cs-CZ" i="1" dirty="0" smtClean="0"/>
              <a:t> u Veliký pátek</a:t>
            </a:r>
          </a:p>
          <a:p>
            <a:pPr marL="285750" indent="-285750">
              <a:buFontTx/>
              <a:buChar char="-"/>
            </a:pPr>
            <a:r>
              <a:rPr lang="cs-CZ" i="1" dirty="0" smtClean="0"/>
              <a:t>Pláč svaté </a:t>
            </a:r>
            <a:r>
              <a:rPr lang="cs-CZ" i="1" dirty="0" err="1" smtClean="0"/>
              <a:t>Mařie</a:t>
            </a:r>
            <a:r>
              <a:rPr lang="cs-CZ" i="1" dirty="0" smtClean="0"/>
              <a:t> </a:t>
            </a:r>
            <a:r>
              <a:rPr lang="cs-CZ" dirty="0" smtClean="0"/>
              <a:t>(Hradecký rukopis)</a:t>
            </a:r>
          </a:p>
          <a:p>
            <a:pPr marL="285750" indent="-285750">
              <a:buFontTx/>
              <a:buChar char="-"/>
            </a:pP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Pláč Marie 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Magdaleny </a:t>
            </a:r>
            <a:r>
              <a:rPr lang="cs-CZ" dirty="0" smtClean="0"/>
              <a:t>(Hradecký rukopis)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r>
              <a:rPr lang="cs-CZ" u="sng" dirty="0" smtClean="0"/>
              <a:t>Německé</a:t>
            </a:r>
          </a:p>
          <a:p>
            <a:r>
              <a:rPr lang="cs-CZ" dirty="0" smtClean="0"/>
              <a:t>- </a:t>
            </a:r>
            <a:r>
              <a:rPr lang="cs-CZ" dirty="0" err="1" smtClean="0"/>
              <a:t>Böhmische</a:t>
            </a:r>
            <a:r>
              <a:rPr lang="cs-CZ" dirty="0" smtClean="0"/>
              <a:t> </a:t>
            </a:r>
            <a:r>
              <a:rPr lang="cs-CZ" dirty="0" err="1" smtClean="0"/>
              <a:t>Marienklage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2" r="23939"/>
          <a:stretch/>
        </p:blipFill>
        <p:spPr bwMode="auto">
          <a:xfrm>
            <a:off x="6516216" y="3140968"/>
            <a:ext cx="232756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90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075240" cy="70609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cs-CZ" dirty="0" smtClean="0"/>
              <a:t>NÁBOŽENSKÉ DIVADLO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11560" y="894929"/>
            <a:ext cx="799288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1. </a:t>
            </a:r>
            <a:r>
              <a:rPr lang="cs-CZ" sz="2000" u="sng" dirty="0" smtClean="0"/>
              <a:t>Liturgické drama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varianty </a:t>
            </a:r>
            <a:r>
              <a:rPr lang="cs-CZ" sz="2000" b="1" i="1" dirty="0" err="1" smtClean="0"/>
              <a:t>Visitatio</a:t>
            </a:r>
            <a:r>
              <a:rPr lang="cs-CZ" sz="2000" b="1" i="1" dirty="0" smtClean="0"/>
              <a:t> </a:t>
            </a:r>
            <a:r>
              <a:rPr lang="cs-CZ" sz="2000" b="1" i="1" dirty="0" err="1" smtClean="0"/>
              <a:t>sepulchri</a:t>
            </a:r>
            <a:r>
              <a:rPr lang="cs-CZ" sz="2000" b="1" i="1" dirty="0" smtClean="0"/>
              <a:t> </a:t>
            </a:r>
            <a:r>
              <a:rPr lang="cs-CZ" sz="2000" dirty="0" smtClean="0"/>
              <a:t>(Navštívení hrobu)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</a:t>
            </a:r>
            <a:r>
              <a:rPr lang="cs-CZ" sz="2000" dirty="0" smtClean="0"/>
              <a:t>arianty </a:t>
            </a:r>
            <a:r>
              <a:rPr lang="cs-CZ" sz="2000" b="1" i="1" dirty="0" err="1" smtClean="0"/>
              <a:t>Officium</a:t>
            </a:r>
            <a:r>
              <a:rPr lang="cs-CZ" sz="2000" b="1" i="1" dirty="0" smtClean="0"/>
              <a:t> </a:t>
            </a:r>
            <a:r>
              <a:rPr lang="cs-CZ" sz="2000" b="1" i="1" dirty="0" err="1" smtClean="0"/>
              <a:t>stellae</a:t>
            </a:r>
            <a:r>
              <a:rPr lang="cs-CZ" sz="2000" b="1" i="1" dirty="0" smtClean="0"/>
              <a:t> </a:t>
            </a:r>
            <a:r>
              <a:rPr lang="cs-CZ" sz="2000" dirty="0" smtClean="0"/>
              <a:t>(Hra o hvězdě)</a:t>
            </a:r>
          </a:p>
          <a:p>
            <a:endParaRPr lang="cs-CZ" sz="2000" dirty="0" smtClean="0"/>
          </a:p>
          <a:p>
            <a:r>
              <a:rPr lang="cs-CZ" sz="2000" dirty="0" smtClean="0"/>
              <a:t>2. </a:t>
            </a:r>
            <a:r>
              <a:rPr lang="cs-CZ" sz="2000" u="sng" dirty="0" err="1" smtClean="0"/>
              <a:t>Pololiturgické</a:t>
            </a:r>
            <a:r>
              <a:rPr lang="cs-CZ" sz="2000" u="sng" dirty="0" smtClean="0"/>
              <a:t> drama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b</a:t>
            </a:r>
            <a:r>
              <a:rPr lang="cs-CZ" sz="2000" b="1" dirty="0" smtClean="0"/>
              <a:t>iblické hry</a:t>
            </a:r>
            <a:r>
              <a:rPr lang="cs-CZ" sz="2000" dirty="0" smtClean="0"/>
              <a:t>, [NZ] např. </a:t>
            </a:r>
            <a:r>
              <a:rPr lang="cs-CZ" sz="2000" i="1" dirty="0" err="1" smtClean="0"/>
              <a:t>Secunda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pastorum</a:t>
            </a:r>
            <a:r>
              <a:rPr lang="cs-CZ" sz="2000" i="1" dirty="0" smtClean="0"/>
              <a:t> </a:t>
            </a:r>
            <a:r>
              <a:rPr lang="cs-CZ" sz="2000" dirty="0" smtClean="0"/>
              <a:t>(Druhá pastýřská hra), pašijové hry (např. </a:t>
            </a:r>
            <a:r>
              <a:rPr lang="cs-CZ" sz="2000" i="1" dirty="0" smtClean="0"/>
              <a:t>Pašijová hra z </a:t>
            </a:r>
            <a:r>
              <a:rPr lang="cs-CZ" sz="2000" i="1" dirty="0" err="1" smtClean="0"/>
              <a:t>Benediktbeurenu</a:t>
            </a:r>
            <a:r>
              <a:rPr lang="cs-CZ" sz="2000" dirty="0" smtClean="0"/>
              <a:t>, </a:t>
            </a:r>
            <a:r>
              <a:rPr lang="cs-CZ" sz="2000" i="1" dirty="0"/>
              <a:t>Hra na květnou </a:t>
            </a:r>
            <a:r>
              <a:rPr lang="cs-CZ" sz="2000" i="1" dirty="0" smtClean="0"/>
              <a:t>neděli, </a:t>
            </a:r>
            <a:r>
              <a:rPr lang="cs-CZ" sz="2000" i="1" dirty="0"/>
              <a:t>Svatovítská pašijová </a:t>
            </a:r>
            <a:r>
              <a:rPr lang="cs-CZ" sz="2000" i="1" dirty="0" smtClean="0"/>
              <a:t>hra</a:t>
            </a:r>
            <a:r>
              <a:rPr lang="cs-CZ" sz="2000" dirty="0" smtClean="0"/>
              <a:t>), </a:t>
            </a:r>
            <a:r>
              <a:rPr lang="cs-CZ" sz="2000" i="1" dirty="0"/>
              <a:t>Hra o Nanebevstoupení </a:t>
            </a:r>
            <a:r>
              <a:rPr lang="cs-CZ" sz="2000" i="1" dirty="0" smtClean="0"/>
              <a:t>Páně</a:t>
            </a:r>
            <a:r>
              <a:rPr lang="cs-CZ" sz="2000" dirty="0" smtClean="0"/>
              <a:t>; [SZ] např. </a:t>
            </a:r>
            <a:r>
              <a:rPr lang="cs-CZ" sz="2000" i="1" dirty="0" err="1"/>
              <a:t>Ordo</a:t>
            </a:r>
            <a:r>
              <a:rPr lang="cs-CZ" sz="2000" i="1" dirty="0"/>
              <a:t> </a:t>
            </a:r>
            <a:r>
              <a:rPr lang="cs-CZ" sz="2000" i="1" dirty="0" err="1"/>
              <a:t>prophetarum</a:t>
            </a:r>
            <a:r>
              <a:rPr lang="cs-CZ" sz="2000" i="1" dirty="0"/>
              <a:t> </a:t>
            </a:r>
            <a:r>
              <a:rPr lang="cs-CZ" sz="2000" dirty="0"/>
              <a:t>(Hra o prorocích</a:t>
            </a:r>
            <a:r>
              <a:rPr lang="cs-CZ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h</a:t>
            </a:r>
            <a:r>
              <a:rPr lang="cs-CZ" sz="2000" b="1" dirty="0" smtClean="0"/>
              <a:t>ry o svatých</a:t>
            </a:r>
            <a:r>
              <a:rPr lang="cs-CZ" sz="2000" dirty="0" smtClean="0"/>
              <a:t>, např. </a:t>
            </a:r>
            <a:r>
              <a:rPr lang="cs-CZ" sz="2000" i="1" dirty="0" err="1" smtClean="0"/>
              <a:t>Ludus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Danielis</a:t>
            </a:r>
            <a:r>
              <a:rPr lang="cs-CZ" sz="2000" i="1" dirty="0" smtClean="0"/>
              <a:t> </a:t>
            </a:r>
            <a:r>
              <a:rPr lang="cs-CZ" sz="2000" dirty="0" smtClean="0"/>
              <a:t>(Hra o Danielovi), </a:t>
            </a:r>
            <a:r>
              <a:rPr lang="cs-CZ" sz="2000" i="1" dirty="0"/>
              <a:t>Historie de </a:t>
            </a:r>
            <a:r>
              <a:rPr lang="cs-CZ" sz="2000" i="1" dirty="0" err="1"/>
              <a:t>Sainte</a:t>
            </a:r>
            <a:r>
              <a:rPr lang="cs-CZ" sz="2000" i="1" dirty="0"/>
              <a:t> Marguerite</a:t>
            </a:r>
            <a:r>
              <a:rPr lang="cs-CZ" sz="2000" dirty="0"/>
              <a:t>,</a:t>
            </a:r>
            <a:r>
              <a:rPr lang="cs-CZ" sz="2000" i="1" dirty="0"/>
              <a:t> </a:t>
            </a:r>
            <a:r>
              <a:rPr lang="cs-CZ" sz="2000" i="1" dirty="0" err="1"/>
              <a:t>Jeu</a:t>
            </a:r>
            <a:r>
              <a:rPr lang="cs-CZ" sz="2000" i="1" dirty="0"/>
              <a:t> de Saint Nicolas</a:t>
            </a:r>
            <a:endParaRPr lang="cs-CZ" sz="2000" dirty="0" smtClean="0"/>
          </a:p>
          <a:p>
            <a:endParaRPr lang="cs-CZ" sz="2000" dirty="0"/>
          </a:p>
          <a:p>
            <a:r>
              <a:rPr lang="cs-CZ" sz="2000" dirty="0" smtClean="0">
                <a:solidFill>
                  <a:schemeClr val="accent2"/>
                </a:solidFill>
              </a:rPr>
              <a:t>3.</a:t>
            </a:r>
            <a:r>
              <a:rPr lang="cs-CZ" sz="2000" dirty="0" smtClean="0"/>
              <a:t> </a:t>
            </a:r>
            <a:r>
              <a:rPr lang="cs-CZ" sz="2000" u="sng" dirty="0" smtClean="0">
                <a:solidFill>
                  <a:schemeClr val="accent2"/>
                </a:solidFill>
              </a:rPr>
              <a:t>Neliturgické drama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accent2"/>
                </a:solidFill>
              </a:rPr>
              <a:t>b</a:t>
            </a:r>
            <a:r>
              <a:rPr lang="cs-CZ" sz="2000" b="1" dirty="0" smtClean="0">
                <a:solidFill>
                  <a:schemeClr val="accent2"/>
                </a:solidFill>
              </a:rPr>
              <a:t>iblické hry</a:t>
            </a:r>
            <a:r>
              <a:rPr lang="cs-CZ" sz="2000" dirty="0" smtClean="0">
                <a:solidFill>
                  <a:schemeClr val="accent2"/>
                </a:solidFill>
              </a:rPr>
              <a:t>, např. </a:t>
            </a:r>
            <a:r>
              <a:rPr lang="cs-CZ" sz="2000" i="1" dirty="0" err="1" smtClean="0">
                <a:solidFill>
                  <a:schemeClr val="accent2"/>
                </a:solidFill>
              </a:rPr>
              <a:t>Jeu</a:t>
            </a:r>
            <a:r>
              <a:rPr lang="cs-CZ" sz="2000" dirty="0" smtClean="0">
                <a:solidFill>
                  <a:schemeClr val="accent2"/>
                </a:solidFill>
              </a:rPr>
              <a:t> </a:t>
            </a:r>
            <a:r>
              <a:rPr lang="cs-CZ" sz="2000" i="1" dirty="0" err="1" smtClean="0">
                <a:solidFill>
                  <a:schemeClr val="accent2"/>
                </a:solidFill>
              </a:rPr>
              <a:t>d'Adam</a:t>
            </a:r>
            <a:r>
              <a:rPr lang="cs-CZ" sz="2000" i="1" dirty="0" smtClean="0">
                <a:solidFill>
                  <a:schemeClr val="accent2"/>
                </a:solidFill>
              </a:rPr>
              <a:t> </a:t>
            </a:r>
            <a:r>
              <a:rPr lang="cs-CZ" sz="2000" dirty="0" smtClean="0">
                <a:solidFill>
                  <a:schemeClr val="accent2"/>
                </a:solidFill>
              </a:rPr>
              <a:t>(Hra o Adamovi), </a:t>
            </a:r>
            <a:r>
              <a:rPr lang="cs-CZ" sz="2000" i="1" dirty="0" smtClean="0">
                <a:solidFill>
                  <a:schemeClr val="accent2"/>
                </a:solidFill>
              </a:rPr>
              <a:t>Hra veselé Magdaleny</a:t>
            </a:r>
            <a:r>
              <a:rPr lang="cs-CZ" sz="2000" dirty="0" smtClean="0">
                <a:solidFill>
                  <a:schemeClr val="accent2"/>
                </a:solidFill>
              </a:rPr>
              <a:t>,</a:t>
            </a:r>
            <a:r>
              <a:rPr lang="cs-CZ" sz="2000" i="1" dirty="0" smtClean="0">
                <a:solidFill>
                  <a:schemeClr val="accent2"/>
                </a:solidFill>
              </a:rPr>
              <a:t> </a:t>
            </a:r>
            <a:r>
              <a:rPr lang="cs-CZ" sz="2000" dirty="0">
                <a:solidFill>
                  <a:schemeClr val="accent2"/>
                </a:solidFill>
              </a:rPr>
              <a:t>zlomek </a:t>
            </a:r>
            <a:r>
              <a:rPr lang="cs-CZ" sz="2000" i="1" dirty="0" smtClean="0">
                <a:solidFill>
                  <a:schemeClr val="accent2"/>
                </a:solidFill>
              </a:rPr>
              <a:t>Mastičkáře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accent2"/>
                </a:solidFill>
              </a:rPr>
              <a:t>b</a:t>
            </a:r>
            <a:r>
              <a:rPr lang="cs-CZ" sz="2000" b="1" dirty="0" smtClean="0">
                <a:solidFill>
                  <a:schemeClr val="accent2"/>
                </a:solidFill>
              </a:rPr>
              <a:t>ožítělové/pašijové hry </a:t>
            </a:r>
            <a:r>
              <a:rPr lang="cs-CZ" sz="2000" dirty="0" smtClean="0">
                <a:solidFill>
                  <a:schemeClr val="accent2"/>
                </a:solidFill>
              </a:rPr>
              <a:t>(cykly), např. </a:t>
            </a:r>
            <a:r>
              <a:rPr lang="cs-CZ" sz="2000" dirty="0" err="1" smtClean="0">
                <a:solidFill>
                  <a:schemeClr val="accent2"/>
                </a:solidFill>
              </a:rPr>
              <a:t>Chester</a:t>
            </a:r>
            <a:r>
              <a:rPr lang="cs-CZ" sz="2000" dirty="0" smtClean="0">
                <a:solidFill>
                  <a:schemeClr val="accent2"/>
                </a:solidFill>
              </a:rPr>
              <a:t> </a:t>
            </a:r>
            <a:r>
              <a:rPr lang="cs-CZ" sz="2000" dirty="0" err="1" smtClean="0">
                <a:solidFill>
                  <a:schemeClr val="accent2"/>
                </a:solidFill>
              </a:rPr>
              <a:t>Cycle</a:t>
            </a:r>
            <a:r>
              <a:rPr lang="cs-CZ" sz="2000" dirty="0" smtClean="0">
                <a:solidFill>
                  <a:schemeClr val="accent2"/>
                </a:solidFill>
              </a:rPr>
              <a:t>, York </a:t>
            </a:r>
            <a:r>
              <a:rPr lang="cs-CZ" sz="2000" dirty="0" err="1" smtClean="0">
                <a:solidFill>
                  <a:schemeClr val="accent2"/>
                </a:solidFill>
              </a:rPr>
              <a:t>Cycle</a:t>
            </a:r>
            <a:r>
              <a:rPr lang="cs-CZ" sz="2000" dirty="0" smtClean="0">
                <a:solidFill>
                  <a:schemeClr val="accent2"/>
                </a:solidFill>
              </a:rPr>
              <a:t>; </a:t>
            </a:r>
            <a:r>
              <a:rPr lang="fr-FR" sz="2000" i="1" dirty="0">
                <a:solidFill>
                  <a:schemeClr val="accent2"/>
                </a:solidFill>
              </a:rPr>
              <a:t>Le Mystère de la </a:t>
            </a:r>
            <a:r>
              <a:rPr lang="fr-FR" sz="2000" i="1" dirty="0" smtClean="0">
                <a:solidFill>
                  <a:schemeClr val="accent2"/>
                </a:solidFill>
              </a:rPr>
              <a:t>Passion</a:t>
            </a:r>
            <a:r>
              <a:rPr lang="cs-CZ" sz="2000" dirty="0" smtClean="0">
                <a:solidFill>
                  <a:schemeClr val="accent2"/>
                </a:solidFill>
              </a:rPr>
              <a:t>; pašijové hry z Vídně, </a:t>
            </a:r>
            <a:r>
              <a:rPr lang="cs-CZ" sz="2000" dirty="0" err="1" smtClean="0">
                <a:solidFill>
                  <a:schemeClr val="accent2"/>
                </a:solidFill>
              </a:rPr>
              <a:t>Alsfeldu</a:t>
            </a:r>
            <a:r>
              <a:rPr lang="cs-CZ" sz="2000" dirty="0" smtClean="0">
                <a:solidFill>
                  <a:schemeClr val="accent2"/>
                </a:solidFill>
              </a:rPr>
              <a:t>, Egeru či Lucernu; </a:t>
            </a:r>
            <a:r>
              <a:rPr lang="cs-CZ" sz="2000" i="1" dirty="0" err="1">
                <a:solidFill>
                  <a:schemeClr val="accent2"/>
                </a:solidFill>
              </a:rPr>
              <a:t>Misterio</a:t>
            </a:r>
            <a:r>
              <a:rPr lang="cs-CZ" sz="2000" i="1" dirty="0">
                <a:solidFill>
                  <a:schemeClr val="accent2"/>
                </a:solidFill>
              </a:rPr>
              <a:t> de </a:t>
            </a:r>
            <a:r>
              <a:rPr lang="cs-CZ" sz="2000" i="1" dirty="0" err="1" smtClean="0">
                <a:solidFill>
                  <a:schemeClr val="accent2"/>
                </a:solidFill>
              </a:rPr>
              <a:t>Elche</a:t>
            </a:r>
            <a:r>
              <a:rPr lang="cs-CZ" sz="2000" dirty="0" smtClean="0">
                <a:solidFill>
                  <a:schemeClr val="accent2"/>
                </a:solidFill>
              </a:rPr>
              <a:t>;</a:t>
            </a:r>
            <a:r>
              <a:rPr lang="cs-CZ" sz="2000" i="1" dirty="0" smtClean="0">
                <a:solidFill>
                  <a:schemeClr val="accent2"/>
                </a:solidFill>
              </a:rPr>
              <a:t> </a:t>
            </a:r>
            <a:r>
              <a:rPr lang="fr-FR" sz="2000" i="1" dirty="0">
                <a:solidFill>
                  <a:schemeClr val="accent2"/>
                </a:solidFill>
              </a:rPr>
              <a:t>La passion de Notre Seigneur Jésus Christ selon </a:t>
            </a:r>
            <a:r>
              <a:rPr lang="fr-FR" sz="2000" i="1" dirty="0" smtClean="0">
                <a:solidFill>
                  <a:schemeClr val="accent2"/>
                </a:solidFill>
              </a:rPr>
              <a:t>Saint-Mathieu</a:t>
            </a:r>
            <a:r>
              <a:rPr lang="cs-CZ" sz="2000" i="1" dirty="0">
                <a:solidFill>
                  <a:schemeClr val="accent2"/>
                </a:solidFill>
              </a:rPr>
              <a:t>; Hra o Vzkříšení Páně</a:t>
            </a:r>
            <a:endParaRPr lang="cs-CZ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99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21" y="332656"/>
            <a:ext cx="8847039" cy="612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9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43"/>
            <a:ext cx="4572000" cy="685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343"/>
            <a:ext cx="4468738" cy="674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221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23" y="0"/>
            <a:ext cx="4896544" cy="680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1" y="2276872"/>
            <a:ext cx="4200525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1" y="332656"/>
            <a:ext cx="4053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PASIONÁL ABATYŠE KUNHUTY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081785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521990" cy="6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8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260648"/>
            <a:ext cx="8712968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600" dirty="0" smtClean="0"/>
              <a:t>Hra </a:t>
            </a:r>
            <a:r>
              <a:rPr lang="cs-CZ" sz="3600" smtClean="0"/>
              <a:t>o Adamovi </a:t>
            </a:r>
            <a:r>
              <a:rPr lang="cs-CZ" sz="3600" dirty="0" smtClean="0"/>
              <a:t>(</a:t>
            </a:r>
            <a:r>
              <a:rPr lang="cs-CZ" sz="3600" i="1" dirty="0" err="1" smtClean="0"/>
              <a:t>Jeu</a:t>
            </a:r>
            <a:r>
              <a:rPr lang="cs-CZ" sz="3600" i="1" dirty="0" smtClean="0"/>
              <a:t> </a:t>
            </a:r>
            <a:r>
              <a:rPr lang="cs-CZ" sz="3600" i="1" dirty="0" err="1" smtClean="0"/>
              <a:t>d'Adam</a:t>
            </a:r>
            <a:r>
              <a:rPr lang="cs-CZ" sz="3600" dirty="0" smtClean="0"/>
              <a:t>)</a:t>
            </a:r>
            <a:endParaRPr lang="cs-CZ" sz="3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33718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906" y="3573016"/>
            <a:ext cx="417451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424" y="1062220"/>
            <a:ext cx="2792940" cy="410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374758" y="5375249"/>
            <a:ext cx="2448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„Eva se zalíbením bude pohlížet na zakázané ovoce a po dlouhém zvažování říká…“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94864" y="4221088"/>
            <a:ext cx="1709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„ať Adam zvedne ruku a ukáže mu (ďáblovi) zakázané ovoce, řka…“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3703500" y="1371652"/>
            <a:ext cx="24300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Adam má svléci své sváteční šaty, obléci chudé šaty z fíkových listů, a následně „ukáže svůj veliký zármutek a zahájí nářek“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529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260648"/>
            <a:ext cx="8712968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600" dirty="0" smtClean="0"/>
              <a:t>Božítělová procesí</a:t>
            </a:r>
            <a:endParaRPr lang="cs-CZ" sz="36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27" y="1052736"/>
            <a:ext cx="730119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9"/>
          <a:stretch/>
        </p:blipFill>
        <p:spPr bwMode="auto">
          <a:xfrm>
            <a:off x="5733967" y="2780928"/>
            <a:ext cx="3445770" cy="40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91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260648"/>
            <a:ext cx="8712968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600" dirty="0" smtClean="0"/>
              <a:t>Božítělové hry (cykly)</a:t>
            </a:r>
            <a:endParaRPr lang="cs-CZ" sz="3600" dirty="0"/>
          </a:p>
        </p:txBody>
      </p:sp>
      <p:sp>
        <p:nvSpPr>
          <p:cNvPr id="2" name="Obdélník 1"/>
          <p:cNvSpPr/>
          <p:nvPr/>
        </p:nvSpPr>
        <p:spPr>
          <a:xfrm>
            <a:off x="235642" y="1124744"/>
            <a:ext cx="8728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EN </a:t>
            </a:r>
            <a:r>
              <a:rPr lang="cs-CZ" i="1" dirty="0" err="1" smtClean="0"/>
              <a:t>mystery</a:t>
            </a:r>
            <a:r>
              <a:rPr lang="cs-CZ" i="1" dirty="0" smtClean="0"/>
              <a:t> </a:t>
            </a:r>
            <a:r>
              <a:rPr lang="cs-CZ" i="1" dirty="0" err="1" smtClean="0"/>
              <a:t>cycles</a:t>
            </a:r>
            <a:r>
              <a:rPr lang="cs-CZ" dirty="0" smtClean="0"/>
              <a:t>, FR </a:t>
            </a:r>
            <a:r>
              <a:rPr lang="cs-CZ" i="1" dirty="0" err="1" smtClean="0"/>
              <a:t>mystère</a:t>
            </a:r>
            <a:r>
              <a:rPr lang="cs-CZ" dirty="0" smtClean="0"/>
              <a:t>, GR </a:t>
            </a:r>
            <a:r>
              <a:rPr lang="cs-CZ" i="1" dirty="0" err="1" smtClean="0"/>
              <a:t>mysteriespiel</a:t>
            </a:r>
            <a:r>
              <a:rPr lang="cs-CZ" dirty="0" smtClean="0"/>
              <a:t>, ESP </a:t>
            </a:r>
            <a:r>
              <a:rPr lang="cs-CZ" i="1" dirty="0" err="1" smtClean="0"/>
              <a:t>misterio</a:t>
            </a:r>
            <a:r>
              <a:rPr lang="cs-CZ" dirty="0" smtClean="0"/>
              <a:t>, IT </a:t>
            </a:r>
            <a:r>
              <a:rPr lang="cs-CZ" i="1" dirty="0" err="1" smtClean="0"/>
              <a:t>mistero</a:t>
            </a:r>
            <a:endParaRPr lang="cs-CZ" i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22479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44824"/>
            <a:ext cx="2853519" cy="400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65"/>
          <a:stretch/>
        </p:blipFill>
        <p:spPr bwMode="auto">
          <a:xfrm>
            <a:off x="5717492" y="2172630"/>
            <a:ext cx="3426507" cy="335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64" y="1022328"/>
            <a:ext cx="5854799" cy="584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 t="4926" r="5392" b="3496"/>
          <a:stretch/>
        </p:blipFill>
        <p:spPr bwMode="auto">
          <a:xfrm>
            <a:off x="1781673" y="845929"/>
            <a:ext cx="5670954" cy="602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180" y="808999"/>
            <a:ext cx="5215647" cy="609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-61913"/>
            <a:ext cx="6210300" cy="698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5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727224" cy="558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36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14142" cy="284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1303"/>
            <a:ext cx="4172065" cy="337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18"/>
          <a:stretch/>
        </p:blipFill>
        <p:spPr bwMode="auto">
          <a:xfrm>
            <a:off x="4901488" y="3212977"/>
            <a:ext cx="4242511" cy="33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22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622503" cy="409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32" y="2996952"/>
            <a:ext cx="5803868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06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11" y="0"/>
            <a:ext cx="8933787" cy="66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-15875"/>
            <a:ext cx="8181975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279525"/>
            <a:ext cx="8553450" cy="429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05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872</Words>
  <Application>Microsoft Office PowerPoint</Application>
  <PresentationFormat>Předvádění na obrazovce (4:3)</PresentationFormat>
  <Paragraphs>95</Paragraphs>
  <Slides>23</Slides>
  <Notes>9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Motiv systému Office</vt:lpstr>
      <vt:lpstr>Náboženské neliturgické drama</vt:lpstr>
      <vt:lpstr>NÁBOŽENSKÉ DIVADLO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Bohemikální plankty (14. stol.)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Náboženské neliturgické drama</dc:title>
  <dc:creator>Eliška</dc:creator>
  <cp:lastModifiedBy>Eliška Poláčková</cp:lastModifiedBy>
  <cp:revision>14</cp:revision>
  <dcterms:created xsi:type="dcterms:W3CDTF">2016-10-31T21:48:36Z</dcterms:created>
  <dcterms:modified xsi:type="dcterms:W3CDTF">2016-11-22T14:00:41Z</dcterms:modified>
</cp:coreProperties>
</file>