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86" r:id="rId7"/>
    <p:sldId id="262" r:id="rId8"/>
    <p:sldId id="266" r:id="rId9"/>
    <p:sldId id="263" r:id="rId10"/>
    <p:sldId id="264" r:id="rId11"/>
    <p:sldId id="265" r:id="rId12"/>
    <p:sldId id="269" r:id="rId13"/>
    <p:sldId id="270" r:id="rId14"/>
    <p:sldId id="285" r:id="rId15"/>
    <p:sldId id="271" r:id="rId16"/>
    <p:sldId id="283" r:id="rId17"/>
    <p:sldId id="272" r:id="rId18"/>
    <p:sldId id="275" r:id="rId19"/>
    <p:sldId id="274" r:id="rId20"/>
    <p:sldId id="276" r:id="rId21"/>
    <p:sldId id="277" r:id="rId22"/>
    <p:sldId id="273" r:id="rId23"/>
    <p:sldId id="278" r:id="rId24"/>
    <p:sldId id="284" r:id="rId25"/>
    <p:sldId id="279" r:id="rId26"/>
    <p:sldId id="280" r:id="rId27"/>
    <p:sldId id="281" r:id="rId28"/>
    <p:sldId id="287" r:id="rId29"/>
    <p:sldId id="288" r:id="rId30"/>
    <p:sldId id="289" r:id="rId31"/>
    <p:sldId id="282" r:id="rId3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49" autoAdjust="0"/>
  </p:normalViewPr>
  <p:slideViewPr>
    <p:cSldViewPr>
      <p:cViewPr>
        <p:scale>
          <a:sx n="70" d="100"/>
          <a:sy n="70" d="100"/>
        </p:scale>
        <p:origin x="-138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0539FA-54B4-4485-ACF9-EF59705D114A}" type="datetimeFigureOut">
              <a:rPr lang="cs-CZ" smtClean="0"/>
              <a:t>13.12.2016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BFEA2C-FB78-4F0E-A543-64F9D519D087}" type="slidenum">
              <a:rPr lang="cs-CZ" smtClean="0"/>
              <a:t>‹#›</a:t>
            </a:fld>
            <a:endParaRPr lang="cs-CZ"/>
          </a:p>
        </p:txBody>
      </p:sp>
    </p:spTree>
    <p:extLst>
      <p:ext uri="{BB962C8B-B14F-4D97-AF65-F5344CB8AC3E}">
        <p14:creationId xmlns:p14="http://schemas.microsoft.com/office/powerpoint/2010/main" val="105764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fr-FR" dirty="0" smtClean="0">
                <a:effectLst/>
              </a:rPr>
              <a:t>Martyre de sainte Appoline, par Jean Fouquet, Heures d'Etienne Chevalier</a:t>
            </a:r>
            <a:endParaRPr lang="cs-CZ" dirty="0"/>
          </a:p>
        </p:txBody>
      </p:sp>
      <p:sp>
        <p:nvSpPr>
          <p:cNvPr id="4" name="Zástupný symbol pro číslo snímku 3"/>
          <p:cNvSpPr>
            <a:spLocks noGrp="1"/>
          </p:cNvSpPr>
          <p:nvPr>
            <p:ph type="sldNum" sz="quarter" idx="10"/>
          </p:nvPr>
        </p:nvSpPr>
        <p:spPr/>
        <p:txBody>
          <a:bodyPr/>
          <a:lstStyle/>
          <a:p>
            <a:fld id="{CD43F45F-819D-4FB2-B815-AB1C38F5A5FB}" type="slidenum">
              <a:rPr lang="cs-CZ" smtClean="0"/>
              <a:t>1</a:t>
            </a:fld>
            <a:endParaRPr lang="cs-CZ"/>
          </a:p>
        </p:txBody>
      </p:sp>
    </p:spTree>
    <p:extLst>
      <p:ext uri="{BB962C8B-B14F-4D97-AF65-F5344CB8AC3E}">
        <p14:creationId xmlns:p14="http://schemas.microsoft.com/office/powerpoint/2010/main" val="64163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de-DE" dirty="0" smtClean="0">
                <a:effectLst/>
              </a:rPr>
              <a:t>Codex </a:t>
            </a:r>
            <a:r>
              <a:rPr lang="de-DE" dirty="0" err="1" smtClean="0">
                <a:effectLst/>
              </a:rPr>
              <a:t>Manesse</a:t>
            </a:r>
            <a:r>
              <a:rPr lang="de-DE" dirty="0" smtClean="0">
                <a:effectLst/>
              </a:rPr>
              <a:t>, </a:t>
            </a:r>
            <a:r>
              <a:rPr lang="de-DE" dirty="0" err="1" smtClean="0">
                <a:effectLst/>
              </a:rPr>
              <a:t>Zurich</a:t>
            </a:r>
            <a:r>
              <a:rPr lang="de-DE" dirty="0" smtClean="0">
                <a:effectLst/>
              </a:rPr>
              <a:t>, 1305 - 1340, Graf Albrecht II von </a:t>
            </a:r>
            <a:r>
              <a:rPr lang="de-DE" dirty="0" err="1" smtClean="0">
                <a:effectLst/>
              </a:rPr>
              <a:t>Hohenburg</a:t>
            </a:r>
            <a:r>
              <a:rPr lang="de-DE" smtClean="0">
                <a:effectLst/>
              </a:rPr>
              <a:t> </a:t>
            </a:r>
            <a:endParaRPr lang="cs-CZ"/>
          </a:p>
        </p:txBody>
      </p:sp>
      <p:sp>
        <p:nvSpPr>
          <p:cNvPr id="4" name="Zástupný symbol pro číslo snímku 3"/>
          <p:cNvSpPr>
            <a:spLocks noGrp="1"/>
          </p:cNvSpPr>
          <p:nvPr>
            <p:ph type="sldNum" sz="quarter" idx="10"/>
          </p:nvPr>
        </p:nvSpPr>
        <p:spPr/>
        <p:txBody>
          <a:bodyPr/>
          <a:lstStyle/>
          <a:p>
            <a:fld id="{48BFEA2C-FB78-4F0E-A543-64F9D519D087}" type="slidenum">
              <a:rPr lang="cs-CZ" smtClean="0"/>
              <a:t>31</a:t>
            </a:fld>
            <a:endParaRPr lang="cs-CZ"/>
          </a:p>
        </p:txBody>
      </p:sp>
    </p:spTree>
    <p:extLst>
      <p:ext uri="{BB962C8B-B14F-4D97-AF65-F5344CB8AC3E}">
        <p14:creationId xmlns:p14="http://schemas.microsoft.com/office/powerpoint/2010/main" val="78553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Kristus jako Slunce, tapisérie, 11. stol.,</a:t>
            </a:r>
            <a:r>
              <a:rPr lang="cs-CZ" baseline="0" dirty="0" smtClean="0"/>
              <a:t> Itálie (+ </a:t>
            </a:r>
            <a:r>
              <a:rPr lang="cs-CZ" baseline="0" dirty="0" err="1" smtClean="0"/>
              <a:t>Rpbin</a:t>
            </a:r>
            <a:r>
              <a:rPr lang="cs-CZ" baseline="0" dirty="0" smtClean="0"/>
              <a:t> Hood a sv. Jiří)</a:t>
            </a:r>
            <a:endParaRPr lang="cs-CZ" dirty="0"/>
          </a:p>
        </p:txBody>
      </p:sp>
      <p:sp>
        <p:nvSpPr>
          <p:cNvPr id="4" name="Zástupný symbol pro číslo snímku 3"/>
          <p:cNvSpPr>
            <a:spLocks noGrp="1"/>
          </p:cNvSpPr>
          <p:nvPr>
            <p:ph type="sldNum" sz="quarter" idx="10"/>
          </p:nvPr>
        </p:nvSpPr>
        <p:spPr/>
        <p:txBody>
          <a:bodyPr/>
          <a:lstStyle/>
          <a:p>
            <a:fld id="{48BFEA2C-FB78-4F0E-A543-64F9D519D087}" type="slidenum">
              <a:rPr lang="cs-CZ" smtClean="0"/>
              <a:t>3</a:t>
            </a:fld>
            <a:endParaRPr lang="cs-CZ"/>
          </a:p>
        </p:txBody>
      </p:sp>
    </p:spTree>
    <p:extLst>
      <p:ext uri="{BB962C8B-B14F-4D97-AF65-F5344CB8AC3E}">
        <p14:creationId xmlns:p14="http://schemas.microsoft.com/office/powerpoint/2010/main" val="324667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Dedication slab representing the Sun god crowned by solar rays, the Moon goddess bearing a crescent on her hair, and an old man, perhaps Jupiter </a:t>
            </a:r>
            <a:r>
              <a:rPr lang="en-US" dirty="0" err="1" smtClean="0"/>
              <a:t>Dolichenus</a:t>
            </a:r>
            <a:r>
              <a:rPr lang="en-US" dirty="0" smtClean="0"/>
              <a:t>. </a:t>
            </a:r>
            <a:r>
              <a:rPr lang="cs-CZ" dirty="0" smtClean="0"/>
              <a:t>[Soli </a:t>
            </a:r>
            <a:r>
              <a:rPr lang="cs-CZ" dirty="0" err="1" smtClean="0"/>
              <a:t>Invicto</a:t>
            </a:r>
            <a:r>
              <a:rPr lang="cs-CZ" dirty="0" smtClean="0"/>
              <a:t> pro salute </a:t>
            </a:r>
            <a:r>
              <a:rPr lang="cs-CZ" dirty="0" err="1" smtClean="0"/>
              <a:t>Imp</a:t>
            </a:r>
            <a:r>
              <a:rPr lang="cs-CZ" dirty="0" smtClean="0"/>
              <a:t>(</a:t>
            </a:r>
            <a:r>
              <a:rPr lang="cs-CZ" dirty="0" err="1" smtClean="0"/>
              <a:t>eratorum</a:t>
            </a:r>
            <a:r>
              <a:rPr lang="cs-CZ" dirty="0" smtClean="0"/>
              <a:t>) et </a:t>
            </a:r>
            <a:r>
              <a:rPr lang="cs-CZ" dirty="0" err="1" smtClean="0"/>
              <a:t>Genio</a:t>
            </a:r>
            <a:r>
              <a:rPr lang="cs-CZ" dirty="0" smtClean="0"/>
              <a:t> n(</a:t>
            </a:r>
            <a:r>
              <a:rPr lang="cs-CZ" dirty="0" err="1" smtClean="0"/>
              <a:t>umeri</a:t>
            </a:r>
            <a:r>
              <a:rPr lang="cs-CZ" dirty="0" smtClean="0"/>
              <a:t>) </a:t>
            </a:r>
            <a:r>
              <a:rPr lang="cs-CZ" dirty="0" err="1" smtClean="0"/>
              <a:t>eq</a:t>
            </a:r>
            <a:r>
              <a:rPr lang="cs-CZ" dirty="0" smtClean="0"/>
              <a:t>(</a:t>
            </a:r>
            <a:r>
              <a:rPr lang="cs-CZ" dirty="0" err="1" smtClean="0"/>
              <a:t>uitum</a:t>
            </a:r>
            <a:r>
              <a:rPr lang="cs-CZ" dirty="0" smtClean="0"/>
              <a:t>) </a:t>
            </a:r>
            <a:r>
              <a:rPr lang="cs-CZ" dirty="0" err="1" smtClean="0"/>
              <a:t>sing</a:t>
            </a:r>
            <a:r>
              <a:rPr lang="cs-CZ" dirty="0" smtClean="0"/>
              <a:t>(</a:t>
            </a:r>
            <a:r>
              <a:rPr lang="cs-CZ" dirty="0" err="1" smtClean="0"/>
              <a:t>ularium</a:t>
            </a:r>
            <a:r>
              <a:rPr lang="cs-CZ" dirty="0" smtClean="0"/>
              <a:t>) </a:t>
            </a:r>
            <a:r>
              <a:rPr lang="cs-CZ" dirty="0" err="1" smtClean="0"/>
              <a:t>eorum</a:t>
            </a:r>
            <a:r>
              <a:rPr lang="cs-CZ" dirty="0" smtClean="0"/>
              <a:t> M. </a:t>
            </a:r>
            <a:r>
              <a:rPr lang="cs-CZ" dirty="0" err="1" smtClean="0"/>
              <a:t>Ulp</a:t>
            </a:r>
            <a:r>
              <a:rPr lang="cs-CZ" dirty="0" smtClean="0"/>
              <a:t>(ius) </a:t>
            </a:r>
            <a:r>
              <a:rPr lang="cs-CZ" dirty="0" err="1" smtClean="0"/>
              <a:t>Chresimus</a:t>
            </a:r>
            <a:r>
              <a:rPr lang="cs-CZ" dirty="0" smtClean="0"/>
              <a:t> </a:t>
            </a:r>
            <a:r>
              <a:rPr lang="cs-CZ" dirty="0" err="1" smtClean="0"/>
              <a:t>sace</a:t>
            </a:r>
            <a:r>
              <a:rPr lang="cs-CZ" dirty="0" smtClean="0"/>
              <a:t>[</a:t>
            </a:r>
            <a:r>
              <a:rPr lang="cs-CZ" dirty="0" err="1" smtClean="0"/>
              <a:t>rd</a:t>
            </a:r>
            <a:r>
              <a:rPr lang="cs-CZ" dirty="0" smtClean="0"/>
              <a:t>(os)] </a:t>
            </a:r>
            <a:r>
              <a:rPr lang="cs-CZ" dirty="0" err="1" smtClean="0"/>
              <a:t>Iovis</a:t>
            </a:r>
            <a:r>
              <a:rPr lang="cs-CZ" dirty="0" smtClean="0"/>
              <a:t> </a:t>
            </a:r>
            <a:r>
              <a:rPr lang="cs-CZ" dirty="0" err="1" smtClean="0"/>
              <a:t>Dolich</a:t>
            </a:r>
            <a:r>
              <a:rPr lang="cs-CZ" dirty="0" smtClean="0"/>
              <a:t>[</a:t>
            </a:r>
            <a:r>
              <a:rPr lang="cs-CZ" dirty="0" err="1" smtClean="0"/>
              <a:t>eni</a:t>
            </a:r>
            <a:r>
              <a:rPr lang="cs-CZ" dirty="0" smtClean="0"/>
              <a:t>] [</a:t>
            </a:r>
            <a:r>
              <a:rPr lang="cs-CZ" dirty="0" err="1" smtClean="0"/>
              <a:t>dedicavit</a:t>
            </a:r>
            <a:r>
              <a:rPr lang="cs-CZ" dirty="0" smtClean="0"/>
              <a:t>]] [</a:t>
            </a:r>
            <a:r>
              <a:rPr lang="cs-CZ" dirty="0" err="1" smtClean="0"/>
              <a:t>Dedicated</a:t>
            </a:r>
            <a:r>
              <a:rPr lang="cs-CZ" dirty="0" smtClean="0"/>
              <a:t> to Sol </a:t>
            </a:r>
            <a:r>
              <a:rPr lang="cs-CZ" dirty="0" err="1" smtClean="0"/>
              <a:t>Invictus</a:t>
            </a:r>
            <a:r>
              <a:rPr lang="cs-CZ" dirty="0" smtClean="0"/>
              <a:t> and to </a:t>
            </a:r>
            <a:r>
              <a:rPr lang="cs-CZ" dirty="0" err="1" smtClean="0"/>
              <a:t>the</a:t>
            </a:r>
            <a:r>
              <a:rPr lang="cs-CZ" dirty="0" smtClean="0"/>
              <a:t> Genius </a:t>
            </a:r>
            <a:r>
              <a:rPr lang="cs-CZ" dirty="0" err="1" smtClean="0"/>
              <a:t>of</a:t>
            </a:r>
            <a:r>
              <a:rPr lang="cs-CZ" dirty="0" smtClean="0"/>
              <a:t> </a:t>
            </a:r>
            <a:r>
              <a:rPr lang="cs-CZ" dirty="0" err="1" smtClean="0"/>
              <a:t>the</a:t>
            </a:r>
            <a:r>
              <a:rPr lang="cs-CZ" dirty="0" smtClean="0"/>
              <a:t> </a:t>
            </a:r>
            <a:r>
              <a:rPr lang="cs-CZ" dirty="0" err="1" smtClean="0"/>
              <a:t>Imperial</a:t>
            </a:r>
            <a:r>
              <a:rPr lang="cs-CZ" dirty="0" smtClean="0"/>
              <a:t> </a:t>
            </a:r>
            <a:r>
              <a:rPr lang="cs-CZ" dirty="0" err="1" smtClean="0"/>
              <a:t>Batavian</a:t>
            </a:r>
            <a:r>
              <a:rPr lang="cs-CZ" dirty="0" smtClean="0"/>
              <a:t> </a:t>
            </a:r>
            <a:r>
              <a:rPr lang="cs-CZ" dirty="0" err="1" smtClean="0"/>
              <a:t>horseguards</a:t>
            </a:r>
            <a:r>
              <a:rPr lang="cs-CZ" dirty="0" smtClean="0"/>
              <a:t> (</a:t>
            </a:r>
            <a:r>
              <a:rPr lang="cs-CZ" i="1" dirty="0" err="1" smtClean="0"/>
              <a:t>equites</a:t>
            </a:r>
            <a:r>
              <a:rPr lang="cs-CZ" i="1" dirty="0" smtClean="0"/>
              <a:t> </a:t>
            </a:r>
            <a:r>
              <a:rPr lang="cs-CZ" i="1" dirty="0" err="1" smtClean="0"/>
              <a:t>singulares</a:t>
            </a:r>
            <a:r>
              <a:rPr lang="cs-CZ" dirty="0" smtClean="0"/>
              <a:t>) </a:t>
            </a:r>
            <a:r>
              <a:rPr lang="cs-CZ" dirty="0" err="1" smtClean="0"/>
              <a:t>for</a:t>
            </a:r>
            <a:r>
              <a:rPr lang="cs-CZ" dirty="0" smtClean="0"/>
              <a:t> </a:t>
            </a:r>
            <a:r>
              <a:rPr lang="cs-CZ" dirty="0" err="1" smtClean="0"/>
              <a:t>the</a:t>
            </a:r>
            <a:r>
              <a:rPr lang="cs-CZ" dirty="0" smtClean="0"/>
              <a:t> </a:t>
            </a:r>
            <a:r>
              <a:rPr lang="cs-CZ" dirty="0" err="1" smtClean="0"/>
              <a:t>emperors</a:t>
            </a:r>
            <a:r>
              <a:rPr lang="cs-CZ" dirty="0" smtClean="0"/>
              <a:t>' </a:t>
            </a:r>
            <a:r>
              <a:rPr lang="cs-CZ" dirty="0" err="1" smtClean="0"/>
              <a:t>health</a:t>
            </a:r>
            <a:r>
              <a:rPr lang="cs-CZ" dirty="0" smtClean="0"/>
              <a:t>, by M. </a:t>
            </a:r>
            <a:r>
              <a:rPr lang="cs-CZ" dirty="0" err="1" smtClean="0"/>
              <a:t>Ulpius</a:t>
            </a:r>
            <a:r>
              <a:rPr lang="cs-CZ" dirty="0" smtClean="0"/>
              <a:t> </a:t>
            </a:r>
            <a:r>
              <a:rPr lang="cs-CZ" dirty="0" err="1" smtClean="0"/>
              <a:t>Chresimus</a:t>
            </a:r>
            <a:r>
              <a:rPr lang="cs-CZ" dirty="0" smtClean="0"/>
              <a:t>, </a:t>
            </a:r>
            <a:r>
              <a:rPr lang="cs-CZ" dirty="0" err="1" smtClean="0"/>
              <a:t>priest</a:t>
            </a:r>
            <a:r>
              <a:rPr lang="cs-CZ" dirty="0" smtClean="0"/>
              <a:t> </a:t>
            </a:r>
            <a:r>
              <a:rPr lang="cs-CZ" dirty="0" err="1" smtClean="0"/>
              <a:t>of</a:t>
            </a:r>
            <a:r>
              <a:rPr lang="cs-CZ" dirty="0" smtClean="0"/>
              <a:t> Jupiter </a:t>
            </a:r>
            <a:r>
              <a:rPr lang="cs-CZ" dirty="0" err="1" smtClean="0"/>
              <a:t>Dolichenus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48BFEA2C-FB78-4F0E-A543-64F9D519D087}" type="slidenum">
              <a:rPr lang="cs-CZ" smtClean="0"/>
              <a:t>4</a:t>
            </a:fld>
            <a:endParaRPr lang="cs-CZ"/>
          </a:p>
        </p:txBody>
      </p:sp>
    </p:spTree>
    <p:extLst>
      <p:ext uri="{BB962C8B-B14F-4D97-AF65-F5344CB8AC3E}">
        <p14:creationId xmlns:p14="http://schemas.microsoft.com/office/powerpoint/2010/main" val="914475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effectLst/>
              </a:rPr>
              <a:t>Brueghel</a:t>
            </a:r>
            <a:r>
              <a:rPr lang="cs-CZ" dirty="0" smtClean="0">
                <a:effectLst/>
              </a:rPr>
              <a:t>, </a:t>
            </a:r>
            <a:r>
              <a:rPr lang="cs-CZ" dirty="0" err="1" smtClean="0">
                <a:effectLst/>
              </a:rPr>
              <a:t>Village</a:t>
            </a:r>
            <a:r>
              <a:rPr lang="cs-CZ" dirty="0" smtClean="0">
                <a:effectLst/>
              </a:rPr>
              <a:t> Festival 1627</a:t>
            </a:r>
            <a:endParaRPr lang="cs-CZ" dirty="0"/>
          </a:p>
        </p:txBody>
      </p:sp>
      <p:sp>
        <p:nvSpPr>
          <p:cNvPr id="4" name="Zástupný symbol pro číslo snímku 3"/>
          <p:cNvSpPr>
            <a:spLocks noGrp="1"/>
          </p:cNvSpPr>
          <p:nvPr>
            <p:ph type="sldNum" sz="quarter" idx="10"/>
          </p:nvPr>
        </p:nvSpPr>
        <p:spPr/>
        <p:txBody>
          <a:bodyPr/>
          <a:lstStyle/>
          <a:p>
            <a:fld id="{48BFEA2C-FB78-4F0E-A543-64F9D519D087}" type="slidenum">
              <a:rPr lang="cs-CZ" smtClean="0"/>
              <a:t>6</a:t>
            </a:fld>
            <a:endParaRPr lang="cs-CZ"/>
          </a:p>
        </p:txBody>
      </p:sp>
    </p:spTree>
    <p:extLst>
      <p:ext uri="{BB962C8B-B14F-4D97-AF65-F5344CB8AC3E}">
        <p14:creationId xmlns:p14="http://schemas.microsoft.com/office/powerpoint/2010/main" val="74968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https://www.youtube.com/watch?v=6FqeX888P18</a:t>
            </a:r>
            <a:endParaRPr lang="cs-CZ" dirty="0"/>
          </a:p>
        </p:txBody>
      </p:sp>
      <p:sp>
        <p:nvSpPr>
          <p:cNvPr id="4" name="Zástupný symbol pro číslo snímku 3"/>
          <p:cNvSpPr>
            <a:spLocks noGrp="1"/>
          </p:cNvSpPr>
          <p:nvPr>
            <p:ph type="sldNum" sz="quarter" idx="10"/>
          </p:nvPr>
        </p:nvSpPr>
        <p:spPr/>
        <p:txBody>
          <a:bodyPr/>
          <a:lstStyle/>
          <a:p>
            <a:fld id="{48BFEA2C-FB78-4F0E-A543-64F9D519D087}" type="slidenum">
              <a:rPr lang="cs-CZ" smtClean="0"/>
              <a:t>9</a:t>
            </a:fld>
            <a:endParaRPr lang="cs-CZ"/>
          </a:p>
        </p:txBody>
      </p:sp>
    </p:spTree>
    <p:extLst>
      <p:ext uri="{BB962C8B-B14F-4D97-AF65-F5344CB8AC3E}">
        <p14:creationId xmlns:p14="http://schemas.microsoft.com/office/powerpoint/2010/main" val="199071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https://www.youtube.com/watch?v=UCIx07t14jw</a:t>
            </a:r>
            <a:endParaRPr lang="cs-CZ" dirty="0"/>
          </a:p>
        </p:txBody>
      </p:sp>
      <p:sp>
        <p:nvSpPr>
          <p:cNvPr id="4" name="Zástupný symbol pro číslo snímku 3"/>
          <p:cNvSpPr>
            <a:spLocks noGrp="1"/>
          </p:cNvSpPr>
          <p:nvPr>
            <p:ph type="sldNum" sz="quarter" idx="10"/>
          </p:nvPr>
        </p:nvSpPr>
        <p:spPr/>
        <p:txBody>
          <a:bodyPr/>
          <a:lstStyle/>
          <a:p>
            <a:fld id="{48BFEA2C-FB78-4F0E-A543-64F9D519D087}" type="slidenum">
              <a:rPr lang="cs-CZ" smtClean="0"/>
              <a:t>10</a:t>
            </a:fld>
            <a:endParaRPr lang="cs-CZ"/>
          </a:p>
        </p:txBody>
      </p:sp>
    </p:spTree>
    <p:extLst>
      <p:ext uri="{BB962C8B-B14F-4D97-AF65-F5344CB8AC3E}">
        <p14:creationId xmlns:p14="http://schemas.microsoft.com/office/powerpoint/2010/main" val="486930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Bible Václava IV.,</a:t>
            </a:r>
            <a:r>
              <a:rPr lang="cs-CZ" baseline="0" dirty="0" smtClean="0"/>
              <a:t> konec 14. stol.</a:t>
            </a:r>
            <a:endParaRPr lang="cs-CZ" dirty="0"/>
          </a:p>
        </p:txBody>
      </p:sp>
      <p:sp>
        <p:nvSpPr>
          <p:cNvPr id="4" name="Zástupný symbol pro číslo snímku 3"/>
          <p:cNvSpPr>
            <a:spLocks noGrp="1"/>
          </p:cNvSpPr>
          <p:nvPr>
            <p:ph type="sldNum" sz="quarter" idx="10"/>
          </p:nvPr>
        </p:nvSpPr>
        <p:spPr/>
        <p:txBody>
          <a:bodyPr/>
          <a:lstStyle/>
          <a:p>
            <a:fld id="{48BFEA2C-FB78-4F0E-A543-64F9D519D087}" type="slidenum">
              <a:rPr lang="cs-CZ" smtClean="0"/>
              <a:t>11</a:t>
            </a:fld>
            <a:endParaRPr lang="cs-CZ"/>
          </a:p>
        </p:txBody>
      </p:sp>
    </p:spTree>
    <p:extLst>
      <p:ext uri="{BB962C8B-B14F-4D97-AF65-F5344CB8AC3E}">
        <p14:creationId xmlns:p14="http://schemas.microsoft.com/office/powerpoint/2010/main" val="125723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i="1" dirty="0" smtClean="0"/>
              <a:t>B.M. MS. </a:t>
            </a:r>
            <a:r>
              <a:rPr lang="cs-CZ" i="1" dirty="0" err="1" smtClean="0"/>
              <a:t>Cot</a:t>
            </a:r>
            <a:r>
              <a:rPr lang="cs-CZ" i="1" dirty="0" smtClean="0"/>
              <a:t>. </a:t>
            </a:r>
            <a:r>
              <a:rPr lang="cs-CZ" i="1" dirty="0" err="1" smtClean="0"/>
              <a:t>Vesp</a:t>
            </a:r>
            <a:r>
              <a:rPr lang="cs-CZ" i="1" dirty="0" smtClean="0"/>
              <a:t>. B</a:t>
            </a:r>
            <a:r>
              <a:rPr lang="cs-CZ" dirty="0" smtClean="0"/>
              <a:t>. II, ff. g a </a:t>
            </a:r>
            <a:r>
              <a:rPr lang="cs-CZ" dirty="0" err="1" smtClean="0"/>
              <a:t>gb</a:t>
            </a:r>
            <a:r>
              <a:rPr lang="cs-CZ" dirty="0" smtClean="0"/>
              <a:t>; </a:t>
            </a:r>
            <a:r>
              <a:rPr lang="fr-FR" dirty="0" smtClean="0">
                <a:effectLst/>
              </a:rPr>
              <a:t>Martyre de sainte Appoline, par Jean Fouquet, Heures d'Etienne Chevalier</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48BFEA2C-FB78-4F0E-A543-64F9D519D087}" type="slidenum">
              <a:rPr lang="cs-CZ" smtClean="0"/>
              <a:t>27</a:t>
            </a:fld>
            <a:endParaRPr lang="cs-CZ"/>
          </a:p>
        </p:txBody>
      </p:sp>
    </p:spTree>
    <p:extLst>
      <p:ext uri="{BB962C8B-B14F-4D97-AF65-F5344CB8AC3E}">
        <p14:creationId xmlns:p14="http://schemas.microsoft.com/office/powerpoint/2010/main" val="3732801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8BFEA2C-FB78-4F0E-A543-64F9D519D087}" type="slidenum">
              <a:rPr lang="cs-CZ" smtClean="0"/>
              <a:t>28</a:t>
            </a:fld>
            <a:endParaRPr lang="cs-CZ"/>
          </a:p>
        </p:txBody>
      </p:sp>
    </p:spTree>
    <p:extLst>
      <p:ext uri="{BB962C8B-B14F-4D97-AF65-F5344CB8AC3E}">
        <p14:creationId xmlns:p14="http://schemas.microsoft.com/office/powerpoint/2010/main" val="3732801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54E87459-82BA-4725-97D4-25F2B12D6B63}" type="datetimeFigureOut">
              <a:rPr lang="cs-CZ" smtClean="0"/>
              <a:t>13.12.2016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330070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4E87459-82BA-4725-97D4-25F2B12D6B63}" type="datetimeFigureOut">
              <a:rPr lang="cs-CZ" smtClean="0"/>
              <a:t>13.12.2016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360451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4E87459-82BA-4725-97D4-25F2B12D6B63}" type="datetimeFigureOut">
              <a:rPr lang="cs-CZ" smtClean="0"/>
              <a:t>13.12.2016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29256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4E87459-82BA-4725-97D4-25F2B12D6B63}" type="datetimeFigureOut">
              <a:rPr lang="cs-CZ" smtClean="0"/>
              <a:t>13.12.2016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2689985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54E87459-82BA-4725-97D4-25F2B12D6B63}" type="datetimeFigureOut">
              <a:rPr lang="cs-CZ" smtClean="0"/>
              <a:t>13.12.2016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400304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4E87459-82BA-4725-97D4-25F2B12D6B63}" type="datetimeFigureOut">
              <a:rPr lang="cs-CZ" smtClean="0"/>
              <a:t>13.12.2016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362964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4E87459-82BA-4725-97D4-25F2B12D6B63}" type="datetimeFigureOut">
              <a:rPr lang="cs-CZ" smtClean="0"/>
              <a:t>13.12.2016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360747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54E87459-82BA-4725-97D4-25F2B12D6B63}" type="datetimeFigureOut">
              <a:rPr lang="cs-CZ" smtClean="0"/>
              <a:t>13.12.2016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165077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4E87459-82BA-4725-97D4-25F2B12D6B63}" type="datetimeFigureOut">
              <a:rPr lang="cs-CZ" smtClean="0"/>
              <a:t>13.12.2016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343759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4E87459-82BA-4725-97D4-25F2B12D6B63}" type="datetimeFigureOut">
              <a:rPr lang="cs-CZ" smtClean="0"/>
              <a:t>13.12.2016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187290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54E87459-82BA-4725-97D4-25F2B12D6B63}" type="datetimeFigureOut">
              <a:rPr lang="cs-CZ" smtClean="0"/>
              <a:t>13.12.2016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8DA168C-4343-40E1-84D9-0595D68365B2}" type="slidenum">
              <a:rPr lang="cs-CZ" smtClean="0"/>
              <a:t>‹#›</a:t>
            </a:fld>
            <a:endParaRPr lang="cs-CZ"/>
          </a:p>
        </p:txBody>
      </p:sp>
    </p:spTree>
    <p:extLst>
      <p:ext uri="{BB962C8B-B14F-4D97-AF65-F5344CB8AC3E}">
        <p14:creationId xmlns:p14="http://schemas.microsoft.com/office/powerpoint/2010/main" val="3628459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87459-82BA-4725-97D4-25F2B12D6B63}" type="datetimeFigureOut">
              <a:rPr lang="cs-CZ" smtClean="0"/>
              <a:t>13.12.2016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A168C-4343-40E1-84D9-0595D68365B2}" type="slidenum">
              <a:rPr lang="cs-CZ" smtClean="0"/>
              <a:t>‹#›</a:t>
            </a:fld>
            <a:endParaRPr lang="cs-CZ"/>
          </a:p>
        </p:txBody>
      </p:sp>
    </p:spTree>
    <p:extLst>
      <p:ext uri="{BB962C8B-B14F-4D97-AF65-F5344CB8AC3E}">
        <p14:creationId xmlns:p14="http://schemas.microsoft.com/office/powerpoint/2010/main" val="1933518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899592" y="260648"/>
            <a:ext cx="7344816" cy="720080"/>
          </a:xfrm>
          <a:prstGeom prst="rect">
            <a:avLst/>
          </a:prstGeom>
        </p:spPr>
        <p:style>
          <a:lnRef idx="2">
            <a:schemeClr val="accent1"/>
          </a:lnRef>
          <a:fillRef idx="1">
            <a:schemeClr val="lt1"/>
          </a:fillRef>
          <a:effectRef idx="0">
            <a:schemeClr val="accent1"/>
          </a:effectRef>
          <a:fontRef idx="minor">
            <a:schemeClr val="dk1"/>
          </a:fontRef>
        </p:style>
        <p:txBody>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cs-CZ" sz="3600" dirty="0" smtClean="0"/>
              <a:t>Středověké divadlo mimo církev</a:t>
            </a:r>
            <a:endParaRPr lang="cs-CZ" sz="3600" dirty="0"/>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96752"/>
            <a:ext cx="4572001" cy="2875298"/>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424" y="1340768"/>
            <a:ext cx="4121260" cy="2875298"/>
          </a:xfrm>
          <a:prstGeom prst="rect">
            <a:avLst/>
          </a:prstGeom>
        </p:spPr>
      </p:pic>
      <p:pic>
        <p:nvPicPr>
          <p:cNvPr id="5" name="Obrázek 4"/>
          <p:cNvPicPr>
            <a:picLocks noChangeAspect="1"/>
          </p:cNvPicPr>
          <p:nvPr/>
        </p:nvPicPr>
        <p:blipFill rotWithShape="1">
          <a:blip r:embed="rId5" cstate="print">
            <a:extLst>
              <a:ext uri="{28A0092B-C50C-407E-A947-70E740481C1C}">
                <a14:useLocalDpi xmlns:a14="http://schemas.microsoft.com/office/drawing/2010/main" val="0"/>
              </a:ext>
            </a:extLst>
          </a:blip>
          <a:srcRect r="39569" b="15404"/>
          <a:stretch/>
        </p:blipFill>
        <p:spPr>
          <a:xfrm>
            <a:off x="467544" y="3857866"/>
            <a:ext cx="2923309" cy="3000134"/>
          </a:xfrm>
          <a:prstGeom prst="rect">
            <a:avLst/>
          </a:prstGeom>
        </p:spPr>
      </p:pic>
      <p:pic>
        <p:nvPicPr>
          <p:cNvPr id="6" name="Obrázek 5"/>
          <p:cNvPicPr>
            <a:picLocks noChangeAspect="1"/>
          </p:cNvPicPr>
          <p:nvPr/>
        </p:nvPicPr>
        <p:blipFill rotWithShape="1">
          <a:blip r:embed="rId6">
            <a:extLst>
              <a:ext uri="{28A0092B-C50C-407E-A947-70E740481C1C}">
                <a14:useLocalDpi xmlns:a14="http://schemas.microsoft.com/office/drawing/2010/main" val="0"/>
              </a:ext>
            </a:extLst>
          </a:blip>
          <a:srcRect t="11737" b="22333"/>
          <a:stretch/>
        </p:blipFill>
        <p:spPr>
          <a:xfrm>
            <a:off x="3574852" y="4566041"/>
            <a:ext cx="5383832" cy="2264638"/>
          </a:xfrm>
          <a:prstGeom prst="rect">
            <a:avLst/>
          </a:prstGeom>
        </p:spPr>
      </p:pic>
    </p:spTree>
    <p:extLst>
      <p:ext uri="{BB962C8B-B14F-4D97-AF65-F5344CB8AC3E}">
        <p14:creationId xmlns:p14="http://schemas.microsoft.com/office/powerpoint/2010/main" val="3269659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style>
          <a:lnRef idx="2">
            <a:schemeClr val="accent1"/>
          </a:lnRef>
          <a:fillRef idx="1">
            <a:schemeClr val="lt1"/>
          </a:fillRef>
          <a:effectRef idx="0">
            <a:schemeClr val="accent1"/>
          </a:effectRef>
          <a:fontRef idx="minor">
            <a:schemeClr val="dk1"/>
          </a:fontRef>
        </p:style>
        <p:txBody>
          <a:bodyPr>
            <a:normAutofit/>
          </a:bodyPr>
          <a:lstStyle/>
          <a:p>
            <a:r>
              <a:rPr lang="cs-CZ" sz="3600" dirty="0" smtClean="0"/>
              <a:t>Adam de la Halle: </a:t>
            </a:r>
            <a:r>
              <a:rPr lang="cs-CZ" sz="3600" i="1" dirty="0" err="1" smtClean="0"/>
              <a:t>Jeu</a:t>
            </a:r>
            <a:r>
              <a:rPr lang="cs-CZ" sz="3600" i="1" dirty="0" smtClean="0"/>
              <a:t> de Robin et </a:t>
            </a:r>
            <a:r>
              <a:rPr lang="cs-CZ" sz="3600" i="1" dirty="0" err="1" smtClean="0"/>
              <a:t>Marion</a:t>
            </a:r>
            <a:endParaRPr lang="cs-CZ" sz="3600" i="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3379440" cy="481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6549" y="1484784"/>
            <a:ext cx="4302091" cy="481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895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708920"/>
            <a:ext cx="4728763" cy="3706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5461607" cy="3375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3933056"/>
            <a:ext cx="1143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526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332656"/>
            <a:ext cx="4208416"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32655"/>
            <a:ext cx="3689099" cy="297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4788024" y="3717032"/>
            <a:ext cx="3528392" cy="369332"/>
          </a:xfrm>
          <a:prstGeom prst="rect">
            <a:avLst/>
          </a:prstGeom>
          <a:noFill/>
        </p:spPr>
        <p:txBody>
          <a:bodyPr wrap="square" rtlCol="0">
            <a:spAutoFit/>
          </a:bodyPr>
          <a:lstStyle/>
          <a:p>
            <a:pPr algn="r"/>
            <a:r>
              <a:rPr lang="cs-CZ" i="1" dirty="0" smtClean="0"/>
              <a:t>Hra veselé Magdaleny </a:t>
            </a:r>
            <a:r>
              <a:rPr lang="cs-CZ" dirty="0" smtClean="0"/>
              <a:t>(14. stol.)</a:t>
            </a:r>
            <a:endParaRPr lang="cs-CZ"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1663"/>
          <a:stretch/>
        </p:blipFill>
        <p:spPr bwMode="auto">
          <a:xfrm>
            <a:off x="658316" y="4242520"/>
            <a:ext cx="7658100" cy="227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3575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23728" y="260648"/>
            <a:ext cx="4906888" cy="850106"/>
          </a:xfrm>
        </p:spPr>
        <p:style>
          <a:lnRef idx="2">
            <a:schemeClr val="accent1"/>
          </a:lnRef>
          <a:fillRef idx="1">
            <a:schemeClr val="lt1"/>
          </a:fillRef>
          <a:effectRef idx="0">
            <a:schemeClr val="accent1"/>
          </a:effectRef>
          <a:fontRef idx="minor">
            <a:schemeClr val="dk1"/>
          </a:fontRef>
        </p:style>
        <p:txBody>
          <a:bodyPr/>
          <a:lstStyle/>
          <a:p>
            <a:r>
              <a:rPr lang="cs-CZ" dirty="0" err="1" smtClean="0"/>
              <a:t>Mumming</a:t>
            </a:r>
            <a:endParaRPr lang="cs-CZ"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447387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897"/>
          <a:stretch/>
        </p:blipFill>
        <p:spPr bwMode="auto">
          <a:xfrm>
            <a:off x="311696" y="4149080"/>
            <a:ext cx="8737600" cy="227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75" r="53687"/>
          <a:stretch/>
        </p:blipFill>
        <p:spPr bwMode="auto">
          <a:xfrm>
            <a:off x="5436096" y="1343833"/>
            <a:ext cx="3276872" cy="259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005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09663"/>
            <a:ext cx="6096000"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754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0576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582" r="19891"/>
          <a:stretch/>
        </p:blipFill>
        <p:spPr bwMode="auto">
          <a:xfrm>
            <a:off x="5940152" y="260648"/>
            <a:ext cx="2915688" cy="286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inus 1"/>
          <p:cNvSpPr/>
          <p:nvPr/>
        </p:nvSpPr>
        <p:spPr>
          <a:xfrm>
            <a:off x="4648944" y="1245196"/>
            <a:ext cx="914400" cy="914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515" y="3747194"/>
            <a:ext cx="4081729" cy="2832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409" t="3372" r="3641" b="9738"/>
          <a:stretch/>
        </p:blipFill>
        <p:spPr bwMode="auto">
          <a:xfrm>
            <a:off x="251520" y="3747193"/>
            <a:ext cx="4243644" cy="2832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Minus 7"/>
          <p:cNvSpPr/>
          <p:nvPr/>
        </p:nvSpPr>
        <p:spPr>
          <a:xfrm>
            <a:off x="4191744" y="4706353"/>
            <a:ext cx="914400" cy="914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6693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404664"/>
            <a:ext cx="4572000" cy="5355312"/>
          </a:xfrm>
          <a:prstGeom prst="rect">
            <a:avLst/>
          </a:prstGeom>
        </p:spPr>
        <p:txBody>
          <a:bodyPr>
            <a:spAutoFit/>
          </a:bodyPr>
          <a:lstStyle/>
          <a:p>
            <a:r>
              <a:rPr lang="en-US" dirty="0"/>
              <a:t>One and the same kind of spectacle is always exhibited at every gathering. Naked youths who </a:t>
            </a:r>
            <a:r>
              <a:rPr lang="en-US" dirty="0" err="1"/>
              <a:t>practise</a:t>
            </a:r>
            <a:r>
              <a:rPr lang="en-US" dirty="0"/>
              <a:t> the sport bound in the dance amid swords and lances that threaten their lives. Experience gives them skill, and skill again gives grace; profit or pay are out of the question; however reckless their pastime, its reward is the pleasure of the spectators. Strangely enough they make games of hazard a </a:t>
            </a:r>
            <a:r>
              <a:rPr lang="en-US" dirty="0" smtClean="0"/>
              <a:t>serious</a:t>
            </a:r>
            <a:r>
              <a:rPr lang="cs-CZ" dirty="0" smtClean="0"/>
              <a:t> </a:t>
            </a:r>
            <a:r>
              <a:rPr lang="en-US" dirty="0" smtClean="0"/>
              <a:t>occupation </a:t>
            </a:r>
            <a:r>
              <a:rPr lang="en-US" dirty="0"/>
              <a:t>even when sober, and so venturesome are they about gaining or losing, that, when every other resource has failed, on the last and final throw they stake the freedom of their own persons. The loser goes into voluntary slavery; though the younger and stronger, he suffers himself to be bound and sold</a:t>
            </a:r>
            <a:r>
              <a:rPr lang="en-US" dirty="0" smtClean="0"/>
              <a:t>.</a:t>
            </a:r>
            <a:endParaRPr lang="cs-CZ" dirty="0" smtClean="0"/>
          </a:p>
          <a:p>
            <a:endParaRPr lang="cs-CZ" dirty="0"/>
          </a:p>
          <a:p>
            <a:r>
              <a:rPr lang="cs-CZ" dirty="0" err="1" smtClean="0"/>
              <a:t>Tacitus</a:t>
            </a:r>
            <a:r>
              <a:rPr lang="cs-CZ" dirty="0" smtClean="0"/>
              <a:t>, </a:t>
            </a:r>
            <a:r>
              <a:rPr lang="cs-CZ" i="1" dirty="0" smtClean="0"/>
              <a:t>Germania</a:t>
            </a:r>
            <a:r>
              <a:rPr lang="cs-CZ" dirty="0" smtClean="0"/>
              <a:t>, 24</a:t>
            </a:r>
            <a:endParaRPr lang="cs-CZ" dirty="0"/>
          </a:p>
        </p:txBody>
      </p:sp>
      <p:sp>
        <p:nvSpPr>
          <p:cNvPr id="3" name="Obdélník 2"/>
          <p:cNvSpPr/>
          <p:nvPr/>
        </p:nvSpPr>
        <p:spPr>
          <a:xfrm>
            <a:off x="5436096" y="1052736"/>
            <a:ext cx="3131840" cy="3785652"/>
          </a:xfrm>
          <a:prstGeom prst="rect">
            <a:avLst/>
          </a:prstGeom>
        </p:spPr>
        <p:txBody>
          <a:bodyPr wrap="square">
            <a:spAutoFit/>
          </a:bodyPr>
          <a:lstStyle/>
          <a:p>
            <a:r>
              <a:rPr lang="cs-CZ" sz="1600" i="1" dirty="0"/>
              <a:t>Genus </a:t>
            </a:r>
            <a:r>
              <a:rPr lang="cs-CZ" sz="1600" i="1" dirty="0" err="1"/>
              <a:t>spectaculorum</a:t>
            </a:r>
            <a:r>
              <a:rPr lang="cs-CZ" sz="1600" i="1" dirty="0"/>
              <a:t> </a:t>
            </a:r>
            <a:r>
              <a:rPr lang="cs-CZ" sz="1600" i="1" dirty="0" err="1"/>
              <a:t>unum</a:t>
            </a:r>
            <a:r>
              <a:rPr lang="cs-CZ" sz="1600" i="1" dirty="0"/>
              <a:t> </a:t>
            </a:r>
            <a:r>
              <a:rPr lang="cs-CZ" sz="1600" i="1" dirty="0" err="1"/>
              <a:t>atque</a:t>
            </a:r>
            <a:r>
              <a:rPr lang="cs-CZ" sz="1600" i="1" dirty="0"/>
              <a:t> in omni </a:t>
            </a:r>
            <a:r>
              <a:rPr lang="cs-CZ" sz="1600" i="1" dirty="0" err="1"/>
              <a:t>coetu</a:t>
            </a:r>
            <a:r>
              <a:rPr lang="cs-CZ" sz="1600" i="1" dirty="0"/>
              <a:t> idem. </a:t>
            </a:r>
            <a:r>
              <a:rPr lang="cs-CZ" sz="1600" i="1" dirty="0" err="1"/>
              <a:t>Nudi</a:t>
            </a:r>
            <a:r>
              <a:rPr lang="cs-CZ" sz="1600" i="1" dirty="0"/>
              <a:t> </a:t>
            </a:r>
            <a:r>
              <a:rPr lang="cs-CZ" sz="1600" i="1" dirty="0" err="1"/>
              <a:t>iuvenes</a:t>
            </a:r>
            <a:r>
              <a:rPr lang="cs-CZ" sz="1600" i="1" dirty="0"/>
              <a:t>, </a:t>
            </a:r>
            <a:r>
              <a:rPr lang="cs-CZ" sz="1600" i="1" dirty="0" err="1"/>
              <a:t>quibus</a:t>
            </a:r>
            <a:r>
              <a:rPr lang="cs-CZ" sz="1600" i="1" dirty="0"/>
              <a:t> id </a:t>
            </a:r>
            <a:r>
              <a:rPr lang="cs-CZ" sz="1600" i="1" dirty="0" err="1"/>
              <a:t>ludicrum</a:t>
            </a:r>
            <a:r>
              <a:rPr lang="cs-CZ" sz="1600" i="1" dirty="0"/>
              <a:t> </a:t>
            </a:r>
            <a:r>
              <a:rPr lang="cs-CZ" sz="1600" i="1" dirty="0" err="1"/>
              <a:t>est</a:t>
            </a:r>
            <a:r>
              <a:rPr lang="cs-CZ" sz="1600" i="1" dirty="0"/>
              <a:t>, inter </a:t>
            </a:r>
            <a:r>
              <a:rPr lang="cs-CZ" sz="1600" i="1" dirty="0" err="1"/>
              <a:t>gladios</a:t>
            </a:r>
            <a:r>
              <a:rPr lang="cs-CZ" sz="1600" i="1" dirty="0"/>
              <a:t> se </a:t>
            </a:r>
            <a:r>
              <a:rPr lang="cs-CZ" sz="1600" i="1" dirty="0" err="1"/>
              <a:t>atque</a:t>
            </a:r>
            <a:r>
              <a:rPr lang="cs-CZ" sz="1600" i="1" dirty="0"/>
              <a:t> </a:t>
            </a:r>
            <a:r>
              <a:rPr lang="cs-CZ" sz="1600" i="1" dirty="0" err="1"/>
              <a:t>infestas</a:t>
            </a:r>
            <a:r>
              <a:rPr lang="cs-CZ" sz="1600" i="1" dirty="0"/>
              <a:t> </a:t>
            </a:r>
            <a:r>
              <a:rPr lang="cs-CZ" sz="1600" i="1" dirty="0" err="1"/>
              <a:t>frameas</a:t>
            </a:r>
            <a:r>
              <a:rPr lang="cs-CZ" sz="1600" i="1" dirty="0"/>
              <a:t> saltu </a:t>
            </a:r>
            <a:r>
              <a:rPr lang="cs-CZ" sz="1600" i="1" dirty="0" err="1"/>
              <a:t>iaciunt</a:t>
            </a:r>
            <a:r>
              <a:rPr lang="cs-CZ" sz="1600" i="1" dirty="0"/>
              <a:t>. </a:t>
            </a:r>
            <a:r>
              <a:rPr lang="cs-CZ" sz="1600" i="1" dirty="0" err="1"/>
              <a:t>Exercitatio</a:t>
            </a:r>
            <a:r>
              <a:rPr lang="cs-CZ" sz="1600" i="1" dirty="0"/>
              <a:t> </a:t>
            </a:r>
            <a:r>
              <a:rPr lang="cs-CZ" sz="1600" i="1" dirty="0" err="1"/>
              <a:t>artem</a:t>
            </a:r>
            <a:r>
              <a:rPr lang="cs-CZ" sz="1600" i="1" dirty="0"/>
              <a:t> </a:t>
            </a:r>
            <a:r>
              <a:rPr lang="cs-CZ" sz="1600" i="1" dirty="0" err="1"/>
              <a:t>paravit</a:t>
            </a:r>
            <a:r>
              <a:rPr lang="cs-CZ" sz="1600" i="1" dirty="0"/>
              <a:t>, </a:t>
            </a:r>
            <a:r>
              <a:rPr lang="cs-CZ" sz="1600" i="1" dirty="0" err="1"/>
              <a:t>ars</a:t>
            </a:r>
            <a:r>
              <a:rPr lang="cs-CZ" sz="1600" i="1" dirty="0"/>
              <a:t> </a:t>
            </a:r>
            <a:r>
              <a:rPr lang="cs-CZ" sz="1600" i="1" dirty="0" err="1"/>
              <a:t>decorem</a:t>
            </a:r>
            <a:r>
              <a:rPr lang="cs-CZ" sz="1600" i="1" dirty="0"/>
              <a:t>, non in </a:t>
            </a:r>
            <a:r>
              <a:rPr lang="cs-CZ" sz="1600" i="1" dirty="0" err="1"/>
              <a:t>quaestum</a:t>
            </a:r>
            <a:r>
              <a:rPr lang="cs-CZ" sz="1600" i="1" dirty="0"/>
              <a:t> </a:t>
            </a:r>
            <a:r>
              <a:rPr lang="cs-CZ" sz="1600" i="1" dirty="0" err="1"/>
              <a:t>tamen</a:t>
            </a:r>
            <a:r>
              <a:rPr lang="cs-CZ" sz="1600" i="1" dirty="0"/>
              <a:t> aut </a:t>
            </a:r>
            <a:r>
              <a:rPr lang="cs-CZ" sz="1600" i="1" dirty="0" err="1"/>
              <a:t>mercedem</a:t>
            </a:r>
            <a:r>
              <a:rPr lang="cs-CZ" sz="1600" i="1" dirty="0"/>
              <a:t>: </a:t>
            </a:r>
            <a:r>
              <a:rPr lang="cs-CZ" sz="1600" i="1" dirty="0" err="1"/>
              <a:t>quamvis</a:t>
            </a:r>
            <a:r>
              <a:rPr lang="cs-CZ" sz="1600" i="1" dirty="0"/>
              <a:t> </a:t>
            </a:r>
            <a:r>
              <a:rPr lang="cs-CZ" sz="1600" i="1" dirty="0" err="1"/>
              <a:t>audacis</a:t>
            </a:r>
            <a:r>
              <a:rPr lang="cs-CZ" sz="1600" i="1" dirty="0"/>
              <a:t> </a:t>
            </a:r>
            <a:r>
              <a:rPr lang="cs-CZ" sz="1600" i="1" dirty="0" err="1"/>
              <a:t>lasciviae</a:t>
            </a:r>
            <a:r>
              <a:rPr lang="cs-CZ" sz="1600" i="1" dirty="0"/>
              <a:t> </a:t>
            </a:r>
            <a:r>
              <a:rPr lang="cs-CZ" sz="1600" i="1" dirty="0" err="1"/>
              <a:t>pretium</a:t>
            </a:r>
            <a:r>
              <a:rPr lang="cs-CZ" sz="1600" i="1" dirty="0"/>
              <a:t> </a:t>
            </a:r>
            <a:r>
              <a:rPr lang="cs-CZ" sz="1600" i="1" dirty="0" err="1"/>
              <a:t>est</a:t>
            </a:r>
            <a:r>
              <a:rPr lang="cs-CZ" sz="1600" i="1" dirty="0"/>
              <a:t> </a:t>
            </a:r>
            <a:r>
              <a:rPr lang="cs-CZ" sz="1600" i="1" dirty="0" err="1"/>
              <a:t>voluptas</a:t>
            </a:r>
            <a:r>
              <a:rPr lang="cs-CZ" sz="1600" i="1" dirty="0"/>
              <a:t> </a:t>
            </a:r>
            <a:r>
              <a:rPr lang="cs-CZ" sz="1600" i="1" dirty="0" err="1"/>
              <a:t>spectantium</a:t>
            </a:r>
            <a:r>
              <a:rPr lang="cs-CZ" sz="1600" i="1" dirty="0"/>
              <a:t>. </a:t>
            </a:r>
            <a:r>
              <a:rPr lang="cs-CZ" sz="1600" i="1" dirty="0" err="1"/>
              <a:t>Aleam</a:t>
            </a:r>
            <a:r>
              <a:rPr lang="cs-CZ" sz="1600" i="1" dirty="0"/>
              <a:t>, </a:t>
            </a:r>
            <a:r>
              <a:rPr lang="cs-CZ" sz="1600" i="1" dirty="0" err="1"/>
              <a:t>quod</a:t>
            </a:r>
            <a:r>
              <a:rPr lang="cs-CZ" sz="1600" i="1" dirty="0"/>
              <a:t> </a:t>
            </a:r>
            <a:r>
              <a:rPr lang="cs-CZ" sz="1600" i="1" dirty="0" err="1"/>
              <a:t>mirere</a:t>
            </a:r>
            <a:r>
              <a:rPr lang="cs-CZ" sz="1600" i="1" dirty="0"/>
              <a:t>, </a:t>
            </a:r>
            <a:r>
              <a:rPr lang="cs-CZ" sz="1600" i="1" dirty="0" err="1"/>
              <a:t>sobrii</a:t>
            </a:r>
            <a:r>
              <a:rPr lang="cs-CZ" sz="1600" i="1" dirty="0"/>
              <a:t> inter </a:t>
            </a:r>
            <a:r>
              <a:rPr lang="cs-CZ" sz="1600" i="1" dirty="0" err="1"/>
              <a:t>seria</a:t>
            </a:r>
            <a:r>
              <a:rPr lang="cs-CZ" sz="1600" i="1" dirty="0"/>
              <a:t> </a:t>
            </a:r>
            <a:r>
              <a:rPr lang="cs-CZ" sz="1600" i="1" dirty="0" err="1"/>
              <a:t>exercent</a:t>
            </a:r>
            <a:r>
              <a:rPr lang="cs-CZ" sz="1600" i="1" dirty="0"/>
              <a:t>, </a:t>
            </a:r>
            <a:r>
              <a:rPr lang="cs-CZ" sz="1600" i="1" dirty="0" err="1"/>
              <a:t>tanta</a:t>
            </a:r>
            <a:r>
              <a:rPr lang="cs-CZ" sz="1600" i="1" dirty="0"/>
              <a:t> </a:t>
            </a:r>
            <a:r>
              <a:rPr lang="cs-CZ" sz="1600" i="1" dirty="0" err="1"/>
              <a:t>lucrandi</a:t>
            </a:r>
            <a:r>
              <a:rPr lang="cs-CZ" sz="1600" i="1" dirty="0"/>
              <a:t> </a:t>
            </a:r>
            <a:r>
              <a:rPr lang="cs-CZ" sz="1600" i="1" dirty="0" err="1"/>
              <a:t>perdendive</a:t>
            </a:r>
            <a:r>
              <a:rPr lang="cs-CZ" sz="1600" i="1" dirty="0"/>
              <a:t> </a:t>
            </a:r>
            <a:r>
              <a:rPr lang="cs-CZ" sz="1600" i="1" dirty="0" err="1"/>
              <a:t>temeritate</a:t>
            </a:r>
            <a:r>
              <a:rPr lang="cs-CZ" sz="1600" i="1" dirty="0"/>
              <a:t>, </a:t>
            </a:r>
            <a:r>
              <a:rPr lang="cs-CZ" sz="1600" i="1" dirty="0" err="1"/>
              <a:t>ut</a:t>
            </a:r>
            <a:r>
              <a:rPr lang="cs-CZ" sz="1600" i="1" dirty="0"/>
              <a:t>, </a:t>
            </a:r>
            <a:r>
              <a:rPr lang="cs-CZ" sz="1600" i="1" dirty="0" err="1"/>
              <a:t>cum</a:t>
            </a:r>
            <a:r>
              <a:rPr lang="cs-CZ" sz="1600" i="1" dirty="0"/>
              <a:t> omnia </a:t>
            </a:r>
            <a:r>
              <a:rPr lang="cs-CZ" sz="1600" i="1" dirty="0" err="1"/>
              <a:t>defecerunt</a:t>
            </a:r>
            <a:r>
              <a:rPr lang="cs-CZ" sz="1600" i="1" dirty="0"/>
              <a:t>, </a:t>
            </a:r>
            <a:r>
              <a:rPr lang="cs-CZ" sz="1600" i="1" dirty="0" err="1"/>
              <a:t>extremo</a:t>
            </a:r>
            <a:r>
              <a:rPr lang="cs-CZ" sz="1600" i="1" dirty="0"/>
              <a:t> </a:t>
            </a:r>
            <a:r>
              <a:rPr lang="cs-CZ" sz="1600" i="1" dirty="0" err="1"/>
              <a:t>ac</a:t>
            </a:r>
            <a:r>
              <a:rPr lang="cs-CZ" sz="1600" i="1" dirty="0"/>
              <a:t> </a:t>
            </a:r>
            <a:r>
              <a:rPr lang="cs-CZ" sz="1600" i="1" dirty="0" err="1"/>
              <a:t>novissimo</a:t>
            </a:r>
            <a:r>
              <a:rPr lang="cs-CZ" sz="1600" i="1" dirty="0"/>
              <a:t> </a:t>
            </a:r>
            <a:r>
              <a:rPr lang="cs-CZ" sz="1600" i="1" dirty="0" err="1"/>
              <a:t>iactu</a:t>
            </a:r>
            <a:r>
              <a:rPr lang="cs-CZ" sz="1600" i="1" dirty="0"/>
              <a:t> de </a:t>
            </a:r>
            <a:r>
              <a:rPr lang="cs-CZ" sz="1600" i="1" dirty="0" err="1"/>
              <a:t>libertate</a:t>
            </a:r>
            <a:r>
              <a:rPr lang="cs-CZ" sz="1600" i="1" dirty="0"/>
              <a:t> </a:t>
            </a:r>
            <a:r>
              <a:rPr lang="cs-CZ" sz="1600" i="1" dirty="0" err="1"/>
              <a:t>ac</a:t>
            </a:r>
            <a:r>
              <a:rPr lang="cs-CZ" sz="1600" i="1" dirty="0"/>
              <a:t> de corpore </a:t>
            </a:r>
            <a:r>
              <a:rPr lang="cs-CZ" sz="1600" i="1" dirty="0" err="1"/>
              <a:t>contendant</a:t>
            </a:r>
            <a:r>
              <a:rPr lang="cs-CZ" sz="1600" i="1" dirty="0"/>
              <a:t>. </a:t>
            </a:r>
          </a:p>
        </p:txBody>
      </p:sp>
    </p:spTree>
    <p:extLst>
      <p:ext uri="{BB962C8B-B14F-4D97-AF65-F5344CB8AC3E}">
        <p14:creationId xmlns:p14="http://schemas.microsoft.com/office/powerpoint/2010/main" val="7546288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23728" y="260648"/>
            <a:ext cx="4906888" cy="850106"/>
          </a:xfrm>
        </p:spPr>
        <p:style>
          <a:lnRef idx="2">
            <a:schemeClr val="accent1"/>
          </a:lnRef>
          <a:fillRef idx="1">
            <a:schemeClr val="lt1"/>
          </a:fillRef>
          <a:effectRef idx="0">
            <a:schemeClr val="accent1"/>
          </a:effectRef>
          <a:fontRef idx="minor">
            <a:schemeClr val="dk1"/>
          </a:fontRef>
        </p:style>
        <p:txBody>
          <a:bodyPr/>
          <a:lstStyle/>
          <a:p>
            <a:r>
              <a:rPr lang="cs-CZ" dirty="0" err="1" smtClean="0"/>
              <a:t>Jokulátoři</a:t>
            </a:r>
            <a:r>
              <a:rPr lang="cs-CZ" dirty="0" smtClean="0"/>
              <a:t>/</a:t>
            </a:r>
            <a:r>
              <a:rPr lang="cs-CZ" dirty="0" err="1" smtClean="0"/>
              <a:t>žakéři</a:t>
            </a:r>
            <a:endParaRPr lang="cs-CZ" dirty="0"/>
          </a:p>
        </p:txBody>
      </p:sp>
      <p:sp>
        <p:nvSpPr>
          <p:cNvPr id="3" name="Obdélník 2"/>
          <p:cNvSpPr/>
          <p:nvPr/>
        </p:nvSpPr>
        <p:spPr>
          <a:xfrm>
            <a:off x="755576" y="1219778"/>
            <a:ext cx="7560840" cy="400110"/>
          </a:xfrm>
          <a:prstGeom prst="rect">
            <a:avLst/>
          </a:prstGeom>
        </p:spPr>
        <p:txBody>
          <a:bodyPr wrap="square">
            <a:spAutoFit/>
          </a:bodyPr>
          <a:lstStyle/>
          <a:p>
            <a:r>
              <a:rPr lang="cs-CZ" sz="2000" dirty="0"/>
              <a:t>Lat.: </a:t>
            </a:r>
            <a:r>
              <a:rPr lang="cs-CZ" sz="2000" i="1" dirty="0" err="1"/>
              <a:t>histrioni</a:t>
            </a:r>
            <a:r>
              <a:rPr lang="cs-CZ" sz="2000" dirty="0"/>
              <a:t>, </a:t>
            </a:r>
            <a:r>
              <a:rPr lang="cs-CZ" sz="2000" i="1" dirty="0" err="1"/>
              <a:t>ioculatores</a:t>
            </a:r>
            <a:r>
              <a:rPr lang="cs-CZ" sz="2000" dirty="0"/>
              <a:t>, </a:t>
            </a:r>
            <a:r>
              <a:rPr lang="cs-CZ" sz="2000" i="1" dirty="0" err="1"/>
              <a:t>mimi</a:t>
            </a:r>
            <a:r>
              <a:rPr lang="cs-CZ" sz="2000" dirty="0"/>
              <a:t>, </a:t>
            </a:r>
            <a:r>
              <a:rPr lang="cs-CZ" sz="2000" i="1" dirty="0" err="1" smtClean="0"/>
              <a:t>scurri</a:t>
            </a:r>
            <a:r>
              <a:rPr lang="cs-CZ" sz="2000" i="1" dirty="0" smtClean="0"/>
              <a:t>, </a:t>
            </a:r>
            <a:r>
              <a:rPr lang="cs-CZ" sz="2000" dirty="0" smtClean="0"/>
              <a:t>stč</a:t>
            </a:r>
            <a:r>
              <a:rPr lang="cs-CZ" sz="2000" dirty="0"/>
              <a:t>. </a:t>
            </a:r>
            <a:r>
              <a:rPr lang="cs-CZ" sz="2000" i="1" dirty="0" err="1"/>
              <a:t>igric</a:t>
            </a:r>
            <a:r>
              <a:rPr lang="cs-CZ" sz="2000" dirty="0"/>
              <a:t>, </a:t>
            </a:r>
            <a:r>
              <a:rPr lang="cs-CZ" sz="2000" i="1" dirty="0" err="1"/>
              <a:t>jhřec</a:t>
            </a:r>
            <a:r>
              <a:rPr lang="cs-CZ" sz="2000" dirty="0"/>
              <a:t>, </a:t>
            </a:r>
            <a:r>
              <a:rPr lang="cs-CZ" sz="2000" i="1" dirty="0" err="1"/>
              <a:t>žakéř</a:t>
            </a:r>
            <a:r>
              <a:rPr lang="cs-CZ" sz="2000" dirty="0"/>
              <a:t> či </a:t>
            </a:r>
            <a:r>
              <a:rPr lang="cs-CZ" sz="2000" i="1" dirty="0"/>
              <a:t>žertéř</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81" y="1772816"/>
            <a:ext cx="4572000"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130" y="4365104"/>
            <a:ext cx="3329062" cy="232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5380200" y="1619888"/>
            <a:ext cx="3617094" cy="2585323"/>
          </a:xfrm>
          <a:prstGeom prst="rect">
            <a:avLst/>
          </a:prstGeom>
          <a:noFill/>
        </p:spPr>
        <p:txBody>
          <a:bodyPr wrap="square" rtlCol="0">
            <a:spAutoFit/>
          </a:bodyPr>
          <a:lstStyle/>
          <a:p>
            <a:r>
              <a:rPr lang="cs-CZ" dirty="0" smtClean="0"/>
              <a:t>„</a:t>
            </a:r>
            <a:r>
              <a:rPr lang="cs-CZ" i="1" dirty="0" err="1" smtClean="0"/>
              <a:t>Terra</a:t>
            </a:r>
            <a:r>
              <a:rPr lang="cs-CZ" i="1" dirty="0" smtClean="0"/>
              <a:t> </a:t>
            </a:r>
            <a:r>
              <a:rPr lang="cs-CZ" i="1" dirty="0" err="1" smtClean="0"/>
              <a:t>quam</a:t>
            </a:r>
            <a:r>
              <a:rPr lang="cs-CZ" i="1" dirty="0" smtClean="0"/>
              <a:t> pater </a:t>
            </a:r>
            <a:r>
              <a:rPr lang="cs-CZ" i="1" dirty="0" err="1" smtClean="0"/>
              <a:t>meus</a:t>
            </a:r>
            <a:r>
              <a:rPr lang="cs-CZ" i="1" dirty="0" smtClean="0"/>
              <a:t> </a:t>
            </a:r>
            <a:r>
              <a:rPr lang="cs-CZ" i="1" dirty="0" err="1" smtClean="0"/>
              <a:t>ioculatori</a:t>
            </a:r>
            <a:r>
              <a:rPr lang="cs-CZ" i="1" dirty="0" smtClean="0"/>
              <a:t> </a:t>
            </a:r>
            <a:r>
              <a:rPr lang="cs-CZ" i="1" dirty="0" err="1" smtClean="0"/>
              <a:t>suo</a:t>
            </a:r>
            <a:r>
              <a:rPr lang="cs-CZ" i="1" dirty="0" smtClean="0"/>
              <a:t> </a:t>
            </a:r>
            <a:r>
              <a:rPr lang="cs-CZ" i="1" dirty="0" err="1" smtClean="0"/>
              <a:t>nomine</a:t>
            </a:r>
            <a:r>
              <a:rPr lang="cs-CZ" i="1" dirty="0" smtClean="0"/>
              <a:t> </a:t>
            </a:r>
            <a:r>
              <a:rPr lang="cs-CZ" i="1" dirty="0" err="1" smtClean="0"/>
              <a:t>Dobrieta</a:t>
            </a:r>
            <a:r>
              <a:rPr lang="cs-CZ" i="1" dirty="0" smtClean="0"/>
              <a:t> in </a:t>
            </a:r>
            <a:r>
              <a:rPr lang="cs-CZ" i="1" dirty="0" err="1" smtClean="0"/>
              <a:t>villa</a:t>
            </a:r>
            <a:r>
              <a:rPr lang="cs-CZ" i="1" dirty="0" smtClean="0"/>
              <a:t> </a:t>
            </a:r>
            <a:r>
              <a:rPr lang="cs-CZ" i="1" dirty="0" err="1" smtClean="0"/>
              <a:t>Zalasaz</a:t>
            </a:r>
            <a:r>
              <a:rPr lang="cs-CZ" i="1" dirty="0" smtClean="0"/>
              <a:t> </a:t>
            </a:r>
            <a:r>
              <a:rPr lang="cs-CZ" i="1" dirty="0" err="1" smtClean="0"/>
              <a:t>dederat</a:t>
            </a:r>
            <a:r>
              <a:rPr lang="cs-CZ" dirty="0" smtClean="0"/>
              <a:t>.“</a:t>
            </a:r>
          </a:p>
          <a:p>
            <a:pPr algn="r"/>
            <a:r>
              <a:rPr lang="cs-CZ" dirty="0" smtClean="0"/>
              <a:t>Listina Vladislava II. (1167)</a:t>
            </a:r>
          </a:p>
          <a:p>
            <a:endParaRPr lang="cs-CZ" dirty="0"/>
          </a:p>
          <a:p>
            <a:r>
              <a:rPr lang="cs-CZ" dirty="0" smtClean="0"/>
              <a:t>„</a:t>
            </a:r>
            <a:r>
              <a:rPr lang="cs-CZ" i="1" dirty="0" err="1" smtClean="0"/>
              <a:t>Ioculatoribus</a:t>
            </a:r>
            <a:r>
              <a:rPr lang="cs-CZ" i="1" dirty="0" smtClean="0"/>
              <a:t> et </a:t>
            </a:r>
            <a:r>
              <a:rPr lang="cs-CZ" i="1" dirty="0" err="1" smtClean="0"/>
              <a:t>vectori</a:t>
            </a:r>
            <a:r>
              <a:rPr lang="cs-CZ" i="1" dirty="0" smtClean="0"/>
              <a:t> pro </a:t>
            </a:r>
            <a:r>
              <a:rPr lang="cs-CZ" i="1" dirty="0" err="1" smtClean="0"/>
              <a:t>expensis</a:t>
            </a:r>
            <a:r>
              <a:rPr lang="cs-CZ" i="1" dirty="0" smtClean="0"/>
              <a:t> 1,5 sex., </a:t>
            </a:r>
            <a:r>
              <a:rPr lang="cs-CZ" i="1" dirty="0" err="1" smtClean="0"/>
              <a:t>item</a:t>
            </a:r>
            <a:r>
              <a:rPr lang="cs-CZ" i="1" dirty="0" smtClean="0"/>
              <a:t> </a:t>
            </a:r>
            <a:r>
              <a:rPr lang="cs-CZ" i="1" dirty="0" err="1" smtClean="0"/>
              <a:t>eisdem</a:t>
            </a:r>
            <a:r>
              <a:rPr lang="cs-CZ" i="1" dirty="0" smtClean="0"/>
              <a:t> </a:t>
            </a:r>
            <a:r>
              <a:rPr lang="cs-CZ" i="1" dirty="0" err="1" smtClean="0"/>
              <a:t>ioculatoribus</a:t>
            </a:r>
            <a:r>
              <a:rPr lang="cs-CZ" i="1" dirty="0" smtClean="0"/>
              <a:t> 1 sex. pro </a:t>
            </a:r>
            <a:r>
              <a:rPr lang="cs-CZ" i="1" dirty="0" err="1" smtClean="0"/>
              <a:t>tunicis</a:t>
            </a:r>
            <a:r>
              <a:rPr lang="cs-CZ" dirty="0" smtClean="0"/>
              <a:t>“</a:t>
            </a:r>
          </a:p>
          <a:p>
            <a:pPr algn="r"/>
            <a:r>
              <a:rPr lang="cs-CZ" dirty="0" smtClean="0"/>
              <a:t>1316, účty pražského ungeltu</a:t>
            </a:r>
          </a:p>
        </p:txBody>
      </p:sp>
      <p:sp>
        <p:nvSpPr>
          <p:cNvPr id="5" name="TextovéPole 4"/>
          <p:cNvSpPr txBox="1"/>
          <p:nvPr/>
        </p:nvSpPr>
        <p:spPr>
          <a:xfrm>
            <a:off x="517081" y="4941168"/>
            <a:ext cx="4486967" cy="1200329"/>
          </a:xfrm>
          <a:prstGeom prst="rect">
            <a:avLst/>
          </a:prstGeom>
          <a:noFill/>
        </p:spPr>
        <p:txBody>
          <a:bodyPr wrap="square" rtlCol="0">
            <a:spAutoFit/>
          </a:bodyPr>
          <a:lstStyle/>
          <a:p>
            <a:r>
              <a:rPr lang="cs-CZ" dirty="0" smtClean="0"/>
              <a:t>„</a:t>
            </a:r>
            <a:r>
              <a:rPr lang="cs-CZ" i="1" dirty="0" err="1" smtClean="0"/>
              <a:t>ludos</a:t>
            </a:r>
            <a:r>
              <a:rPr lang="cs-CZ" i="1" dirty="0" smtClean="0"/>
              <a:t> </a:t>
            </a:r>
            <a:r>
              <a:rPr lang="cs-CZ" i="1" dirty="0" err="1" smtClean="0"/>
              <a:t>theatrales</a:t>
            </a:r>
            <a:r>
              <a:rPr lang="cs-CZ" i="1" dirty="0" smtClean="0"/>
              <a:t> vel </a:t>
            </a:r>
            <a:r>
              <a:rPr lang="cs-CZ" i="1" dirty="0" err="1" smtClean="0"/>
              <a:t>etiam</a:t>
            </a:r>
            <a:r>
              <a:rPr lang="cs-CZ" i="1" dirty="0" smtClean="0"/>
              <a:t> </a:t>
            </a:r>
            <a:r>
              <a:rPr lang="cs-CZ" i="1" dirty="0" err="1" smtClean="0"/>
              <a:t>fistulatores</a:t>
            </a:r>
            <a:r>
              <a:rPr lang="cs-CZ" i="1" dirty="0" smtClean="0"/>
              <a:t> vel </a:t>
            </a:r>
            <a:r>
              <a:rPr lang="cs-CZ" i="1" dirty="0" err="1" smtClean="0"/>
              <a:t>iculatores</a:t>
            </a:r>
            <a:r>
              <a:rPr lang="cs-CZ" dirty="0" smtClean="0"/>
              <a:t>…“</a:t>
            </a:r>
          </a:p>
          <a:p>
            <a:endParaRPr lang="cs-CZ" dirty="0"/>
          </a:p>
          <a:p>
            <a:pPr algn="r"/>
            <a:r>
              <a:rPr lang="cs-CZ" dirty="0" smtClean="0"/>
              <a:t>Dekret arcibiskupa Jana Očka z Vlašimi, 1366</a:t>
            </a:r>
            <a:endParaRPr lang="cs-CZ" dirty="0"/>
          </a:p>
        </p:txBody>
      </p:sp>
    </p:spTree>
    <p:extLst>
      <p:ext uri="{BB962C8B-B14F-4D97-AF65-F5344CB8AC3E}">
        <p14:creationId xmlns:p14="http://schemas.microsoft.com/office/powerpoint/2010/main" val="2183837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639" y="692696"/>
            <a:ext cx="5900737"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539552" y="5378768"/>
            <a:ext cx="8208912" cy="738664"/>
          </a:xfrm>
          <a:prstGeom prst="rect">
            <a:avLst/>
          </a:prstGeom>
          <a:noFill/>
        </p:spPr>
        <p:txBody>
          <a:bodyPr wrap="square" rtlCol="0">
            <a:spAutoFit/>
          </a:bodyPr>
          <a:lstStyle/>
          <a:p>
            <a:r>
              <a:rPr lang="en-US" sz="1400" i="1" dirty="0"/>
              <a:t>The Performance of a Crusade Play at King Charles V's Feast </a:t>
            </a:r>
            <a:r>
              <a:rPr lang="en-US" sz="1400" dirty="0"/>
              <a:t>(detail), Master of the Coronation of Charles VI, Paris, about 1375–80. From Great Chronicles of France (</a:t>
            </a:r>
            <a:r>
              <a:rPr lang="en-US" sz="1400" dirty="0" err="1"/>
              <a:t>Grandes</a:t>
            </a:r>
            <a:r>
              <a:rPr lang="en-US" sz="1400" dirty="0"/>
              <a:t> </a:t>
            </a:r>
            <a:r>
              <a:rPr lang="en-US" sz="1400" dirty="0" err="1"/>
              <a:t>chroniques</a:t>
            </a:r>
            <a:r>
              <a:rPr lang="en-US" sz="1400" dirty="0"/>
              <a:t> de France). </a:t>
            </a:r>
            <a:r>
              <a:rPr lang="en-US" sz="1400" dirty="0" err="1"/>
              <a:t>Bibliothèque</a:t>
            </a:r>
            <a:r>
              <a:rPr lang="en-US" sz="1400" dirty="0"/>
              <a:t> </a:t>
            </a:r>
            <a:r>
              <a:rPr lang="en-US" sz="1400" dirty="0" err="1"/>
              <a:t>nationale</a:t>
            </a:r>
            <a:r>
              <a:rPr lang="en-US" sz="1400" dirty="0"/>
              <a:t> de France, Paris. Ms. </a:t>
            </a:r>
            <a:r>
              <a:rPr lang="en-US" sz="1400" dirty="0" err="1"/>
              <a:t>fr.</a:t>
            </a:r>
            <a:r>
              <a:rPr lang="en-US" sz="1400" dirty="0"/>
              <a:t> 2813, fol. </a:t>
            </a:r>
            <a:r>
              <a:rPr lang="en-US" sz="1400" dirty="0" smtClean="0"/>
              <a:t>473v</a:t>
            </a:r>
            <a:r>
              <a:rPr lang="cs-CZ" sz="1400" dirty="0" smtClean="0"/>
              <a:t>.</a:t>
            </a:r>
            <a:endParaRPr lang="en-US" sz="1400" dirty="0"/>
          </a:p>
        </p:txBody>
      </p:sp>
    </p:spTree>
    <p:extLst>
      <p:ext uri="{BB962C8B-B14F-4D97-AF65-F5344CB8AC3E}">
        <p14:creationId xmlns:p14="http://schemas.microsoft.com/office/powerpoint/2010/main" val="624897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03648" y="260648"/>
            <a:ext cx="6048672" cy="850106"/>
          </a:xfrm>
        </p:spPr>
        <p:style>
          <a:lnRef idx="2">
            <a:schemeClr val="accent1"/>
          </a:lnRef>
          <a:fillRef idx="1">
            <a:schemeClr val="lt1"/>
          </a:fillRef>
          <a:effectRef idx="0">
            <a:schemeClr val="accent1"/>
          </a:effectRef>
          <a:fontRef idx="minor">
            <a:schemeClr val="dk1"/>
          </a:fontRef>
        </p:style>
        <p:txBody>
          <a:bodyPr>
            <a:normAutofit/>
          </a:bodyPr>
          <a:lstStyle/>
          <a:p>
            <a:r>
              <a:rPr lang="cs-CZ" dirty="0" smtClean="0"/>
              <a:t>Trubadúři/minnesängři</a:t>
            </a:r>
            <a:endParaRPr lang="cs-CZ" dirty="0"/>
          </a:p>
        </p:txBody>
      </p:sp>
      <p:sp>
        <p:nvSpPr>
          <p:cNvPr id="4" name="TextovéPole 3"/>
          <p:cNvSpPr txBox="1"/>
          <p:nvPr/>
        </p:nvSpPr>
        <p:spPr>
          <a:xfrm>
            <a:off x="467544" y="1268760"/>
            <a:ext cx="4464496" cy="5355312"/>
          </a:xfrm>
          <a:prstGeom prst="rect">
            <a:avLst/>
          </a:prstGeom>
          <a:noFill/>
        </p:spPr>
        <p:txBody>
          <a:bodyPr wrap="square" rtlCol="0">
            <a:spAutoFit/>
          </a:bodyPr>
          <a:lstStyle/>
          <a:p>
            <a:r>
              <a:rPr lang="cs-CZ" dirty="0" err="1" smtClean="0"/>
              <a:t>She</a:t>
            </a:r>
            <a:r>
              <a:rPr lang="cs-CZ" dirty="0" smtClean="0"/>
              <a:t> had blond </a:t>
            </a:r>
            <a:r>
              <a:rPr lang="cs-CZ" dirty="0" err="1" smtClean="0"/>
              <a:t>hair</a:t>
            </a:r>
            <a:endParaRPr lang="cs-CZ" dirty="0" smtClean="0"/>
          </a:p>
          <a:p>
            <a:r>
              <a:rPr lang="cs-CZ" dirty="0" smtClean="0"/>
              <a:t>And her </a:t>
            </a:r>
            <a:r>
              <a:rPr lang="cs-CZ" dirty="0" err="1" smtClean="0"/>
              <a:t>eyebrows</a:t>
            </a:r>
            <a:r>
              <a:rPr lang="cs-CZ" dirty="0" smtClean="0"/>
              <a:t> </a:t>
            </a:r>
            <a:r>
              <a:rPr lang="cs-CZ" dirty="0" err="1" smtClean="0"/>
              <a:t>were</a:t>
            </a:r>
            <a:r>
              <a:rPr lang="cs-CZ" dirty="0" smtClean="0"/>
              <a:t> </a:t>
            </a:r>
            <a:r>
              <a:rPr lang="cs-CZ" dirty="0" err="1" smtClean="0"/>
              <a:t>well</a:t>
            </a:r>
            <a:r>
              <a:rPr lang="cs-CZ" dirty="0" smtClean="0"/>
              <a:t> made,</a:t>
            </a:r>
          </a:p>
          <a:p>
            <a:r>
              <a:rPr lang="cs-CZ" dirty="0" smtClean="0"/>
              <a:t>Her face </a:t>
            </a:r>
            <a:r>
              <a:rPr lang="cs-CZ" dirty="0" err="1" smtClean="0"/>
              <a:t>was</a:t>
            </a:r>
            <a:r>
              <a:rPr lang="cs-CZ" dirty="0" smtClean="0"/>
              <a:t> </a:t>
            </a:r>
            <a:r>
              <a:rPr lang="cs-CZ" dirty="0" err="1" smtClean="0"/>
              <a:t>bright</a:t>
            </a:r>
            <a:r>
              <a:rPr lang="cs-CZ" dirty="0" smtClean="0"/>
              <a:t> and </a:t>
            </a:r>
            <a:r>
              <a:rPr lang="cs-CZ" dirty="0" err="1" smtClean="0"/>
              <a:t>well-fashioned</a:t>
            </a:r>
            <a:r>
              <a:rPr lang="cs-CZ" dirty="0" smtClean="0"/>
              <a:t>,</a:t>
            </a:r>
          </a:p>
          <a:p>
            <a:r>
              <a:rPr lang="cs-CZ" dirty="0" err="1" smtClean="0"/>
              <a:t>You</a:t>
            </a:r>
            <a:r>
              <a:rPr lang="cs-CZ" dirty="0" smtClean="0"/>
              <a:t> </a:t>
            </a:r>
            <a:r>
              <a:rPr lang="cs-CZ" dirty="0" err="1" smtClean="0"/>
              <a:t>never</a:t>
            </a:r>
            <a:r>
              <a:rPr lang="cs-CZ" dirty="0" smtClean="0"/>
              <a:t> </a:t>
            </a:r>
            <a:r>
              <a:rPr lang="cs-CZ" dirty="0" err="1" smtClean="0"/>
              <a:t>saw</a:t>
            </a:r>
            <a:r>
              <a:rPr lang="cs-CZ" dirty="0" smtClean="0"/>
              <a:t> a more </a:t>
            </a:r>
            <a:r>
              <a:rPr lang="cs-CZ" dirty="0" err="1" smtClean="0"/>
              <a:t>beautiful</a:t>
            </a:r>
            <a:r>
              <a:rPr lang="cs-CZ" dirty="0" smtClean="0"/>
              <a:t> </a:t>
            </a:r>
            <a:r>
              <a:rPr lang="cs-CZ" dirty="0" err="1" smtClean="0"/>
              <a:t>one</a:t>
            </a:r>
            <a:r>
              <a:rPr lang="cs-CZ" dirty="0" smtClean="0"/>
              <a:t>.</a:t>
            </a:r>
          </a:p>
          <a:p>
            <a:r>
              <a:rPr lang="cs-CZ" dirty="0" err="1" smtClean="0"/>
              <a:t>She</a:t>
            </a:r>
            <a:r>
              <a:rPr lang="cs-CZ" dirty="0" smtClean="0"/>
              <a:t> </a:t>
            </a:r>
            <a:r>
              <a:rPr lang="cs-CZ" dirty="0" err="1" smtClean="0"/>
              <a:t>looked</a:t>
            </a:r>
            <a:r>
              <a:rPr lang="cs-CZ" dirty="0" smtClean="0"/>
              <a:t> </a:t>
            </a:r>
            <a:r>
              <a:rPr lang="cs-CZ" dirty="0" err="1" smtClean="0"/>
              <a:t>around</a:t>
            </a:r>
            <a:r>
              <a:rPr lang="cs-CZ" dirty="0" smtClean="0"/>
              <a:t> </a:t>
            </a:r>
            <a:r>
              <a:rPr lang="cs-CZ" dirty="0" err="1" smtClean="0"/>
              <a:t>the</a:t>
            </a:r>
            <a:r>
              <a:rPr lang="cs-CZ" dirty="0" smtClean="0"/>
              <a:t> garden</a:t>
            </a:r>
          </a:p>
          <a:p>
            <a:r>
              <a:rPr lang="cs-CZ" dirty="0" smtClean="0"/>
              <a:t>And </a:t>
            </a:r>
            <a:r>
              <a:rPr lang="cs-CZ" dirty="0" err="1" smtClean="0"/>
              <a:t>saw</a:t>
            </a:r>
            <a:r>
              <a:rPr lang="cs-CZ" dirty="0" smtClean="0"/>
              <a:t> a full-</a:t>
            </a:r>
            <a:r>
              <a:rPr lang="cs-CZ" dirty="0" err="1" smtClean="0"/>
              <a:t>blown</a:t>
            </a:r>
            <a:r>
              <a:rPr lang="cs-CZ" dirty="0" smtClean="0"/>
              <a:t> rose</a:t>
            </a:r>
          </a:p>
          <a:p>
            <a:r>
              <a:rPr lang="cs-CZ" dirty="0" smtClean="0"/>
              <a:t>And </a:t>
            </a:r>
            <a:r>
              <a:rPr lang="cs-CZ" dirty="0" err="1" smtClean="0"/>
              <a:t>the</a:t>
            </a:r>
            <a:r>
              <a:rPr lang="cs-CZ" dirty="0" smtClean="0"/>
              <a:t> </a:t>
            </a:r>
            <a:r>
              <a:rPr lang="cs-CZ" dirty="0" err="1" smtClean="0"/>
              <a:t>birds</a:t>
            </a:r>
            <a:r>
              <a:rPr lang="cs-CZ" dirty="0" smtClean="0"/>
              <a:t> </a:t>
            </a:r>
            <a:r>
              <a:rPr lang="cs-CZ" dirty="0" err="1" smtClean="0"/>
              <a:t>who</a:t>
            </a:r>
            <a:r>
              <a:rPr lang="cs-CZ" dirty="0" smtClean="0"/>
              <a:t> </a:t>
            </a:r>
            <a:r>
              <a:rPr lang="cs-CZ" dirty="0" err="1" smtClean="0"/>
              <a:t>called</a:t>
            </a:r>
            <a:r>
              <a:rPr lang="cs-CZ" dirty="0" smtClean="0"/>
              <a:t>,</a:t>
            </a:r>
          </a:p>
          <a:p>
            <a:r>
              <a:rPr lang="cs-CZ" dirty="0" err="1" smtClean="0"/>
              <a:t>Then</a:t>
            </a:r>
            <a:r>
              <a:rPr lang="cs-CZ" dirty="0" smtClean="0"/>
              <a:t> </a:t>
            </a:r>
            <a:r>
              <a:rPr lang="cs-CZ" dirty="0" err="1" smtClean="0"/>
              <a:t>she</a:t>
            </a:r>
            <a:r>
              <a:rPr lang="cs-CZ" dirty="0" smtClean="0"/>
              <a:t> </a:t>
            </a:r>
            <a:r>
              <a:rPr lang="cs-CZ" dirty="0" err="1" smtClean="0"/>
              <a:t>cried</a:t>
            </a:r>
            <a:r>
              <a:rPr lang="cs-CZ" dirty="0" smtClean="0"/>
              <a:t> </a:t>
            </a:r>
            <a:r>
              <a:rPr lang="cs-CZ" dirty="0" err="1" smtClean="0"/>
              <a:t>out</a:t>
            </a:r>
            <a:r>
              <a:rPr lang="cs-CZ" dirty="0" smtClean="0"/>
              <a:t> </a:t>
            </a:r>
            <a:r>
              <a:rPr lang="cs-CZ" dirty="0" err="1" smtClean="0"/>
              <a:t>that</a:t>
            </a:r>
            <a:r>
              <a:rPr lang="cs-CZ" dirty="0" smtClean="0"/>
              <a:t> </a:t>
            </a:r>
            <a:r>
              <a:rPr lang="cs-CZ" dirty="0" err="1" smtClean="0"/>
              <a:t>she</a:t>
            </a:r>
            <a:r>
              <a:rPr lang="cs-CZ" dirty="0" smtClean="0"/>
              <a:t> </a:t>
            </a:r>
            <a:r>
              <a:rPr lang="cs-CZ" dirty="0" err="1" smtClean="0"/>
              <a:t>was</a:t>
            </a:r>
            <a:r>
              <a:rPr lang="cs-CZ" dirty="0" smtClean="0"/>
              <a:t> </a:t>
            </a:r>
            <a:r>
              <a:rPr lang="cs-CZ" dirty="0" err="1" smtClean="0"/>
              <a:t>an</a:t>
            </a:r>
            <a:r>
              <a:rPr lang="cs-CZ" dirty="0" smtClean="0"/>
              <a:t> </a:t>
            </a:r>
            <a:r>
              <a:rPr lang="cs-CZ" dirty="0" err="1" smtClean="0"/>
              <a:t>orphan</a:t>
            </a:r>
            <a:r>
              <a:rPr lang="cs-CZ" dirty="0" smtClean="0"/>
              <a:t>:</a:t>
            </a:r>
          </a:p>
          <a:p>
            <a:r>
              <a:rPr lang="cs-CZ" dirty="0" smtClean="0"/>
              <a:t>„</a:t>
            </a:r>
            <a:r>
              <a:rPr lang="cs-CZ" dirty="0" err="1" smtClean="0"/>
              <a:t>Alas</a:t>
            </a:r>
            <a:r>
              <a:rPr lang="cs-CZ" dirty="0" smtClean="0"/>
              <a:t>! </a:t>
            </a:r>
            <a:r>
              <a:rPr lang="cs-CZ" dirty="0" err="1" smtClean="0"/>
              <a:t>Poor</a:t>
            </a:r>
            <a:r>
              <a:rPr lang="cs-CZ" dirty="0" smtClean="0"/>
              <a:t> </a:t>
            </a:r>
            <a:r>
              <a:rPr lang="cs-CZ" dirty="0" err="1" smtClean="0"/>
              <a:t>unfortunate</a:t>
            </a:r>
            <a:r>
              <a:rPr lang="cs-CZ" dirty="0" smtClean="0"/>
              <a:t> </a:t>
            </a:r>
            <a:r>
              <a:rPr lang="cs-CZ" dirty="0" err="1" smtClean="0"/>
              <a:t>wretch</a:t>
            </a:r>
            <a:r>
              <a:rPr lang="cs-CZ" dirty="0" smtClean="0"/>
              <a:t> </a:t>
            </a:r>
            <a:r>
              <a:rPr lang="cs-CZ" dirty="0" err="1" smtClean="0"/>
              <a:t>that</a:t>
            </a:r>
            <a:r>
              <a:rPr lang="cs-CZ" dirty="0" smtClean="0"/>
              <a:t> I </a:t>
            </a:r>
            <a:r>
              <a:rPr lang="cs-CZ" dirty="0" err="1" smtClean="0"/>
              <a:t>am</a:t>
            </a:r>
            <a:r>
              <a:rPr lang="cs-CZ" dirty="0" smtClean="0"/>
              <a:t>!</a:t>
            </a:r>
          </a:p>
          <a:p>
            <a:r>
              <a:rPr lang="cs-CZ" dirty="0" err="1" smtClean="0"/>
              <a:t>Why</a:t>
            </a:r>
            <a:r>
              <a:rPr lang="cs-CZ" dirty="0" smtClean="0"/>
              <a:t> </a:t>
            </a:r>
            <a:r>
              <a:rPr lang="cs-CZ" dirty="0" err="1" smtClean="0"/>
              <a:t>am</a:t>
            </a:r>
            <a:r>
              <a:rPr lang="cs-CZ" dirty="0" smtClean="0"/>
              <a:t> I </a:t>
            </a:r>
            <a:r>
              <a:rPr lang="cs-CZ" dirty="0" err="1" smtClean="0"/>
              <a:t>put</a:t>
            </a:r>
            <a:r>
              <a:rPr lang="cs-CZ" dirty="0" smtClean="0"/>
              <a:t> in </a:t>
            </a:r>
            <a:r>
              <a:rPr lang="cs-CZ" dirty="0" err="1" smtClean="0"/>
              <a:t>prison</a:t>
            </a:r>
            <a:r>
              <a:rPr lang="cs-CZ" dirty="0" smtClean="0"/>
              <a:t>?</a:t>
            </a:r>
          </a:p>
          <a:p>
            <a:r>
              <a:rPr lang="cs-CZ" dirty="0" err="1" smtClean="0"/>
              <a:t>Aucassin</a:t>
            </a:r>
            <a:r>
              <a:rPr lang="cs-CZ" dirty="0" smtClean="0"/>
              <a:t>, my </a:t>
            </a:r>
            <a:r>
              <a:rPr lang="cs-CZ" dirty="0" err="1" smtClean="0"/>
              <a:t>young</a:t>
            </a:r>
            <a:r>
              <a:rPr lang="cs-CZ" dirty="0" smtClean="0"/>
              <a:t> lord,</a:t>
            </a:r>
          </a:p>
          <a:p>
            <a:r>
              <a:rPr lang="cs-CZ" dirty="0" smtClean="0"/>
              <a:t>I </a:t>
            </a:r>
            <a:r>
              <a:rPr lang="cs-CZ" dirty="0" err="1" smtClean="0"/>
              <a:t>am</a:t>
            </a:r>
            <a:r>
              <a:rPr lang="cs-CZ" dirty="0" smtClean="0"/>
              <a:t> </a:t>
            </a:r>
            <a:r>
              <a:rPr lang="cs-CZ" dirty="0" err="1" smtClean="0"/>
              <a:t>your</a:t>
            </a:r>
            <a:r>
              <a:rPr lang="cs-CZ" dirty="0" smtClean="0"/>
              <a:t> </a:t>
            </a:r>
            <a:r>
              <a:rPr lang="cs-CZ" dirty="0" err="1" smtClean="0"/>
              <a:t>beloved</a:t>
            </a:r>
            <a:endParaRPr lang="cs-CZ" dirty="0" smtClean="0"/>
          </a:p>
          <a:p>
            <a:r>
              <a:rPr lang="cs-CZ" dirty="0" smtClean="0"/>
              <a:t>And </a:t>
            </a:r>
            <a:r>
              <a:rPr lang="cs-CZ" dirty="0" err="1" smtClean="0"/>
              <a:t>you</a:t>
            </a:r>
            <a:r>
              <a:rPr lang="cs-CZ" dirty="0" smtClean="0"/>
              <a:t> do not </a:t>
            </a:r>
            <a:r>
              <a:rPr lang="cs-CZ" dirty="0" err="1" smtClean="0"/>
              <a:t>hate</a:t>
            </a:r>
            <a:r>
              <a:rPr lang="cs-CZ" dirty="0" smtClean="0"/>
              <a:t> </a:t>
            </a:r>
            <a:r>
              <a:rPr lang="cs-CZ" dirty="0" err="1" smtClean="0"/>
              <a:t>me</a:t>
            </a:r>
            <a:r>
              <a:rPr lang="cs-CZ" dirty="0" smtClean="0"/>
              <a:t>!</a:t>
            </a:r>
          </a:p>
          <a:p>
            <a:r>
              <a:rPr lang="cs-CZ" dirty="0" err="1" smtClean="0"/>
              <a:t>For</a:t>
            </a:r>
            <a:r>
              <a:rPr lang="cs-CZ" dirty="0" smtClean="0"/>
              <a:t> </a:t>
            </a:r>
            <a:r>
              <a:rPr lang="cs-CZ" dirty="0" err="1" smtClean="0"/>
              <a:t>you</a:t>
            </a:r>
            <a:r>
              <a:rPr lang="cs-CZ" dirty="0" smtClean="0"/>
              <a:t> I </a:t>
            </a:r>
            <a:r>
              <a:rPr lang="cs-CZ" dirty="0" err="1" smtClean="0"/>
              <a:t>am</a:t>
            </a:r>
            <a:r>
              <a:rPr lang="cs-CZ" dirty="0" smtClean="0"/>
              <a:t> in </a:t>
            </a:r>
            <a:r>
              <a:rPr lang="cs-CZ" dirty="0" err="1" smtClean="0"/>
              <a:t>prison</a:t>
            </a:r>
            <a:endParaRPr lang="cs-CZ" dirty="0" smtClean="0"/>
          </a:p>
          <a:p>
            <a:r>
              <a:rPr lang="cs-CZ" dirty="0" smtClean="0"/>
              <a:t>In </a:t>
            </a:r>
            <a:r>
              <a:rPr lang="cs-CZ" dirty="0" err="1" smtClean="0"/>
              <a:t>this</a:t>
            </a:r>
            <a:r>
              <a:rPr lang="cs-CZ" dirty="0" smtClean="0"/>
              <a:t> </a:t>
            </a:r>
            <a:r>
              <a:rPr lang="cs-CZ" dirty="0" err="1" smtClean="0"/>
              <a:t>vaulted</a:t>
            </a:r>
            <a:r>
              <a:rPr lang="cs-CZ" dirty="0" smtClean="0"/>
              <a:t> </a:t>
            </a:r>
            <a:r>
              <a:rPr lang="cs-CZ" dirty="0" err="1" smtClean="0"/>
              <a:t>chamber</a:t>
            </a:r>
            <a:endParaRPr lang="cs-CZ" dirty="0" smtClean="0"/>
          </a:p>
          <a:p>
            <a:r>
              <a:rPr lang="cs-CZ" dirty="0" err="1" smtClean="0"/>
              <a:t>Where</a:t>
            </a:r>
            <a:r>
              <a:rPr lang="cs-CZ" dirty="0" smtClean="0"/>
              <a:t> I </a:t>
            </a:r>
            <a:r>
              <a:rPr lang="cs-CZ" dirty="0" err="1" smtClean="0"/>
              <a:t>am</a:t>
            </a:r>
            <a:r>
              <a:rPr lang="cs-CZ" dirty="0" smtClean="0"/>
              <a:t> </a:t>
            </a:r>
            <a:r>
              <a:rPr lang="cs-CZ" dirty="0" err="1" smtClean="0"/>
              <a:t>having</a:t>
            </a:r>
            <a:r>
              <a:rPr lang="cs-CZ" dirty="0" smtClean="0"/>
              <a:t> a very </a:t>
            </a:r>
            <a:r>
              <a:rPr lang="cs-CZ" dirty="0" err="1" smtClean="0"/>
              <a:t>bad</a:t>
            </a:r>
            <a:r>
              <a:rPr lang="cs-CZ" dirty="0" smtClean="0"/>
              <a:t> </a:t>
            </a:r>
            <a:r>
              <a:rPr lang="cs-CZ" dirty="0" err="1" smtClean="0"/>
              <a:t>time</a:t>
            </a:r>
            <a:r>
              <a:rPr lang="cs-CZ" dirty="0" smtClean="0"/>
              <a:t>; </a:t>
            </a:r>
          </a:p>
          <a:p>
            <a:r>
              <a:rPr lang="cs-CZ" dirty="0" smtClean="0"/>
              <a:t>But by </a:t>
            </a:r>
            <a:r>
              <a:rPr lang="cs-CZ" dirty="0" err="1" smtClean="0"/>
              <a:t>God</a:t>
            </a:r>
            <a:r>
              <a:rPr lang="cs-CZ" dirty="0" smtClean="0"/>
              <a:t>, </a:t>
            </a:r>
            <a:r>
              <a:rPr lang="cs-CZ" dirty="0" err="1" smtClean="0"/>
              <a:t>the</a:t>
            </a:r>
            <a:r>
              <a:rPr lang="cs-CZ" dirty="0" smtClean="0"/>
              <a:t> son </a:t>
            </a:r>
            <a:r>
              <a:rPr lang="cs-CZ" dirty="0" err="1" smtClean="0"/>
              <a:t>of</a:t>
            </a:r>
            <a:r>
              <a:rPr lang="cs-CZ" dirty="0" smtClean="0"/>
              <a:t> Mary,</a:t>
            </a:r>
          </a:p>
          <a:p>
            <a:r>
              <a:rPr lang="cs-CZ" dirty="0" smtClean="0"/>
              <a:t>I </a:t>
            </a:r>
            <a:r>
              <a:rPr lang="cs-CZ" dirty="0" err="1" smtClean="0"/>
              <a:t>will</a:t>
            </a:r>
            <a:r>
              <a:rPr lang="cs-CZ" dirty="0" smtClean="0"/>
              <a:t> not </a:t>
            </a:r>
            <a:r>
              <a:rPr lang="cs-CZ" dirty="0" err="1" smtClean="0"/>
              <a:t>be</a:t>
            </a:r>
            <a:r>
              <a:rPr lang="cs-CZ" dirty="0" smtClean="0"/>
              <a:t> </a:t>
            </a:r>
            <a:r>
              <a:rPr lang="cs-CZ" dirty="0" err="1" smtClean="0"/>
              <a:t>here</a:t>
            </a:r>
            <a:r>
              <a:rPr lang="cs-CZ" dirty="0" smtClean="0"/>
              <a:t> long,</a:t>
            </a:r>
          </a:p>
          <a:p>
            <a:r>
              <a:rPr lang="cs-CZ" dirty="0" err="1" smtClean="0"/>
              <a:t>If</a:t>
            </a:r>
            <a:r>
              <a:rPr lang="cs-CZ" dirty="0" smtClean="0"/>
              <a:t> I </a:t>
            </a:r>
            <a:r>
              <a:rPr lang="cs-CZ" dirty="0" err="1" smtClean="0"/>
              <a:t>can</a:t>
            </a:r>
            <a:r>
              <a:rPr lang="cs-CZ" dirty="0" smtClean="0"/>
              <a:t> do </a:t>
            </a:r>
            <a:r>
              <a:rPr lang="cs-CZ" dirty="0" err="1" smtClean="0"/>
              <a:t>it</a:t>
            </a:r>
            <a:r>
              <a:rPr lang="cs-CZ" dirty="0" smtClean="0"/>
              <a:t>.“</a:t>
            </a:r>
            <a:endParaRPr lang="cs-CZ"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550" y="3929677"/>
            <a:ext cx="4903192" cy="2853658"/>
          </a:xfrm>
          <a:prstGeom prst="rect">
            <a:avLst/>
          </a:prstGeom>
        </p:spPr>
      </p:pic>
    </p:spTree>
    <p:extLst>
      <p:ext uri="{BB962C8B-B14F-4D97-AF65-F5344CB8AC3E}">
        <p14:creationId xmlns:p14="http://schemas.microsoft.com/office/powerpoint/2010/main" val="1574903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6201"/>
            <a:ext cx="8496944" cy="3591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508104" y="4005064"/>
            <a:ext cx="3384376" cy="369332"/>
          </a:xfrm>
          <a:prstGeom prst="rect">
            <a:avLst/>
          </a:prstGeom>
          <a:noFill/>
        </p:spPr>
        <p:txBody>
          <a:bodyPr wrap="square" rtlCol="0">
            <a:spAutoFit/>
          </a:bodyPr>
          <a:lstStyle/>
          <a:p>
            <a:r>
              <a:rPr lang="cs-CZ" dirty="0" smtClean="0"/>
              <a:t>Řehoř Veliký, </a:t>
            </a:r>
            <a:r>
              <a:rPr lang="cs-CZ" i="1" dirty="0" err="1" smtClean="0"/>
              <a:t>Ep</a:t>
            </a:r>
            <a:r>
              <a:rPr lang="cs-CZ" dirty="0" smtClean="0"/>
              <a:t>. XI.56 (18. 6. 601)</a:t>
            </a:r>
            <a:endParaRPr lang="cs-CZ"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189730"/>
            <a:ext cx="44767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1369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2079"/>
            <a:ext cx="413385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449688" y="490161"/>
            <a:ext cx="4572000" cy="5909310"/>
          </a:xfrm>
          <a:prstGeom prst="rect">
            <a:avLst/>
          </a:prstGeom>
        </p:spPr>
        <p:txBody>
          <a:bodyPr>
            <a:spAutoFit/>
          </a:bodyPr>
          <a:lstStyle/>
          <a:p>
            <a:r>
              <a:rPr lang="cs-CZ" dirty="0"/>
              <a:t>Když květy stříbří mráz a kraj zasype sníh,</a:t>
            </a:r>
          </a:p>
          <a:p>
            <a:r>
              <a:rPr lang="cs-CZ" dirty="0"/>
              <a:t>i ptáci mlčí, v tichu spí,</a:t>
            </a:r>
          </a:p>
          <a:p>
            <a:r>
              <a:rPr lang="cs-CZ" dirty="0"/>
              <a:t>háj stojí opuštěný,</a:t>
            </a:r>
          </a:p>
          <a:p>
            <a:r>
              <a:rPr lang="cs-CZ" dirty="0"/>
              <a:t>mohu vám poradit, jak smát se za dnů zlých.</a:t>
            </a:r>
          </a:p>
          <a:p>
            <a:r>
              <a:rPr lang="cs-CZ" dirty="0" smtClean="0"/>
              <a:t>Díky </a:t>
            </a:r>
            <a:r>
              <a:rPr lang="cs-CZ" dirty="0"/>
              <a:t>všem, kdo se dovtípí!</a:t>
            </a:r>
          </a:p>
          <a:p>
            <a:r>
              <a:rPr lang="cs-CZ" dirty="0"/>
              <a:t>Za družky mám ctné ženy,</a:t>
            </a:r>
          </a:p>
          <a:p>
            <a:r>
              <a:rPr lang="cs-CZ" dirty="0"/>
              <a:t>podobají se pestrým květům,</a:t>
            </a:r>
          </a:p>
          <a:p>
            <a:r>
              <a:rPr lang="cs-CZ" dirty="0"/>
              <a:t>co v zimní době rozkvétají,</a:t>
            </a:r>
          </a:p>
          <a:p>
            <a:r>
              <a:rPr lang="cs-CZ" dirty="0"/>
              <a:t>hej, v očích, tam jim jiskry hrají,</a:t>
            </a:r>
          </a:p>
          <a:p>
            <a:r>
              <a:rPr lang="cs-CZ" dirty="0" smtClean="0"/>
              <a:t>rozmarný </a:t>
            </a:r>
            <a:r>
              <a:rPr lang="cs-CZ" dirty="0"/>
              <a:t>pohled jen – a rety přilnou k retům.</a:t>
            </a:r>
          </a:p>
          <a:p>
            <a:endParaRPr lang="cs-CZ" dirty="0" smtClean="0"/>
          </a:p>
          <a:p>
            <a:r>
              <a:rPr lang="cs-CZ" dirty="0" smtClean="0"/>
              <a:t>A </a:t>
            </a:r>
            <a:r>
              <a:rPr lang="cs-CZ" dirty="0"/>
              <a:t>za polibkem spěchá sladké objetí</a:t>
            </a:r>
            <a:r>
              <a:rPr lang="cs-CZ" dirty="0" smtClean="0"/>
              <a:t>,</a:t>
            </a:r>
          </a:p>
          <a:p>
            <a:r>
              <a:rPr lang="es-ES" dirty="0"/>
              <a:t>to léno lásky, darů dar!</a:t>
            </a:r>
          </a:p>
          <a:p>
            <a:r>
              <a:rPr lang="cs-CZ" dirty="0"/>
              <a:t>Kdo upíše se růžím,</a:t>
            </a:r>
          </a:p>
          <a:p>
            <a:r>
              <a:rPr lang="cs-CZ" dirty="0"/>
              <a:t>roznemůže se láskou, bude její obětí,</a:t>
            </a:r>
          </a:p>
          <a:p>
            <a:r>
              <a:rPr lang="cs-CZ" dirty="0" smtClean="0"/>
              <a:t>vždyť </a:t>
            </a:r>
            <a:r>
              <a:rPr lang="cs-CZ" dirty="0"/>
              <a:t>polibek je něžný svár.</a:t>
            </a:r>
          </a:p>
          <a:p>
            <a:r>
              <a:rPr lang="pl-PL" dirty="0"/>
              <a:t>Hej paní, co ti dlužím,</a:t>
            </a:r>
          </a:p>
          <a:p>
            <a:r>
              <a:rPr lang="cs-CZ" dirty="0"/>
              <a:t>má drahá, svět mne těší,</a:t>
            </a:r>
          </a:p>
          <a:p>
            <a:r>
              <a:rPr lang="pl-PL" dirty="0"/>
              <a:t>o lásce zpívám si tak rád,</a:t>
            </a:r>
          </a:p>
          <a:p>
            <a:r>
              <a:rPr lang="pl-PL" dirty="0"/>
              <a:t>tu píseň odpustíš mi snad.</a:t>
            </a:r>
          </a:p>
          <a:p>
            <a:r>
              <a:rPr lang="cs-CZ" dirty="0" smtClean="0"/>
              <a:t>Hnát </a:t>
            </a:r>
            <a:r>
              <a:rPr lang="cs-CZ" dirty="0"/>
              <a:t>oře kvůli jiné? Chci být tvůj sluha pěší.</a:t>
            </a:r>
          </a:p>
        </p:txBody>
      </p:sp>
    </p:spTree>
    <p:extLst>
      <p:ext uri="{BB962C8B-B14F-4D97-AF65-F5344CB8AC3E}">
        <p14:creationId xmlns:p14="http://schemas.microsoft.com/office/powerpoint/2010/main" val="4277056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332656"/>
            <a:ext cx="4608512" cy="3785652"/>
          </a:xfrm>
          <a:prstGeom prst="rect">
            <a:avLst/>
          </a:prstGeom>
        </p:spPr>
        <p:txBody>
          <a:bodyPr wrap="square">
            <a:spAutoFit/>
          </a:bodyPr>
          <a:lstStyle/>
          <a:p>
            <a:r>
              <a:rPr lang="cs-CZ" sz="2000" dirty="0"/>
              <a:t>O Tobě dobrá paní, přemýšlím nocí, dnem,</a:t>
            </a:r>
          </a:p>
          <a:p>
            <a:r>
              <a:rPr lang="cs-CZ" sz="2000" dirty="0"/>
              <a:t>jsi útěchou, co vskutku těší</a:t>
            </a:r>
          </a:p>
          <a:p>
            <a:r>
              <a:rPr lang="cs-CZ" sz="2000" dirty="0"/>
              <a:t>- i přesto budu ctnostný.</a:t>
            </a:r>
          </a:p>
          <a:p>
            <a:r>
              <a:rPr lang="cs-CZ" sz="2000" dirty="0"/>
              <a:t>Tvůj běloskvoucí půvab je ozdobou i snem,</a:t>
            </a:r>
          </a:p>
          <a:p>
            <a:r>
              <a:rPr lang="cs-CZ" sz="2000" dirty="0" smtClean="0"/>
              <a:t>jsem </a:t>
            </a:r>
            <a:r>
              <a:rPr lang="cs-CZ" sz="2000" dirty="0"/>
              <a:t>muž a muži často hřeší.</a:t>
            </a:r>
          </a:p>
          <a:p>
            <a:r>
              <a:rPr lang="cs-CZ" sz="2000" dirty="0"/>
              <a:t>Mne ťaly lásky ostny</a:t>
            </a:r>
          </a:p>
          <a:p>
            <a:r>
              <a:rPr lang="cs-CZ" sz="2000" dirty="0"/>
              <a:t>a ctnosti opouštěly,</a:t>
            </a:r>
          </a:p>
          <a:p>
            <a:r>
              <a:rPr lang="cs-CZ" sz="2000" dirty="0"/>
              <a:t>jen úsměv tvůj mne zachránil,</a:t>
            </a:r>
          </a:p>
          <a:p>
            <a:r>
              <a:rPr lang="cs-CZ" sz="2000" dirty="0"/>
              <a:t>z něj načerpal jsem nových sil,</a:t>
            </a:r>
          </a:p>
          <a:p>
            <a:r>
              <a:rPr lang="cs-CZ" sz="2000" dirty="0" smtClean="0"/>
              <a:t>mé </a:t>
            </a:r>
            <a:r>
              <a:rPr lang="cs-CZ" sz="2000" dirty="0"/>
              <a:t>rty se opět smály, když oči tebe zřely</a:t>
            </a:r>
            <a:r>
              <a:rPr lang="cs-CZ" sz="2000" dirty="0" smtClean="0"/>
              <a:t>.</a:t>
            </a:r>
          </a:p>
          <a:p>
            <a:endParaRPr lang="cs-CZ" sz="2000" dirty="0"/>
          </a:p>
          <a:p>
            <a:pPr algn="r"/>
            <a:r>
              <a:rPr lang="cs-CZ" sz="2000" dirty="0" smtClean="0"/>
              <a:t>Václav II</a:t>
            </a:r>
            <a:endParaRPr lang="cs-CZ"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476672"/>
            <a:ext cx="3095625"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394242" y="5805264"/>
            <a:ext cx="2960490" cy="369332"/>
          </a:xfrm>
          <a:prstGeom prst="rect">
            <a:avLst/>
          </a:prstGeom>
        </p:spPr>
        <p:txBody>
          <a:bodyPr wrap="none">
            <a:spAutoFit/>
          </a:bodyPr>
          <a:lstStyle/>
          <a:p>
            <a:r>
              <a:rPr lang="cs-CZ" dirty="0"/>
              <a:t>Kodex </a:t>
            </a:r>
            <a:r>
              <a:rPr lang="cs-CZ" dirty="0" err="1"/>
              <a:t>Manesse</a:t>
            </a:r>
            <a:r>
              <a:rPr lang="cs-CZ" dirty="0"/>
              <a:t>, 1. pol. 14. st.</a:t>
            </a:r>
          </a:p>
        </p:txBody>
      </p:sp>
    </p:spTree>
    <p:extLst>
      <p:ext uri="{BB962C8B-B14F-4D97-AF65-F5344CB8AC3E}">
        <p14:creationId xmlns:p14="http://schemas.microsoft.com/office/powerpoint/2010/main" val="2871969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03648" y="260648"/>
            <a:ext cx="6048672" cy="850106"/>
          </a:xfrm>
        </p:spPr>
        <p:style>
          <a:lnRef idx="2">
            <a:schemeClr val="accent1"/>
          </a:lnRef>
          <a:fillRef idx="1">
            <a:schemeClr val="lt1"/>
          </a:fillRef>
          <a:effectRef idx="0">
            <a:schemeClr val="accent1"/>
          </a:effectRef>
          <a:fontRef idx="minor">
            <a:schemeClr val="dk1"/>
          </a:fontRef>
        </p:style>
        <p:txBody>
          <a:bodyPr>
            <a:normAutofit/>
          </a:bodyPr>
          <a:lstStyle/>
          <a:p>
            <a:r>
              <a:rPr lang="cs-CZ" dirty="0" smtClean="0"/>
              <a:t>Šašci</a:t>
            </a:r>
            <a:endParaRPr lang="cs-CZ"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652749"/>
            <a:ext cx="2921000"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323528" y="1556792"/>
            <a:ext cx="8249592" cy="1415772"/>
          </a:xfrm>
          <a:prstGeom prst="rect">
            <a:avLst/>
          </a:prstGeom>
        </p:spPr>
        <p:txBody>
          <a:bodyPr wrap="square">
            <a:spAutoFit/>
          </a:bodyPr>
          <a:lstStyle/>
          <a:p>
            <a:r>
              <a:rPr lang="cs-CZ" dirty="0"/>
              <a:t>„Všude se tluče v bubny a také se v citery bije, trubky tu s ozvěnou zvučí, zní dotykem</a:t>
            </a:r>
          </a:p>
          <a:p>
            <a:r>
              <a:rPr lang="cs-CZ" dirty="0"/>
              <a:t>nejedna lyra, </a:t>
            </a:r>
            <a:r>
              <a:rPr lang="cs-CZ" b="1" dirty="0"/>
              <a:t>šašci tu skotačí hned</a:t>
            </a:r>
            <a:r>
              <a:rPr lang="cs-CZ" dirty="0"/>
              <a:t>, sbor plesá a varhany znějí, na lid se usmívá král, </a:t>
            </a:r>
            <a:r>
              <a:rPr lang="cs-CZ" dirty="0" smtClean="0"/>
              <a:t>jenž přichází</a:t>
            </a:r>
            <a:r>
              <a:rPr lang="cs-CZ" dirty="0"/>
              <a:t>, lid zase tleská přicházejícímu pánů jak poutníku, který je šťasten; celý se </a:t>
            </a:r>
            <a:r>
              <a:rPr lang="cs-CZ" dirty="0" smtClean="0"/>
              <a:t>raduje národ</a:t>
            </a:r>
            <a:r>
              <a:rPr lang="cs-CZ" dirty="0"/>
              <a:t>, když vyslovil králi své </a:t>
            </a:r>
            <a:r>
              <a:rPr lang="cs-CZ" dirty="0" smtClean="0"/>
              <a:t>přání.“</a:t>
            </a:r>
          </a:p>
          <a:p>
            <a:pPr algn="r"/>
            <a:r>
              <a:rPr lang="cs-CZ" sz="1400" dirty="0" smtClean="0"/>
              <a:t>Návrat Václava II. </a:t>
            </a:r>
            <a:r>
              <a:rPr lang="cs-CZ" sz="1400" dirty="0"/>
              <a:t>z</a:t>
            </a:r>
            <a:r>
              <a:rPr lang="cs-CZ" sz="1400" dirty="0" smtClean="0"/>
              <a:t>e zajetí 1283, </a:t>
            </a:r>
            <a:r>
              <a:rPr lang="cs-CZ" sz="1400" i="1" dirty="0" smtClean="0"/>
              <a:t>Zbraslavská kronika</a:t>
            </a:r>
            <a:endParaRPr lang="cs-CZ" sz="1400" i="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200" b="21000"/>
          <a:stretch/>
        </p:blipFill>
        <p:spPr bwMode="auto">
          <a:xfrm>
            <a:off x="5148064" y="3803561"/>
            <a:ext cx="3114675"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24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708280" y="260648"/>
            <a:ext cx="5904656" cy="648072"/>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cs-CZ" sz="3600" dirty="0" err="1" smtClean="0"/>
              <a:t>Mumming</a:t>
            </a:r>
            <a:r>
              <a:rPr lang="cs-CZ" sz="3600" dirty="0" smtClean="0"/>
              <a:t> in </a:t>
            </a:r>
            <a:r>
              <a:rPr lang="cs-CZ" sz="3600" dirty="0" err="1" smtClean="0"/>
              <a:t>ballroom</a:t>
            </a:r>
            <a:endParaRPr lang="cs-CZ"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776" y="1124744"/>
            <a:ext cx="65913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26693" y="6237312"/>
            <a:ext cx="8049466" cy="369332"/>
          </a:xfrm>
          <a:prstGeom prst="rect">
            <a:avLst/>
          </a:prstGeom>
        </p:spPr>
        <p:txBody>
          <a:bodyPr wrap="square">
            <a:spAutoFit/>
          </a:bodyPr>
          <a:lstStyle/>
          <a:p>
            <a:r>
              <a:rPr lang="en-US" dirty="0"/>
              <a:t>Mummers' Play at Haddon </a:t>
            </a:r>
            <a:r>
              <a:rPr lang="en-US" dirty="0" smtClean="0"/>
              <a:t>Hall</a:t>
            </a:r>
            <a:r>
              <a:rPr lang="cs-CZ" dirty="0" smtClean="0"/>
              <a:t>; </a:t>
            </a:r>
            <a:r>
              <a:rPr lang="en-US" sz="1600" dirty="0" smtClean="0"/>
              <a:t>From </a:t>
            </a:r>
            <a:r>
              <a:rPr lang="en-US" sz="1600" dirty="0"/>
              <a:t>Nash, </a:t>
            </a:r>
            <a:r>
              <a:rPr lang="en-US" sz="1600" i="1" dirty="0"/>
              <a:t>The Mansions </a:t>
            </a:r>
            <a:r>
              <a:rPr lang="en-US" sz="1600" i="1" dirty="0" smtClean="0"/>
              <a:t>of</a:t>
            </a:r>
            <a:r>
              <a:rPr lang="cs-CZ" sz="1600" i="1" dirty="0" smtClean="0"/>
              <a:t> </a:t>
            </a:r>
            <a:r>
              <a:rPr lang="en-US" sz="1600" i="1" dirty="0" smtClean="0"/>
              <a:t>England </a:t>
            </a:r>
            <a:r>
              <a:rPr lang="en-US" sz="1600" i="1" dirty="0"/>
              <a:t>in Olden Time </a:t>
            </a:r>
            <a:r>
              <a:rPr lang="en-US" sz="1600" dirty="0"/>
              <a:t>(1849)</a:t>
            </a:r>
            <a:endParaRPr lang="cs-CZ" sz="1600" dirty="0"/>
          </a:p>
        </p:txBody>
      </p:sp>
    </p:spTree>
    <p:extLst>
      <p:ext uri="{BB962C8B-B14F-4D97-AF65-F5344CB8AC3E}">
        <p14:creationId xmlns:p14="http://schemas.microsoft.com/office/powerpoint/2010/main" val="3129634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801688"/>
            <a:ext cx="7065963"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752396" y="6337707"/>
            <a:ext cx="3816424" cy="369332"/>
          </a:xfrm>
          <a:prstGeom prst="rect">
            <a:avLst/>
          </a:prstGeom>
          <a:noFill/>
        </p:spPr>
        <p:txBody>
          <a:bodyPr wrap="square" rtlCol="0">
            <a:spAutoFit/>
          </a:bodyPr>
          <a:lstStyle/>
          <a:p>
            <a:r>
              <a:rPr lang="cs-CZ" i="1" dirty="0" smtClean="0"/>
              <a:t>Bal des </a:t>
            </a:r>
            <a:r>
              <a:rPr lang="cs-CZ" i="1" dirty="0" err="1" smtClean="0"/>
              <a:t>Ardents</a:t>
            </a:r>
            <a:r>
              <a:rPr lang="cs-CZ" dirty="0" smtClean="0"/>
              <a:t>, Paříž, 1393 (Karel VI.)</a:t>
            </a:r>
            <a:endParaRPr lang="cs-CZ" dirty="0"/>
          </a:p>
        </p:txBody>
      </p:sp>
    </p:spTree>
    <p:extLst>
      <p:ext uri="{BB962C8B-B14F-4D97-AF65-F5344CB8AC3E}">
        <p14:creationId xmlns:p14="http://schemas.microsoft.com/office/powerpoint/2010/main" val="1613370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337" y="692696"/>
            <a:ext cx="6667500"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2660875" y="5920394"/>
            <a:ext cx="3816424" cy="369332"/>
          </a:xfrm>
          <a:prstGeom prst="rect">
            <a:avLst/>
          </a:prstGeom>
          <a:noFill/>
        </p:spPr>
        <p:txBody>
          <a:bodyPr wrap="square" rtlCol="0">
            <a:spAutoFit/>
          </a:bodyPr>
          <a:lstStyle/>
          <a:p>
            <a:r>
              <a:rPr lang="cs-CZ" i="1" dirty="0" smtClean="0"/>
              <a:t>Bal des </a:t>
            </a:r>
            <a:r>
              <a:rPr lang="cs-CZ" i="1" dirty="0" err="1" smtClean="0"/>
              <a:t>Ardents</a:t>
            </a:r>
            <a:r>
              <a:rPr lang="cs-CZ" dirty="0" smtClean="0"/>
              <a:t>, Paříž, 1393 (Karel VI.)</a:t>
            </a:r>
            <a:endParaRPr lang="cs-CZ" dirty="0"/>
          </a:p>
        </p:txBody>
      </p:sp>
    </p:spTree>
    <p:extLst>
      <p:ext uri="{BB962C8B-B14F-4D97-AF65-F5344CB8AC3E}">
        <p14:creationId xmlns:p14="http://schemas.microsoft.com/office/powerpoint/2010/main" val="36628317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21389" y="188640"/>
            <a:ext cx="6048672" cy="850106"/>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cs-CZ" i="1" dirty="0" err="1"/>
              <a:t>Mumming</a:t>
            </a:r>
            <a:r>
              <a:rPr lang="cs-CZ" i="1" dirty="0"/>
              <a:t> </a:t>
            </a:r>
            <a:r>
              <a:rPr lang="cs-CZ" i="1" dirty="0" err="1"/>
              <a:t>at</a:t>
            </a:r>
            <a:r>
              <a:rPr lang="cs-CZ" i="1" dirty="0"/>
              <a:t> </a:t>
            </a:r>
            <a:r>
              <a:rPr lang="cs-CZ" i="1" dirty="0" err="1"/>
              <a:t>Bishopswood</a:t>
            </a:r>
            <a:endParaRPr lang="cs-CZ"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04864"/>
            <a:ext cx="381693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Šipka doprava 2"/>
          <p:cNvSpPr/>
          <p:nvPr/>
        </p:nvSpPr>
        <p:spPr>
          <a:xfrm>
            <a:off x="4156521" y="36132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2346" y="1339538"/>
            <a:ext cx="1812640" cy="271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924" y="4102745"/>
            <a:ext cx="3829434" cy="2540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3641" y="1339538"/>
            <a:ext cx="1921524" cy="2758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148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260648"/>
            <a:ext cx="7128792" cy="850106"/>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cs-CZ" dirty="0" smtClean="0"/>
              <a:t>Městské </a:t>
            </a:r>
            <a:r>
              <a:rPr lang="cs-CZ" dirty="0" err="1" smtClean="0"/>
              <a:t>pageanty</a:t>
            </a:r>
            <a:r>
              <a:rPr lang="cs-CZ" dirty="0" smtClean="0"/>
              <a:t> a živé obrazy</a:t>
            </a:r>
            <a:endParaRPr lang="cs-CZ"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268760"/>
            <a:ext cx="3236391" cy="5306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883054"/>
            <a:ext cx="3444875" cy="40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070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260648"/>
            <a:ext cx="7128792" cy="850106"/>
          </a:xfrm>
        </p:spPr>
        <p:style>
          <a:lnRef idx="2">
            <a:schemeClr val="accent1"/>
          </a:lnRef>
          <a:fillRef idx="1">
            <a:schemeClr val="lt1"/>
          </a:fillRef>
          <a:effectRef idx="0">
            <a:schemeClr val="accent1"/>
          </a:effectRef>
          <a:fontRef idx="minor">
            <a:schemeClr val="dk1"/>
          </a:fontRef>
        </p:style>
        <p:txBody>
          <a:bodyPr>
            <a:normAutofit/>
          </a:bodyPr>
          <a:lstStyle/>
          <a:p>
            <a:r>
              <a:rPr lang="cs-CZ" dirty="0" smtClean="0"/>
              <a:t>Interludia</a:t>
            </a:r>
            <a:endParaRPr lang="cs-CZ" dirty="0"/>
          </a:p>
        </p:txBody>
      </p:sp>
      <p:sp>
        <p:nvSpPr>
          <p:cNvPr id="3" name="Obdélník 2"/>
          <p:cNvSpPr/>
          <p:nvPr/>
        </p:nvSpPr>
        <p:spPr>
          <a:xfrm>
            <a:off x="320938" y="1479267"/>
            <a:ext cx="6517304" cy="5078313"/>
          </a:xfrm>
          <a:prstGeom prst="rect">
            <a:avLst/>
          </a:prstGeom>
        </p:spPr>
        <p:txBody>
          <a:bodyPr wrap="square">
            <a:spAutoFit/>
          </a:bodyPr>
          <a:lstStyle/>
          <a:p>
            <a:r>
              <a:rPr lang="cs-CZ" dirty="0"/>
              <a:t>n</a:t>
            </a:r>
            <a:r>
              <a:rPr lang="cs-CZ" dirty="0" smtClean="0"/>
              <a:t>ěm. </a:t>
            </a:r>
            <a:r>
              <a:rPr lang="cs-CZ" i="1" dirty="0" err="1" smtClean="0"/>
              <a:t>Fastnachtsspiele</a:t>
            </a:r>
            <a:r>
              <a:rPr lang="cs-CZ" dirty="0"/>
              <a:t>, hol. </a:t>
            </a:r>
            <a:r>
              <a:rPr lang="cs-CZ" i="1" dirty="0" err="1"/>
              <a:t>k</a:t>
            </a:r>
            <a:r>
              <a:rPr lang="cs-CZ" i="1" dirty="0" err="1" smtClean="0"/>
              <a:t>luchtspelen</a:t>
            </a:r>
            <a:r>
              <a:rPr lang="cs-CZ" dirty="0" smtClean="0"/>
              <a:t>, </a:t>
            </a:r>
          </a:p>
          <a:p>
            <a:r>
              <a:rPr lang="cs-CZ" dirty="0" smtClean="0"/>
              <a:t>fr. </a:t>
            </a:r>
            <a:r>
              <a:rPr lang="cs-CZ" i="1" dirty="0" err="1" smtClean="0"/>
              <a:t>sotie</a:t>
            </a:r>
            <a:r>
              <a:rPr lang="cs-CZ" i="1" dirty="0" smtClean="0"/>
              <a:t> </a:t>
            </a:r>
            <a:endParaRPr lang="cs-CZ" dirty="0" smtClean="0"/>
          </a:p>
          <a:p>
            <a:endParaRPr lang="cs-CZ" dirty="0"/>
          </a:p>
          <a:p>
            <a:r>
              <a:rPr lang="cs-CZ" dirty="0" smtClean="0"/>
              <a:t>(Angl.) </a:t>
            </a:r>
            <a:r>
              <a:rPr lang="cs-CZ" i="1" dirty="0" smtClean="0"/>
              <a:t>Interludium </a:t>
            </a:r>
            <a:r>
              <a:rPr lang="cs-CZ" i="1" dirty="0"/>
              <a:t>de </a:t>
            </a:r>
            <a:r>
              <a:rPr lang="cs-CZ" i="1" dirty="0" err="1"/>
              <a:t>clerico</a:t>
            </a:r>
            <a:r>
              <a:rPr lang="cs-CZ" i="1" dirty="0"/>
              <a:t> et </a:t>
            </a:r>
            <a:r>
              <a:rPr lang="cs-CZ" i="1" dirty="0" err="1" smtClean="0"/>
              <a:t>puella</a:t>
            </a:r>
            <a:endParaRPr lang="cs-CZ" i="1" dirty="0" smtClean="0"/>
          </a:p>
          <a:p>
            <a:r>
              <a:rPr lang="cs-CZ" dirty="0"/>
              <a:t>(Angl.) </a:t>
            </a:r>
            <a:r>
              <a:rPr lang="cs-CZ" i="1" dirty="0" smtClean="0"/>
              <a:t>Interludium </a:t>
            </a:r>
            <a:r>
              <a:rPr lang="cs-CZ" i="1" dirty="0"/>
              <a:t>de Corpore </a:t>
            </a:r>
            <a:r>
              <a:rPr lang="cs-CZ" i="1" dirty="0" smtClean="0"/>
              <a:t>Christi</a:t>
            </a:r>
          </a:p>
          <a:p>
            <a:r>
              <a:rPr lang="cs-CZ" dirty="0"/>
              <a:t>(Angl.) </a:t>
            </a:r>
            <a:r>
              <a:rPr lang="cs-CZ" i="1" dirty="0" smtClean="0"/>
              <a:t>Jack </a:t>
            </a:r>
            <a:r>
              <a:rPr lang="cs-CZ" i="1" dirty="0" err="1"/>
              <a:t>Travail</a:t>
            </a:r>
            <a:r>
              <a:rPr lang="cs-CZ" i="1" dirty="0"/>
              <a:t> and his </a:t>
            </a:r>
            <a:r>
              <a:rPr lang="cs-CZ" i="1" dirty="0" err="1" smtClean="0"/>
              <a:t>Companions</a:t>
            </a:r>
            <a:endParaRPr lang="cs-CZ" i="1" dirty="0" smtClean="0"/>
          </a:p>
          <a:p>
            <a:endParaRPr lang="cs-CZ" dirty="0"/>
          </a:p>
          <a:p>
            <a:r>
              <a:rPr lang="cs-CZ" dirty="0"/>
              <a:t>(Angl.) </a:t>
            </a:r>
            <a:r>
              <a:rPr lang="cs-CZ" i="1" dirty="0" err="1" smtClean="0"/>
              <a:t>Everyman</a:t>
            </a:r>
            <a:endParaRPr lang="cs-CZ" dirty="0"/>
          </a:p>
          <a:p>
            <a:r>
              <a:rPr lang="cs-CZ" dirty="0"/>
              <a:t>(Angl.) </a:t>
            </a:r>
            <a:r>
              <a:rPr lang="cs-CZ" i="1" dirty="0" err="1" smtClean="0"/>
              <a:t>Nature</a:t>
            </a:r>
            <a:r>
              <a:rPr lang="cs-CZ" i="1" dirty="0" smtClean="0"/>
              <a:t> </a:t>
            </a:r>
          </a:p>
          <a:p>
            <a:r>
              <a:rPr lang="cs-CZ" dirty="0" smtClean="0"/>
              <a:t>(Bel.) Henryho </a:t>
            </a:r>
            <a:r>
              <a:rPr lang="cs-CZ" dirty="0" err="1" smtClean="0"/>
              <a:t>Medwalla</a:t>
            </a:r>
            <a:r>
              <a:rPr lang="cs-CZ" dirty="0" smtClean="0"/>
              <a:t>: </a:t>
            </a:r>
            <a:r>
              <a:rPr lang="cs-CZ" i="1" dirty="0" err="1" smtClean="0"/>
              <a:t>Fulgens</a:t>
            </a:r>
            <a:r>
              <a:rPr lang="cs-CZ" i="1" dirty="0" smtClean="0"/>
              <a:t> </a:t>
            </a:r>
            <a:r>
              <a:rPr lang="cs-CZ" i="1" dirty="0"/>
              <a:t>et </a:t>
            </a:r>
            <a:r>
              <a:rPr lang="cs-CZ" i="1" dirty="0" err="1" smtClean="0"/>
              <a:t>Lucrece</a:t>
            </a:r>
            <a:endParaRPr lang="cs-CZ" i="1" dirty="0" smtClean="0"/>
          </a:p>
          <a:p>
            <a:endParaRPr lang="cs-CZ" dirty="0" smtClean="0"/>
          </a:p>
          <a:p>
            <a:r>
              <a:rPr lang="cs-CZ" dirty="0" smtClean="0"/>
              <a:t>(</a:t>
            </a:r>
            <a:r>
              <a:rPr lang="cs-CZ" dirty="0"/>
              <a:t>Něm.) </a:t>
            </a:r>
            <a:r>
              <a:rPr lang="cs-CZ" dirty="0" smtClean="0"/>
              <a:t>Hans </a:t>
            </a:r>
            <a:r>
              <a:rPr lang="cs-CZ" dirty="0" err="1" smtClean="0"/>
              <a:t>Folz</a:t>
            </a:r>
            <a:r>
              <a:rPr lang="cs-CZ" dirty="0" smtClean="0"/>
              <a:t>, Hans </a:t>
            </a:r>
            <a:r>
              <a:rPr lang="cs-CZ" dirty="0" err="1" smtClean="0"/>
              <a:t>Sachs</a:t>
            </a:r>
            <a:r>
              <a:rPr lang="cs-CZ" dirty="0" smtClean="0"/>
              <a:t>, Jakob </a:t>
            </a:r>
            <a:r>
              <a:rPr lang="cs-CZ" dirty="0" err="1" smtClean="0"/>
              <a:t>Ayrer</a:t>
            </a:r>
            <a:endParaRPr lang="cs-CZ" dirty="0" smtClean="0"/>
          </a:p>
          <a:p>
            <a:r>
              <a:rPr lang="cs-CZ" dirty="0" smtClean="0"/>
              <a:t>(</a:t>
            </a:r>
            <a:r>
              <a:rPr lang="cs-CZ" dirty="0"/>
              <a:t>Angl.) </a:t>
            </a:r>
            <a:r>
              <a:rPr lang="en-US" dirty="0" smtClean="0"/>
              <a:t>John Heywood</a:t>
            </a:r>
            <a:r>
              <a:rPr lang="cs-CZ" dirty="0" smtClean="0"/>
              <a:t>, </a:t>
            </a:r>
            <a:r>
              <a:rPr lang="en-US" dirty="0" smtClean="0"/>
              <a:t>John Redford</a:t>
            </a:r>
            <a:r>
              <a:rPr lang="cs-CZ" dirty="0" smtClean="0"/>
              <a:t>, </a:t>
            </a:r>
          </a:p>
          <a:p>
            <a:r>
              <a:rPr lang="en-US" dirty="0" smtClean="0"/>
              <a:t>Nicholas </a:t>
            </a:r>
            <a:r>
              <a:rPr lang="en-US" dirty="0" err="1" smtClean="0"/>
              <a:t>Udal</a:t>
            </a:r>
            <a:r>
              <a:rPr lang="cs-CZ" dirty="0" smtClean="0"/>
              <a:t>, </a:t>
            </a:r>
            <a:r>
              <a:rPr lang="cs-CZ" dirty="0" smtClean="0"/>
              <a:t>William </a:t>
            </a:r>
            <a:r>
              <a:rPr lang="cs-CZ" dirty="0" err="1"/>
              <a:t>Hunnis</a:t>
            </a:r>
            <a:r>
              <a:rPr lang="cs-CZ" dirty="0"/>
              <a:t>, John </a:t>
            </a:r>
            <a:r>
              <a:rPr lang="cs-CZ" dirty="0" err="1" smtClean="0"/>
              <a:t>Lyly</a:t>
            </a:r>
            <a:endParaRPr lang="cs-CZ" dirty="0" smtClean="0"/>
          </a:p>
          <a:p>
            <a:r>
              <a:rPr lang="cs-CZ" dirty="0" smtClean="0"/>
              <a:t>(Fr.) </a:t>
            </a:r>
            <a:r>
              <a:rPr lang="cs-CZ" dirty="0" err="1"/>
              <a:t>Pierre</a:t>
            </a:r>
            <a:r>
              <a:rPr lang="cs-CZ" dirty="0"/>
              <a:t> </a:t>
            </a:r>
            <a:r>
              <a:rPr lang="cs-CZ" dirty="0" err="1"/>
              <a:t>Gringore</a:t>
            </a:r>
            <a:endParaRPr lang="cs-CZ" dirty="0" smtClean="0"/>
          </a:p>
          <a:p>
            <a:endParaRPr lang="cs-CZ" dirty="0"/>
          </a:p>
          <a:p>
            <a:r>
              <a:rPr lang="cs-CZ" dirty="0" smtClean="0"/>
              <a:t>(Fr.) </a:t>
            </a:r>
            <a:r>
              <a:rPr lang="cs-CZ" dirty="0" err="1" smtClean="0"/>
              <a:t>Clercs</a:t>
            </a:r>
            <a:r>
              <a:rPr lang="cs-CZ" dirty="0" smtClean="0"/>
              <a:t> de la </a:t>
            </a:r>
            <a:r>
              <a:rPr lang="cs-CZ" dirty="0" err="1" smtClean="0"/>
              <a:t>Basoche</a:t>
            </a:r>
            <a:r>
              <a:rPr lang="cs-CZ" dirty="0" smtClean="0"/>
              <a:t>, </a:t>
            </a:r>
            <a:r>
              <a:rPr lang="cs-CZ" dirty="0" err="1"/>
              <a:t>Enfants</a:t>
            </a:r>
            <a:r>
              <a:rPr lang="cs-CZ" dirty="0"/>
              <a:t> </a:t>
            </a:r>
            <a:r>
              <a:rPr lang="cs-CZ" dirty="0" err="1"/>
              <a:t>sans</a:t>
            </a:r>
            <a:r>
              <a:rPr lang="cs-CZ" dirty="0"/>
              <a:t> </a:t>
            </a:r>
            <a:r>
              <a:rPr lang="cs-CZ" dirty="0" err="1" smtClean="0"/>
              <a:t>Souci</a:t>
            </a:r>
            <a:endParaRPr lang="cs-CZ" dirty="0" smtClean="0"/>
          </a:p>
          <a:p>
            <a:r>
              <a:rPr lang="cs-CZ" dirty="0" smtClean="0"/>
              <a:t>(Angl.) společnost hraběte z Essexu, společnost Johna </a:t>
            </a:r>
            <a:r>
              <a:rPr lang="cs-CZ" dirty="0" err="1" smtClean="0"/>
              <a:t>Englishe</a:t>
            </a:r>
            <a:endParaRPr lang="cs-CZ"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01" r="19572"/>
          <a:stretch/>
        </p:blipFill>
        <p:spPr bwMode="auto">
          <a:xfrm>
            <a:off x="4716016" y="2022549"/>
            <a:ext cx="4244453"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32549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377190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552" y="332655"/>
            <a:ext cx="440008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72" t="5728" r="1"/>
          <a:stretch/>
        </p:blipFill>
        <p:spPr bwMode="auto">
          <a:xfrm>
            <a:off x="4844954" y="3864850"/>
            <a:ext cx="4034831" cy="290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864850"/>
            <a:ext cx="44196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591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259632" y="388516"/>
            <a:ext cx="6552728" cy="2862322"/>
          </a:xfrm>
          <a:prstGeom prst="rect">
            <a:avLst/>
          </a:prstGeom>
        </p:spPr>
        <p:txBody>
          <a:bodyPr wrap="square">
            <a:spAutoFit/>
          </a:bodyPr>
          <a:lstStyle/>
          <a:p>
            <a:pPr algn="ctr"/>
            <a:r>
              <a:rPr lang="en-US" sz="2000" dirty="0" smtClean="0"/>
              <a:t>Room, room, brave gallants all</a:t>
            </a:r>
          </a:p>
          <a:p>
            <a:pPr algn="ctr"/>
            <a:r>
              <a:rPr lang="en-US" sz="2000" dirty="0" smtClean="0"/>
              <a:t>Pray give us room to rhyme!</a:t>
            </a:r>
          </a:p>
          <a:p>
            <a:pPr algn="ctr"/>
            <a:r>
              <a:rPr lang="en-US" sz="2000" dirty="0" smtClean="0"/>
              <a:t>We come to show you activity</a:t>
            </a:r>
          </a:p>
          <a:p>
            <a:pPr algn="ctr"/>
            <a:r>
              <a:rPr lang="en-US" sz="2000" dirty="0" smtClean="0"/>
              <a:t>At this special Spring/Easter/Whitsun/Summer/Autumn time</a:t>
            </a:r>
          </a:p>
          <a:p>
            <a:pPr algn="ctr"/>
            <a:r>
              <a:rPr lang="en-US" sz="2000" b="1" dirty="0" smtClean="0"/>
              <a:t>Activity of youth, activity of age</a:t>
            </a:r>
          </a:p>
          <a:p>
            <a:pPr algn="ctr"/>
            <a:r>
              <a:rPr lang="en-US" sz="2000" dirty="0" smtClean="0"/>
              <a:t>I will show you such activity</a:t>
            </a:r>
          </a:p>
          <a:p>
            <a:pPr algn="ctr"/>
            <a:r>
              <a:rPr lang="en-US" sz="2000" dirty="0" smtClean="0"/>
              <a:t>That never was acted upon a common stage</a:t>
            </a:r>
          </a:p>
          <a:p>
            <a:pPr algn="ctr"/>
            <a:r>
              <a:rPr lang="en-US" sz="2000" dirty="0" smtClean="0"/>
              <a:t>And if you don't believe what I say</a:t>
            </a:r>
          </a:p>
          <a:p>
            <a:pPr algn="ctr"/>
            <a:r>
              <a:rPr lang="cs-CZ" sz="2000" dirty="0" smtClean="0"/>
              <a:t>Step in St. John – </a:t>
            </a:r>
            <a:r>
              <a:rPr lang="en-US" sz="2000" dirty="0" smtClean="0"/>
              <a:t>and clear the way</a:t>
            </a:r>
            <a:r>
              <a:rPr lang="cs-CZ" sz="2000" dirty="0" smtClean="0"/>
              <a:t>!</a:t>
            </a:r>
            <a:endParaRPr lang="cs-CZ" sz="2000"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451" b="21755"/>
          <a:stretch/>
        </p:blipFill>
        <p:spPr bwMode="auto">
          <a:xfrm>
            <a:off x="3072723" y="3573016"/>
            <a:ext cx="2976138" cy="2881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58008"/>
            <a:ext cx="2734897" cy="231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8124" y="3573016"/>
            <a:ext cx="2023297" cy="2881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685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620688"/>
            <a:ext cx="75057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383868" y="6165304"/>
            <a:ext cx="2376264" cy="461665"/>
          </a:xfrm>
          <a:prstGeom prst="rect">
            <a:avLst/>
          </a:prstGeom>
          <a:noFill/>
        </p:spPr>
        <p:txBody>
          <a:bodyPr wrap="square" rtlCol="0">
            <a:spAutoFit/>
          </a:bodyPr>
          <a:lstStyle/>
          <a:p>
            <a:r>
              <a:rPr lang="cs-CZ" sz="2400" dirty="0" err="1" smtClean="0"/>
              <a:t>The</a:t>
            </a:r>
            <a:r>
              <a:rPr lang="cs-CZ" sz="2400" dirty="0" smtClean="0"/>
              <a:t> Globe, 1599</a:t>
            </a:r>
            <a:endParaRPr lang="cs-CZ" sz="2400" dirty="0"/>
          </a:p>
        </p:txBody>
      </p:sp>
    </p:spTree>
    <p:extLst>
      <p:ext uri="{BB962C8B-B14F-4D97-AF65-F5344CB8AC3E}">
        <p14:creationId xmlns:p14="http://schemas.microsoft.com/office/powerpoint/2010/main" val="3633314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656" y="1410990"/>
            <a:ext cx="37338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683568" y="250313"/>
            <a:ext cx="7992888" cy="658407"/>
          </a:xfrm>
          <a:prstGeom prst="rect">
            <a:avLst/>
          </a:prstGeo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cs-CZ" dirty="0" smtClean="0"/>
              <a:t>Turnaj jako teatralizovaná performance</a:t>
            </a:r>
            <a:endParaRPr lang="cs-CZ" dirty="0"/>
          </a:p>
        </p:txBody>
      </p:sp>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66"/>
          <a:stretch/>
        </p:blipFill>
        <p:spPr bwMode="auto">
          <a:xfrm>
            <a:off x="539551" y="1443090"/>
            <a:ext cx="3994189" cy="486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343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style>
          <a:lnRef idx="2">
            <a:schemeClr val="accent2"/>
          </a:lnRef>
          <a:fillRef idx="1">
            <a:schemeClr val="lt1"/>
          </a:fillRef>
          <a:effectRef idx="0">
            <a:schemeClr val="accent2"/>
          </a:effectRef>
          <a:fontRef idx="minor">
            <a:schemeClr val="dk1"/>
          </a:fontRef>
        </p:style>
        <p:txBody>
          <a:bodyPr/>
          <a:lstStyle/>
          <a:p>
            <a:r>
              <a:rPr lang="cs-CZ" dirty="0" smtClean="0"/>
              <a:t>Pohanské vs. křesťanské svátky</a:t>
            </a:r>
            <a:endParaRPr lang="cs-CZ"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3660157"/>
            <a:ext cx="5517566" cy="268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4810503" y="6368413"/>
            <a:ext cx="2736304" cy="369332"/>
          </a:xfrm>
          <a:prstGeom prst="rect">
            <a:avLst/>
          </a:prstGeom>
          <a:noFill/>
        </p:spPr>
        <p:txBody>
          <a:bodyPr wrap="square" rtlCol="0">
            <a:spAutoFit/>
          </a:bodyPr>
          <a:lstStyle/>
          <a:p>
            <a:pPr algn="ctr"/>
            <a:r>
              <a:rPr lang="cs-CZ" i="1" dirty="0" smtClean="0"/>
              <a:t>Sol </a:t>
            </a:r>
            <a:r>
              <a:rPr lang="cs-CZ" i="1" dirty="0" err="1" smtClean="0"/>
              <a:t>invictus</a:t>
            </a:r>
            <a:r>
              <a:rPr lang="cs-CZ" i="1" dirty="0" smtClean="0"/>
              <a:t> </a:t>
            </a:r>
            <a:r>
              <a:rPr lang="cs-CZ" dirty="0" smtClean="0"/>
              <a:t>(25. 12.)</a:t>
            </a:r>
            <a:endParaRPr lang="cs-CZ" dirty="0"/>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221" t="15744" b="8750"/>
          <a:stretch/>
        </p:blipFill>
        <p:spPr bwMode="auto">
          <a:xfrm>
            <a:off x="639795" y="1269525"/>
            <a:ext cx="2696735" cy="2519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852259" y="3933056"/>
            <a:ext cx="2271806" cy="369332"/>
          </a:xfrm>
          <a:prstGeom prst="rect">
            <a:avLst/>
          </a:prstGeom>
          <a:noFill/>
        </p:spPr>
        <p:txBody>
          <a:bodyPr wrap="square" rtlCol="0">
            <a:spAutoFit/>
          </a:bodyPr>
          <a:lstStyle/>
          <a:p>
            <a:pPr algn="ctr"/>
            <a:r>
              <a:rPr lang="cs-CZ" dirty="0" smtClean="0"/>
              <a:t>Vánoce (25. 12.)</a:t>
            </a:r>
            <a:endParaRPr lang="cs-CZ" dirty="0"/>
          </a:p>
        </p:txBody>
      </p:sp>
      <p:sp>
        <p:nvSpPr>
          <p:cNvPr id="5" name="Šipka doprava 4"/>
          <p:cNvSpPr/>
          <p:nvPr/>
        </p:nvSpPr>
        <p:spPr>
          <a:xfrm>
            <a:off x="5364088" y="20884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6874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2520280" cy="2766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792194" y="260648"/>
            <a:ext cx="2520280" cy="646331"/>
          </a:xfrm>
          <a:prstGeom prst="rect">
            <a:avLst/>
          </a:prstGeom>
          <a:noFill/>
        </p:spPr>
        <p:txBody>
          <a:bodyPr wrap="square" rtlCol="0">
            <a:spAutoFit/>
          </a:bodyPr>
          <a:lstStyle/>
          <a:p>
            <a:pPr algn="ctr"/>
            <a:r>
              <a:rPr lang="cs-CZ" dirty="0" smtClean="0"/>
              <a:t>Lednové kalendy</a:t>
            </a:r>
          </a:p>
          <a:p>
            <a:pPr algn="ctr"/>
            <a:r>
              <a:rPr lang="cs-CZ" dirty="0" smtClean="0"/>
              <a:t>(1.–3. 1.)</a:t>
            </a:r>
            <a:endParaRPr lang="cs-CZ"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779" y="260647"/>
            <a:ext cx="2749663" cy="2766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4572000" y="2348880"/>
            <a:ext cx="1224136" cy="646331"/>
          </a:xfrm>
          <a:prstGeom prst="rect">
            <a:avLst/>
          </a:prstGeom>
          <a:noFill/>
        </p:spPr>
        <p:txBody>
          <a:bodyPr wrap="square" rtlCol="0">
            <a:spAutoFit/>
          </a:bodyPr>
          <a:lstStyle/>
          <a:p>
            <a:pPr algn="r"/>
            <a:r>
              <a:rPr lang="cs-CZ" dirty="0" smtClean="0"/>
              <a:t>Epifanie</a:t>
            </a:r>
          </a:p>
          <a:p>
            <a:pPr algn="r"/>
            <a:r>
              <a:rPr lang="cs-CZ" dirty="0" smtClean="0"/>
              <a:t>(6. 1.)</a:t>
            </a:r>
            <a:endParaRPr lang="cs-CZ" dirty="0"/>
          </a:p>
        </p:txBody>
      </p:sp>
      <p:sp>
        <p:nvSpPr>
          <p:cNvPr id="4" name="Šipka doprava 3"/>
          <p:cNvSpPr/>
          <p:nvPr/>
        </p:nvSpPr>
        <p:spPr>
          <a:xfrm>
            <a:off x="3851920" y="146286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3429000"/>
            <a:ext cx="4572735" cy="2575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906569" y="6044199"/>
            <a:ext cx="1262633" cy="646331"/>
          </a:xfrm>
          <a:prstGeom prst="rect">
            <a:avLst/>
          </a:prstGeom>
          <a:noFill/>
        </p:spPr>
        <p:txBody>
          <a:bodyPr wrap="square" rtlCol="0">
            <a:spAutoFit/>
          </a:bodyPr>
          <a:lstStyle/>
          <a:p>
            <a:pPr algn="ctr"/>
            <a:r>
              <a:rPr lang="cs-CZ" dirty="0" smtClean="0"/>
              <a:t>Saturnálie</a:t>
            </a:r>
          </a:p>
          <a:p>
            <a:pPr algn="ctr"/>
            <a:r>
              <a:rPr lang="cs-CZ" dirty="0" smtClean="0"/>
              <a:t>(17. 12.)</a:t>
            </a:r>
            <a:endParaRPr lang="cs-CZ" dirty="0"/>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125" y="3466035"/>
            <a:ext cx="2828317" cy="2538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Šipka doprava 5"/>
          <p:cNvSpPr/>
          <p:nvPr/>
        </p:nvSpPr>
        <p:spPr>
          <a:xfrm>
            <a:off x="4860505" y="443711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6514522" y="6088529"/>
            <a:ext cx="1584176" cy="646331"/>
          </a:xfrm>
          <a:prstGeom prst="rect">
            <a:avLst/>
          </a:prstGeom>
          <a:noFill/>
        </p:spPr>
        <p:txBody>
          <a:bodyPr wrap="square" rtlCol="0">
            <a:spAutoFit/>
          </a:bodyPr>
          <a:lstStyle/>
          <a:p>
            <a:pPr algn="ctr"/>
            <a:r>
              <a:rPr lang="cs-CZ" dirty="0" smtClean="0"/>
              <a:t>Svátky bláznů</a:t>
            </a:r>
          </a:p>
          <a:p>
            <a:pPr algn="ctr"/>
            <a:r>
              <a:rPr lang="cs-CZ" dirty="0" smtClean="0"/>
              <a:t>(26. 12.–6. 1.)</a:t>
            </a:r>
            <a:endParaRPr lang="cs-CZ" dirty="0"/>
          </a:p>
        </p:txBody>
      </p:sp>
    </p:spTree>
    <p:extLst>
      <p:ext uri="{BB962C8B-B14F-4D97-AF65-F5344CB8AC3E}">
        <p14:creationId xmlns:p14="http://schemas.microsoft.com/office/powerpoint/2010/main" val="2416008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705" y="476672"/>
            <a:ext cx="710565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288278" y="6093296"/>
            <a:ext cx="4536504" cy="461665"/>
          </a:xfrm>
          <a:prstGeom prst="rect">
            <a:avLst/>
          </a:prstGeom>
          <a:noFill/>
        </p:spPr>
        <p:txBody>
          <a:bodyPr wrap="square" rtlCol="0">
            <a:spAutoFit/>
          </a:bodyPr>
          <a:lstStyle/>
          <a:p>
            <a:r>
              <a:rPr lang="cs-CZ" sz="2400" dirty="0" smtClean="0"/>
              <a:t>SVÁTEK – OSLAVA – ZÁBAVA – HRY </a:t>
            </a:r>
            <a:endParaRPr lang="cs-CZ" sz="2400" dirty="0"/>
          </a:p>
        </p:txBody>
      </p:sp>
    </p:spTree>
    <p:extLst>
      <p:ext uri="{BB962C8B-B14F-4D97-AF65-F5344CB8AC3E}">
        <p14:creationId xmlns:p14="http://schemas.microsoft.com/office/powerpoint/2010/main" val="69032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764704"/>
            <a:ext cx="291592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830213" y="5436141"/>
            <a:ext cx="2016224" cy="369332"/>
          </a:xfrm>
          <a:prstGeom prst="rect">
            <a:avLst/>
          </a:prstGeom>
          <a:noFill/>
        </p:spPr>
        <p:txBody>
          <a:bodyPr wrap="square" rtlCol="0">
            <a:spAutoFit/>
          </a:bodyPr>
          <a:lstStyle/>
          <a:p>
            <a:pPr algn="ctr"/>
            <a:r>
              <a:rPr lang="cs-CZ" i="1" dirty="0" err="1" smtClean="0"/>
              <a:t>Rex</a:t>
            </a:r>
            <a:r>
              <a:rPr lang="cs-CZ" i="1" dirty="0" smtClean="0"/>
              <a:t> </a:t>
            </a:r>
            <a:r>
              <a:rPr lang="cs-CZ" i="1" dirty="0" err="1" smtClean="0"/>
              <a:t>autumnalis</a:t>
            </a:r>
            <a:endParaRPr lang="cs-CZ" i="1"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764704"/>
            <a:ext cx="3429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6322504" y="5441300"/>
            <a:ext cx="1080120" cy="369332"/>
          </a:xfrm>
          <a:prstGeom prst="rect">
            <a:avLst/>
          </a:prstGeom>
          <a:noFill/>
        </p:spPr>
        <p:txBody>
          <a:bodyPr wrap="square" rtlCol="0">
            <a:spAutoFit/>
          </a:bodyPr>
          <a:lstStyle/>
          <a:p>
            <a:pPr algn="ctr"/>
            <a:r>
              <a:rPr lang="cs-CZ" dirty="0" smtClean="0"/>
              <a:t>Morana</a:t>
            </a:r>
            <a:endParaRPr lang="cs-CZ" dirty="0"/>
          </a:p>
        </p:txBody>
      </p:sp>
    </p:spTree>
    <p:extLst>
      <p:ext uri="{BB962C8B-B14F-4D97-AF65-F5344CB8AC3E}">
        <p14:creationId xmlns:p14="http://schemas.microsoft.com/office/powerpoint/2010/main" val="3306049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404664"/>
            <a:ext cx="4176464" cy="1938992"/>
          </a:xfrm>
          <a:prstGeom prst="rect">
            <a:avLst/>
          </a:prstGeom>
        </p:spPr>
        <p:txBody>
          <a:bodyPr wrap="square">
            <a:spAutoFit/>
          </a:bodyPr>
          <a:lstStyle/>
          <a:p>
            <a:r>
              <a:rPr lang="en-US" sz="2000" dirty="0" smtClean="0"/>
              <a:t>The </a:t>
            </a:r>
            <a:r>
              <a:rPr lang="en-US" sz="2000" dirty="0" err="1" smtClean="0"/>
              <a:t>morris</a:t>
            </a:r>
            <a:r>
              <a:rPr lang="en-US" sz="2000" dirty="0" smtClean="0"/>
              <a:t> rings, while hobby-horse</a:t>
            </a:r>
          </a:p>
          <a:p>
            <a:r>
              <a:rPr lang="en-US" sz="2000" dirty="0" smtClean="0"/>
              <a:t>  Doth foot it </a:t>
            </a:r>
            <a:r>
              <a:rPr lang="en-US" sz="2000" dirty="0" err="1" smtClean="0"/>
              <a:t>feateously</a:t>
            </a:r>
            <a:r>
              <a:rPr lang="en-US" sz="2000" dirty="0" smtClean="0"/>
              <a:t>;	</a:t>
            </a:r>
          </a:p>
          <a:p>
            <a:r>
              <a:rPr lang="en-US" sz="2000" dirty="0" smtClean="0"/>
              <a:t>The lords and ladies now abroad,	</a:t>
            </a:r>
          </a:p>
          <a:p>
            <a:r>
              <a:rPr lang="en-US" sz="2000" dirty="0" smtClean="0"/>
              <a:t>  For their disport and play,	        </a:t>
            </a:r>
            <a:endParaRPr lang="cs-CZ" sz="2000" dirty="0" smtClean="0"/>
          </a:p>
          <a:p>
            <a:r>
              <a:rPr lang="en-US" sz="2000" dirty="0" smtClean="0"/>
              <a:t>Do kiss sometimes upon the grass,	</a:t>
            </a:r>
          </a:p>
          <a:p>
            <a:r>
              <a:rPr lang="en-US" sz="2000" dirty="0" smtClean="0"/>
              <a:t>  And sometimes in the hay.</a:t>
            </a:r>
            <a:endParaRPr lang="cs-CZ" sz="2000" dirty="0"/>
          </a:p>
        </p:txBody>
      </p:sp>
      <p:sp>
        <p:nvSpPr>
          <p:cNvPr id="3" name="Obdélník 2"/>
          <p:cNvSpPr/>
          <p:nvPr/>
        </p:nvSpPr>
        <p:spPr>
          <a:xfrm>
            <a:off x="5851584" y="5684387"/>
            <a:ext cx="3112903" cy="646331"/>
          </a:xfrm>
          <a:prstGeom prst="rect">
            <a:avLst/>
          </a:prstGeom>
        </p:spPr>
        <p:txBody>
          <a:bodyPr wrap="none">
            <a:spAutoFit/>
          </a:bodyPr>
          <a:lstStyle/>
          <a:p>
            <a:pPr algn="r"/>
            <a:r>
              <a:rPr lang="cs-CZ" dirty="0" smtClean="0"/>
              <a:t>Francis </a:t>
            </a:r>
            <a:r>
              <a:rPr lang="cs-CZ" dirty="0" err="1" smtClean="0"/>
              <a:t>Beaumont</a:t>
            </a:r>
            <a:r>
              <a:rPr lang="cs-CZ" dirty="0" smtClean="0"/>
              <a:t> (1584–1616)</a:t>
            </a:r>
          </a:p>
          <a:p>
            <a:pPr algn="r"/>
            <a:r>
              <a:rPr lang="cs-CZ" i="1" dirty="0" smtClean="0"/>
              <a:t>Ralph, </a:t>
            </a:r>
            <a:r>
              <a:rPr lang="cs-CZ" i="1" dirty="0" err="1" smtClean="0"/>
              <a:t>the</a:t>
            </a:r>
            <a:r>
              <a:rPr lang="cs-CZ" i="1" dirty="0" smtClean="0"/>
              <a:t> May-lord</a:t>
            </a:r>
            <a:endParaRPr lang="cs-CZ" i="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60648"/>
            <a:ext cx="4320480" cy="2943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87493"/>
            <a:ext cx="528637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8619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9712" y="260648"/>
            <a:ext cx="4968552" cy="634082"/>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cs-CZ" dirty="0" smtClean="0"/>
              <a:t>Májové slavnosti</a:t>
            </a:r>
            <a:endParaRPr lang="cs-CZ" dirty="0"/>
          </a:p>
        </p:txBody>
      </p:sp>
      <p:sp>
        <p:nvSpPr>
          <p:cNvPr id="3" name="Obdélník 2"/>
          <p:cNvSpPr/>
          <p:nvPr/>
        </p:nvSpPr>
        <p:spPr>
          <a:xfrm>
            <a:off x="5104897" y="1369173"/>
            <a:ext cx="3384376" cy="3970318"/>
          </a:xfrm>
          <a:prstGeom prst="rect">
            <a:avLst/>
          </a:prstGeom>
        </p:spPr>
        <p:txBody>
          <a:bodyPr wrap="square">
            <a:spAutoFit/>
          </a:bodyPr>
          <a:lstStyle/>
          <a:p>
            <a:r>
              <a:rPr lang="cs-CZ" dirty="0" err="1" smtClean="0"/>
              <a:t>Oh</a:t>
            </a:r>
            <a:r>
              <a:rPr lang="cs-CZ" dirty="0" smtClean="0"/>
              <a:t>, </a:t>
            </a:r>
            <a:r>
              <a:rPr lang="cs-CZ" dirty="0" err="1" smtClean="0"/>
              <a:t>oh</a:t>
            </a:r>
            <a:r>
              <a:rPr lang="cs-CZ" dirty="0" smtClean="0"/>
              <a:t>, </a:t>
            </a:r>
            <a:r>
              <a:rPr lang="cs-CZ" dirty="0" err="1" smtClean="0"/>
              <a:t>totus</a:t>
            </a:r>
            <a:r>
              <a:rPr lang="cs-CZ" dirty="0" smtClean="0"/>
              <a:t> </a:t>
            </a:r>
            <a:r>
              <a:rPr lang="cs-CZ" dirty="0" err="1" smtClean="0"/>
              <a:t>floreo</a:t>
            </a:r>
            <a:r>
              <a:rPr lang="cs-CZ" dirty="0" smtClean="0"/>
              <a:t>,</a:t>
            </a:r>
          </a:p>
          <a:p>
            <a:endParaRPr lang="cs-CZ" dirty="0" smtClean="0"/>
          </a:p>
          <a:p>
            <a:r>
              <a:rPr lang="cs-CZ" dirty="0" smtClean="0"/>
              <a:t>Mea </a:t>
            </a:r>
            <a:r>
              <a:rPr lang="cs-CZ" dirty="0" err="1" smtClean="0"/>
              <a:t>mecum</a:t>
            </a:r>
            <a:r>
              <a:rPr lang="cs-CZ" dirty="0" smtClean="0"/>
              <a:t> </a:t>
            </a:r>
            <a:r>
              <a:rPr lang="cs-CZ" dirty="0" err="1" smtClean="0"/>
              <a:t>ludit</a:t>
            </a:r>
            <a:r>
              <a:rPr lang="cs-CZ" dirty="0" smtClean="0"/>
              <a:t> </a:t>
            </a:r>
            <a:r>
              <a:rPr lang="cs-CZ" dirty="0" err="1" smtClean="0"/>
              <a:t>virginitas</a:t>
            </a:r>
            <a:r>
              <a:rPr lang="cs-CZ" dirty="0" smtClean="0"/>
              <a:t>,</a:t>
            </a:r>
          </a:p>
          <a:p>
            <a:r>
              <a:rPr lang="cs-CZ" dirty="0" smtClean="0"/>
              <a:t>mea </a:t>
            </a:r>
            <a:r>
              <a:rPr lang="cs-CZ" dirty="0" err="1" smtClean="0"/>
              <a:t>me</a:t>
            </a:r>
            <a:r>
              <a:rPr lang="cs-CZ" dirty="0" smtClean="0"/>
              <a:t> </a:t>
            </a:r>
            <a:r>
              <a:rPr lang="cs-CZ" dirty="0" err="1" smtClean="0"/>
              <a:t>detrudit</a:t>
            </a:r>
            <a:r>
              <a:rPr lang="cs-CZ" dirty="0" smtClean="0"/>
              <a:t> </a:t>
            </a:r>
            <a:r>
              <a:rPr lang="cs-CZ" dirty="0" err="1" smtClean="0"/>
              <a:t>simplicitas</a:t>
            </a:r>
            <a:r>
              <a:rPr lang="cs-CZ" dirty="0" smtClean="0"/>
              <a:t>.</a:t>
            </a:r>
          </a:p>
          <a:p>
            <a:endParaRPr lang="cs-CZ" dirty="0" smtClean="0"/>
          </a:p>
          <a:p>
            <a:r>
              <a:rPr lang="cs-CZ" dirty="0" err="1" smtClean="0"/>
              <a:t>Oh</a:t>
            </a:r>
            <a:r>
              <a:rPr lang="cs-CZ" dirty="0" smtClean="0"/>
              <a:t>, </a:t>
            </a:r>
            <a:r>
              <a:rPr lang="cs-CZ" dirty="0" err="1" smtClean="0"/>
              <a:t>oh</a:t>
            </a:r>
            <a:r>
              <a:rPr lang="cs-CZ" dirty="0" smtClean="0"/>
              <a:t>, </a:t>
            </a:r>
            <a:r>
              <a:rPr lang="cs-CZ" dirty="0" err="1" smtClean="0"/>
              <a:t>totus</a:t>
            </a:r>
            <a:r>
              <a:rPr lang="cs-CZ" dirty="0" smtClean="0"/>
              <a:t> </a:t>
            </a:r>
            <a:r>
              <a:rPr lang="cs-CZ" dirty="0" err="1" smtClean="0"/>
              <a:t>floreo</a:t>
            </a:r>
            <a:r>
              <a:rPr lang="cs-CZ" dirty="0" smtClean="0"/>
              <a:t>,</a:t>
            </a:r>
          </a:p>
          <a:p>
            <a:endParaRPr lang="cs-CZ" dirty="0" smtClean="0"/>
          </a:p>
          <a:p>
            <a:r>
              <a:rPr lang="cs-CZ" dirty="0" err="1" smtClean="0"/>
              <a:t>Veni</a:t>
            </a:r>
            <a:r>
              <a:rPr lang="cs-CZ" dirty="0" smtClean="0"/>
              <a:t>, </a:t>
            </a:r>
            <a:r>
              <a:rPr lang="cs-CZ" dirty="0" err="1" smtClean="0"/>
              <a:t>domicella</a:t>
            </a:r>
            <a:r>
              <a:rPr lang="cs-CZ" dirty="0" smtClean="0"/>
              <a:t>, </a:t>
            </a:r>
            <a:r>
              <a:rPr lang="cs-CZ" dirty="0" err="1" smtClean="0"/>
              <a:t>cum</a:t>
            </a:r>
            <a:r>
              <a:rPr lang="cs-CZ" dirty="0" smtClean="0"/>
              <a:t> </a:t>
            </a:r>
            <a:r>
              <a:rPr lang="cs-CZ" dirty="0" err="1" smtClean="0"/>
              <a:t>gaudio</a:t>
            </a:r>
            <a:r>
              <a:rPr lang="cs-CZ" dirty="0" smtClean="0"/>
              <a:t>,</a:t>
            </a:r>
          </a:p>
          <a:p>
            <a:r>
              <a:rPr lang="cs-CZ" dirty="0" err="1" smtClean="0"/>
              <a:t>veni</a:t>
            </a:r>
            <a:r>
              <a:rPr lang="cs-CZ" dirty="0" smtClean="0"/>
              <a:t>, </a:t>
            </a:r>
            <a:r>
              <a:rPr lang="cs-CZ" dirty="0" err="1" smtClean="0"/>
              <a:t>veni</a:t>
            </a:r>
            <a:r>
              <a:rPr lang="cs-CZ" dirty="0" smtClean="0"/>
              <a:t>, </a:t>
            </a:r>
            <a:r>
              <a:rPr lang="cs-CZ" dirty="0" err="1" smtClean="0"/>
              <a:t>pulchra</a:t>
            </a:r>
            <a:r>
              <a:rPr lang="cs-CZ" dirty="0" smtClean="0"/>
              <a:t>, </a:t>
            </a:r>
            <a:r>
              <a:rPr lang="cs-CZ" dirty="0" err="1" smtClean="0"/>
              <a:t>iam</a:t>
            </a:r>
            <a:r>
              <a:rPr lang="cs-CZ" dirty="0" smtClean="0"/>
              <a:t> </a:t>
            </a:r>
            <a:r>
              <a:rPr lang="cs-CZ" dirty="0" err="1" smtClean="0"/>
              <a:t>pereo</a:t>
            </a:r>
            <a:r>
              <a:rPr lang="cs-CZ" dirty="0" smtClean="0"/>
              <a:t>.</a:t>
            </a:r>
          </a:p>
          <a:p>
            <a:endParaRPr lang="cs-CZ" dirty="0" smtClean="0"/>
          </a:p>
          <a:p>
            <a:r>
              <a:rPr lang="cs-CZ" dirty="0" err="1" smtClean="0"/>
              <a:t>Oh</a:t>
            </a:r>
            <a:r>
              <a:rPr lang="cs-CZ" dirty="0" smtClean="0"/>
              <a:t>, </a:t>
            </a:r>
            <a:r>
              <a:rPr lang="cs-CZ" dirty="0" err="1" smtClean="0"/>
              <a:t>oh</a:t>
            </a:r>
            <a:r>
              <a:rPr lang="cs-CZ" dirty="0" smtClean="0"/>
              <a:t>, </a:t>
            </a:r>
            <a:r>
              <a:rPr lang="cs-CZ" dirty="0" err="1" smtClean="0"/>
              <a:t>totus</a:t>
            </a:r>
            <a:r>
              <a:rPr lang="cs-CZ" dirty="0" smtClean="0"/>
              <a:t> </a:t>
            </a:r>
            <a:r>
              <a:rPr lang="cs-CZ" dirty="0" err="1" smtClean="0"/>
              <a:t>floreo</a:t>
            </a:r>
            <a:r>
              <a:rPr lang="cs-CZ" dirty="0" smtClean="0"/>
              <a:t>,</a:t>
            </a:r>
          </a:p>
          <a:p>
            <a:r>
              <a:rPr lang="cs-CZ" dirty="0" err="1" smtClean="0"/>
              <a:t>iam</a:t>
            </a:r>
            <a:r>
              <a:rPr lang="cs-CZ" dirty="0" smtClean="0"/>
              <a:t> amore </a:t>
            </a:r>
            <a:r>
              <a:rPr lang="cs-CZ" dirty="0" err="1" smtClean="0"/>
              <a:t>virginali</a:t>
            </a:r>
            <a:r>
              <a:rPr lang="cs-CZ" dirty="0" smtClean="0"/>
              <a:t> </a:t>
            </a:r>
            <a:r>
              <a:rPr lang="cs-CZ" dirty="0" err="1" smtClean="0"/>
              <a:t>totus</a:t>
            </a:r>
            <a:r>
              <a:rPr lang="cs-CZ" dirty="0" smtClean="0"/>
              <a:t> </a:t>
            </a:r>
            <a:r>
              <a:rPr lang="cs-CZ" dirty="0" err="1" smtClean="0"/>
              <a:t>ardeo</a:t>
            </a:r>
            <a:r>
              <a:rPr lang="cs-CZ" dirty="0" smtClean="0"/>
              <a:t>,</a:t>
            </a:r>
          </a:p>
          <a:p>
            <a:r>
              <a:rPr lang="cs-CZ" dirty="0" err="1" smtClean="0"/>
              <a:t>novus</a:t>
            </a:r>
            <a:r>
              <a:rPr lang="cs-CZ" dirty="0" smtClean="0"/>
              <a:t>, </a:t>
            </a:r>
            <a:r>
              <a:rPr lang="cs-CZ" dirty="0" err="1" smtClean="0"/>
              <a:t>novus</a:t>
            </a:r>
            <a:r>
              <a:rPr lang="cs-CZ" dirty="0" smtClean="0"/>
              <a:t> amor </a:t>
            </a:r>
            <a:r>
              <a:rPr lang="cs-CZ" dirty="0" err="1" smtClean="0"/>
              <a:t>est</a:t>
            </a:r>
            <a:r>
              <a:rPr lang="cs-CZ" dirty="0" smtClean="0"/>
              <a:t>,</a:t>
            </a:r>
          </a:p>
          <a:p>
            <a:r>
              <a:rPr lang="cs-CZ" dirty="0" smtClean="0"/>
              <a:t>quo </a:t>
            </a:r>
            <a:r>
              <a:rPr lang="cs-CZ" dirty="0" err="1" smtClean="0"/>
              <a:t>pereo</a:t>
            </a:r>
            <a:r>
              <a:rPr lang="cs-CZ" dirty="0" smtClean="0"/>
              <a:t>.</a:t>
            </a:r>
            <a:endParaRPr lang="cs-CZ" dirty="0"/>
          </a:p>
        </p:txBody>
      </p:sp>
      <p:sp>
        <p:nvSpPr>
          <p:cNvPr id="4" name="Obdélník 3"/>
          <p:cNvSpPr/>
          <p:nvPr/>
        </p:nvSpPr>
        <p:spPr>
          <a:xfrm>
            <a:off x="278276" y="1230674"/>
            <a:ext cx="4572000" cy="4247317"/>
          </a:xfrm>
          <a:prstGeom prst="rect">
            <a:avLst/>
          </a:prstGeom>
        </p:spPr>
        <p:txBody>
          <a:bodyPr>
            <a:spAutoFit/>
          </a:bodyPr>
          <a:lstStyle/>
          <a:p>
            <a:r>
              <a:rPr lang="cs-CZ" dirty="0" err="1" smtClean="0"/>
              <a:t>Tempus</a:t>
            </a:r>
            <a:r>
              <a:rPr lang="cs-CZ" dirty="0" smtClean="0"/>
              <a:t> </a:t>
            </a:r>
            <a:r>
              <a:rPr lang="cs-CZ" dirty="0" err="1" smtClean="0"/>
              <a:t>est</a:t>
            </a:r>
            <a:r>
              <a:rPr lang="cs-CZ" dirty="0" smtClean="0"/>
              <a:t> </a:t>
            </a:r>
            <a:r>
              <a:rPr lang="cs-CZ" dirty="0" err="1" smtClean="0"/>
              <a:t>iocundum</a:t>
            </a:r>
            <a:r>
              <a:rPr lang="cs-CZ" dirty="0" smtClean="0"/>
              <a:t>, o </a:t>
            </a:r>
            <a:r>
              <a:rPr lang="cs-CZ" dirty="0" err="1" smtClean="0"/>
              <a:t>virgines</a:t>
            </a:r>
            <a:r>
              <a:rPr lang="cs-CZ" dirty="0" smtClean="0"/>
              <a:t>,</a:t>
            </a:r>
          </a:p>
          <a:p>
            <a:r>
              <a:rPr lang="cs-CZ" dirty="0" err="1" smtClean="0"/>
              <a:t>modo</a:t>
            </a:r>
            <a:r>
              <a:rPr lang="cs-CZ" dirty="0" smtClean="0"/>
              <a:t> </a:t>
            </a:r>
            <a:r>
              <a:rPr lang="cs-CZ" dirty="0" err="1" smtClean="0"/>
              <a:t>congaudete</a:t>
            </a:r>
            <a:r>
              <a:rPr lang="cs-CZ" dirty="0" smtClean="0"/>
              <a:t> vos </a:t>
            </a:r>
            <a:r>
              <a:rPr lang="cs-CZ" dirty="0" err="1" smtClean="0"/>
              <a:t>iuvenes</a:t>
            </a:r>
            <a:r>
              <a:rPr lang="cs-CZ" dirty="0" smtClean="0"/>
              <a:t>.</a:t>
            </a:r>
          </a:p>
          <a:p>
            <a:endParaRPr lang="cs-CZ" dirty="0" smtClean="0"/>
          </a:p>
          <a:p>
            <a:r>
              <a:rPr lang="cs-CZ" dirty="0" err="1" smtClean="0"/>
              <a:t>Oh</a:t>
            </a:r>
            <a:r>
              <a:rPr lang="cs-CZ" dirty="0" smtClean="0"/>
              <a:t>, </a:t>
            </a:r>
            <a:r>
              <a:rPr lang="cs-CZ" dirty="0" err="1" smtClean="0"/>
              <a:t>oh</a:t>
            </a:r>
            <a:r>
              <a:rPr lang="cs-CZ" dirty="0" smtClean="0"/>
              <a:t>, </a:t>
            </a:r>
            <a:r>
              <a:rPr lang="cs-CZ" dirty="0" err="1" smtClean="0"/>
              <a:t>totus</a:t>
            </a:r>
            <a:r>
              <a:rPr lang="cs-CZ" dirty="0" smtClean="0"/>
              <a:t> </a:t>
            </a:r>
            <a:r>
              <a:rPr lang="cs-CZ" dirty="0" err="1" smtClean="0"/>
              <a:t>floreo</a:t>
            </a:r>
            <a:r>
              <a:rPr lang="cs-CZ" dirty="0" smtClean="0"/>
              <a:t>,</a:t>
            </a:r>
          </a:p>
          <a:p>
            <a:r>
              <a:rPr lang="cs-CZ" dirty="0" err="1" smtClean="0"/>
              <a:t>iam</a:t>
            </a:r>
            <a:r>
              <a:rPr lang="cs-CZ" dirty="0" smtClean="0"/>
              <a:t> amore </a:t>
            </a:r>
            <a:r>
              <a:rPr lang="cs-CZ" dirty="0" err="1" smtClean="0"/>
              <a:t>virginali</a:t>
            </a:r>
            <a:r>
              <a:rPr lang="cs-CZ" dirty="0" smtClean="0"/>
              <a:t> </a:t>
            </a:r>
            <a:r>
              <a:rPr lang="cs-CZ" dirty="0" err="1" smtClean="0"/>
              <a:t>totus</a:t>
            </a:r>
            <a:r>
              <a:rPr lang="cs-CZ" dirty="0" smtClean="0"/>
              <a:t> </a:t>
            </a:r>
            <a:r>
              <a:rPr lang="cs-CZ" dirty="0" err="1" smtClean="0"/>
              <a:t>ardeo</a:t>
            </a:r>
            <a:r>
              <a:rPr lang="cs-CZ" dirty="0" smtClean="0"/>
              <a:t>,</a:t>
            </a:r>
          </a:p>
          <a:p>
            <a:r>
              <a:rPr lang="cs-CZ" dirty="0" err="1" smtClean="0"/>
              <a:t>novus</a:t>
            </a:r>
            <a:r>
              <a:rPr lang="cs-CZ" dirty="0" smtClean="0"/>
              <a:t>, </a:t>
            </a:r>
            <a:r>
              <a:rPr lang="cs-CZ" dirty="0" err="1" smtClean="0"/>
              <a:t>novus</a:t>
            </a:r>
            <a:r>
              <a:rPr lang="cs-CZ" dirty="0" smtClean="0"/>
              <a:t> amor</a:t>
            </a:r>
          </a:p>
          <a:p>
            <a:r>
              <a:rPr lang="cs-CZ" dirty="0" err="1" smtClean="0"/>
              <a:t>est</a:t>
            </a:r>
            <a:r>
              <a:rPr lang="cs-CZ" dirty="0" smtClean="0"/>
              <a:t>, quo </a:t>
            </a:r>
            <a:r>
              <a:rPr lang="cs-CZ" dirty="0" err="1" smtClean="0"/>
              <a:t>pereo</a:t>
            </a:r>
            <a:r>
              <a:rPr lang="cs-CZ" dirty="0" smtClean="0"/>
              <a:t>.</a:t>
            </a:r>
          </a:p>
          <a:p>
            <a:endParaRPr lang="cs-CZ" dirty="0" smtClean="0"/>
          </a:p>
          <a:p>
            <a:r>
              <a:rPr lang="cs-CZ" dirty="0" smtClean="0"/>
              <a:t>Mea </a:t>
            </a:r>
            <a:r>
              <a:rPr lang="cs-CZ" dirty="0" err="1" smtClean="0"/>
              <a:t>me</a:t>
            </a:r>
            <a:r>
              <a:rPr lang="cs-CZ" dirty="0" smtClean="0"/>
              <a:t> </a:t>
            </a:r>
            <a:r>
              <a:rPr lang="cs-CZ" dirty="0" err="1" smtClean="0"/>
              <a:t>confortat</a:t>
            </a:r>
            <a:r>
              <a:rPr lang="cs-CZ" dirty="0" smtClean="0"/>
              <a:t> </a:t>
            </a:r>
            <a:r>
              <a:rPr lang="cs-CZ" dirty="0" err="1" smtClean="0"/>
              <a:t>promissio</a:t>
            </a:r>
            <a:r>
              <a:rPr lang="cs-CZ" dirty="0" smtClean="0"/>
              <a:t>,</a:t>
            </a:r>
          </a:p>
          <a:p>
            <a:r>
              <a:rPr lang="cs-CZ" dirty="0" smtClean="0"/>
              <a:t>mea </a:t>
            </a:r>
            <a:r>
              <a:rPr lang="cs-CZ" dirty="0" err="1" smtClean="0"/>
              <a:t>me</a:t>
            </a:r>
            <a:r>
              <a:rPr lang="cs-CZ" dirty="0" smtClean="0"/>
              <a:t> </a:t>
            </a:r>
            <a:r>
              <a:rPr lang="cs-CZ" dirty="0" err="1" smtClean="0"/>
              <a:t>deportat</a:t>
            </a:r>
            <a:r>
              <a:rPr lang="cs-CZ" dirty="0" smtClean="0"/>
              <a:t> </a:t>
            </a:r>
            <a:r>
              <a:rPr lang="cs-CZ" dirty="0" err="1" smtClean="0"/>
              <a:t>negatio</a:t>
            </a:r>
            <a:r>
              <a:rPr lang="cs-CZ" dirty="0" smtClean="0"/>
              <a:t>.</a:t>
            </a:r>
          </a:p>
          <a:p>
            <a:endParaRPr lang="cs-CZ" dirty="0" smtClean="0"/>
          </a:p>
          <a:p>
            <a:r>
              <a:rPr lang="cs-CZ" dirty="0" err="1" smtClean="0"/>
              <a:t>Oh</a:t>
            </a:r>
            <a:r>
              <a:rPr lang="cs-CZ" dirty="0" smtClean="0"/>
              <a:t>, </a:t>
            </a:r>
            <a:r>
              <a:rPr lang="cs-CZ" dirty="0" err="1" smtClean="0"/>
              <a:t>oh</a:t>
            </a:r>
            <a:r>
              <a:rPr lang="cs-CZ" dirty="0" smtClean="0"/>
              <a:t>, </a:t>
            </a:r>
            <a:r>
              <a:rPr lang="cs-CZ" dirty="0" err="1" smtClean="0"/>
              <a:t>totus</a:t>
            </a:r>
            <a:r>
              <a:rPr lang="cs-CZ" dirty="0" smtClean="0"/>
              <a:t> </a:t>
            </a:r>
            <a:r>
              <a:rPr lang="cs-CZ" dirty="0" err="1" smtClean="0"/>
              <a:t>floreo</a:t>
            </a:r>
            <a:r>
              <a:rPr lang="cs-CZ" dirty="0" smtClean="0"/>
              <a:t>,</a:t>
            </a:r>
          </a:p>
          <a:p>
            <a:endParaRPr lang="cs-CZ" dirty="0" smtClean="0"/>
          </a:p>
          <a:p>
            <a:r>
              <a:rPr lang="cs-CZ" dirty="0" err="1" smtClean="0"/>
              <a:t>Tempore</a:t>
            </a:r>
            <a:r>
              <a:rPr lang="cs-CZ" dirty="0" smtClean="0"/>
              <a:t> </a:t>
            </a:r>
            <a:r>
              <a:rPr lang="cs-CZ" dirty="0" err="1" smtClean="0"/>
              <a:t>brumali</a:t>
            </a:r>
            <a:r>
              <a:rPr lang="cs-CZ" dirty="0" smtClean="0"/>
              <a:t> vir patiens,</a:t>
            </a:r>
          </a:p>
          <a:p>
            <a:r>
              <a:rPr lang="cs-CZ" dirty="0" smtClean="0"/>
              <a:t>animo </a:t>
            </a:r>
            <a:r>
              <a:rPr lang="cs-CZ" dirty="0" err="1" smtClean="0"/>
              <a:t>vernali</a:t>
            </a:r>
            <a:r>
              <a:rPr lang="cs-CZ" dirty="0" smtClean="0"/>
              <a:t> </a:t>
            </a:r>
            <a:r>
              <a:rPr lang="cs-CZ" dirty="0" err="1" smtClean="0"/>
              <a:t>lasciviens</a:t>
            </a:r>
            <a:r>
              <a:rPr lang="cs-CZ" dirty="0" smtClean="0"/>
              <a:t>.</a:t>
            </a:r>
          </a:p>
        </p:txBody>
      </p:sp>
      <p:sp>
        <p:nvSpPr>
          <p:cNvPr id="5" name="TextovéPole 4"/>
          <p:cNvSpPr txBox="1"/>
          <p:nvPr/>
        </p:nvSpPr>
        <p:spPr>
          <a:xfrm>
            <a:off x="5941284" y="5477991"/>
            <a:ext cx="2549121" cy="369332"/>
          </a:xfrm>
          <a:prstGeom prst="rect">
            <a:avLst/>
          </a:prstGeom>
          <a:noFill/>
        </p:spPr>
        <p:txBody>
          <a:bodyPr wrap="square" rtlCol="0">
            <a:spAutoFit/>
          </a:bodyPr>
          <a:lstStyle/>
          <a:p>
            <a:pPr algn="r"/>
            <a:r>
              <a:rPr lang="cs-CZ" i="1" dirty="0" err="1" smtClean="0"/>
              <a:t>Carmina</a:t>
            </a:r>
            <a:r>
              <a:rPr lang="cs-CZ" i="1" dirty="0" smtClean="0"/>
              <a:t> burana </a:t>
            </a:r>
            <a:r>
              <a:rPr lang="cs-CZ" dirty="0" smtClean="0"/>
              <a:t>22</a:t>
            </a:r>
            <a:endParaRPr lang="cs-CZ" dirty="0"/>
          </a:p>
        </p:txBody>
      </p:sp>
    </p:spTree>
    <p:extLst>
      <p:ext uri="{BB962C8B-B14F-4D97-AF65-F5344CB8AC3E}">
        <p14:creationId xmlns:p14="http://schemas.microsoft.com/office/powerpoint/2010/main" val="167145094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TotalTime>
  <Words>1469</Words>
  <Application>Microsoft Office PowerPoint</Application>
  <PresentationFormat>Předvádění na obrazovce (4:3)</PresentationFormat>
  <Paragraphs>186</Paragraphs>
  <Slides>31</Slides>
  <Notes>10</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Motiv systému Office</vt:lpstr>
      <vt:lpstr>Prezentace aplikace PowerPoint</vt:lpstr>
      <vt:lpstr>Prezentace aplikace PowerPoint</vt:lpstr>
      <vt:lpstr>Prezentace aplikace PowerPoint</vt:lpstr>
      <vt:lpstr>Pohanské vs. křesťanské svátky</vt:lpstr>
      <vt:lpstr>Prezentace aplikace PowerPoint</vt:lpstr>
      <vt:lpstr>Prezentace aplikace PowerPoint</vt:lpstr>
      <vt:lpstr>Prezentace aplikace PowerPoint</vt:lpstr>
      <vt:lpstr>Prezentace aplikace PowerPoint</vt:lpstr>
      <vt:lpstr>Májové slavnosti</vt:lpstr>
      <vt:lpstr>Adam de la Halle: Jeu de Robin et Marion</vt:lpstr>
      <vt:lpstr>Prezentace aplikace PowerPoint</vt:lpstr>
      <vt:lpstr>Prezentace aplikace PowerPoint</vt:lpstr>
      <vt:lpstr>Mumming</vt:lpstr>
      <vt:lpstr>Prezentace aplikace PowerPoint</vt:lpstr>
      <vt:lpstr>Prezentace aplikace PowerPoint</vt:lpstr>
      <vt:lpstr>Prezentace aplikace PowerPoint</vt:lpstr>
      <vt:lpstr>Jokulátoři/žakéři</vt:lpstr>
      <vt:lpstr>Prezentace aplikace PowerPoint</vt:lpstr>
      <vt:lpstr>Trubadúři/minnesängři</vt:lpstr>
      <vt:lpstr>Prezentace aplikace PowerPoint</vt:lpstr>
      <vt:lpstr>Prezentace aplikace PowerPoint</vt:lpstr>
      <vt:lpstr>Šašci</vt:lpstr>
      <vt:lpstr>Prezentace aplikace PowerPoint</vt:lpstr>
      <vt:lpstr>Prezentace aplikace PowerPoint</vt:lpstr>
      <vt:lpstr>Prezentace aplikace PowerPoint</vt:lpstr>
      <vt:lpstr>Mumming at Bishopswood</vt:lpstr>
      <vt:lpstr>Městské pageanty a živé obrazy</vt:lpstr>
      <vt:lpstr>Interludia</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Eliška</dc:creator>
  <cp:lastModifiedBy>Eliška</cp:lastModifiedBy>
  <cp:revision>57</cp:revision>
  <dcterms:created xsi:type="dcterms:W3CDTF">2016-11-28T05:33:35Z</dcterms:created>
  <dcterms:modified xsi:type="dcterms:W3CDTF">2016-12-13T09:47:01Z</dcterms:modified>
</cp:coreProperties>
</file>