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92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93" r:id="rId22"/>
    <p:sldId id="277" r:id="rId23"/>
    <p:sldId id="278" r:id="rId24"/>
    <p:sldId id="279" r:id="rId25"/>
    <p:sldId id="280" r:id="rId26"/>
    <p:sldId id="281" r:id="rId27"/>
    <p:sldId id="265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288" r:id="rId36"/>
    <p:sldId id="291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7195D-3253-4561-AFC2-7EC1D1E58E70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F45F-819D-4FB2-B815-AB1C38F5A5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05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cots_Monastery,_Regensburg" TargetMode="External"/><Relationship Id="rId3" Type="http://schemas.openxmlformats.org/officeDocument/2006/relationships/hyperlink" Target="https://en.wikipedia.org/wiki/Christianity" TargetMode="External"/><Relationship Id="rId7" Type="http://schemas.openxmlformats.org/officeDocument/2006/relationships/hyperlink" Target="https://en.wikipedia.org/wiki/Anselm_of_Canterbur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ngland" TargetMode="External"/><Relationship Id="rId5" Type="http://schemas.openxmlformats.org/officeDocument/2006/relationships/hyperlink" Target="https://en.wikipedia.org/wiki/Monk" TargetMode="External"/><Relationship Id="rId4" Type="http://schemas.openxmlformats.org/officeDocument/2006/relationships/hyperlink" Target="https://en.wikipedia.org/wiki/Theology" TargetMode="External"/><Relationship Id="rId9" Type="http://schemas.openxmlformats.org/officeDocument/2006/relationships/hyperlink" Target="https://en.wikipedia.org/wiki/Bavaria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</a:rPr>
              <a:t>Viae</a:t>
            </a:r>
            <a:r>
              <a:rPr lang="en-US" dirty="0" smtClean="0">
                <a:effectLst/>
              </a:rPr>
              <a:t> Sion </a:t>
            </a:r>
            <a:r>
              <a:rPr lang="en-US" dirty="0" err="1" smtClean="0">
                <a:effectLst/>
              </a:rPr>
              <a:t>lugent</a:t>
            </a:r>
            <a:r>
              <a:rPr lang="en-US" dirty="0" smtClean="0">
                <a:effectLst/>
              </a:rPr>
              <a:t> manuscript 2nd half 14th Olomouc Czech Republic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9508-6D7A-4133-B9CB-CD035050D1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22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udělení českých zemí v léno Janu Lucemburského, součást svatby ve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Špýru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1310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F9508-6D7A-4133-B9CB-CD035050D1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4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Honorius </a:t>
            </a:r>
            <a:r>
              <a:rPr lang="en-US" b="1" dirty="0" err="1" smtClean="0"/>
              <a:t>Augustodunensis</a:t>
            </a:r>
            <a:r>
              <a:rPr lang="en-US" dirty="0" smtClean="0"/>
              <a:t> (1080-1154), commonly known as </a:t>
            </a:r>
            <a:r>
              <a:rPr lang="en-US" b="1" dirty="0" smtClean="0"/>
              <a:t>Honorius of </a:t>
            </a:r>
            <a:r>
              <a:rPr lang="en-US" b="1" dirty="0" err="1" smtClean="0"/>
              <a:t>Autun</a:t>
            </a:r>
            <a:r>
              <a:rPr lang="en-US" dirty="0" smtClean="0"/>
              <a:t>, was a very popular 12th-century </a:t>
            </a:r>
            <a:r>
              <a:rPr lang="en-US" dirty="0" smtClean="0">
                <a:hlinkClick r:id="rId3" tooltip="Christianity"/>
              </a:rPr>
              <a:t>Christian</a:t>
            </a:r>
            <a:r>
              <a:rPr lang="en-US" dirty="0" smtClean="0"/>
              <a:t> </a:t>
            </a:r>
            <a:r>
              <a:rPr lang="en-US" dirty="0" smtClean="0">
                <a:hlinkClick r:id="rId4" tooltip="Theology"/>
              </a:rPr>
              <a:t>theologian</a:t>
            </a:r>
            <a:r>
              <a:rPr lang="cs-CZ" dirty="0" smtClean="0"/>
              <a:t>, </a:t>
            </a:r>
            <a:r>
              <a:rPr lang="en-US" dirty="0" smtClean="0"/>
              <a:t>It is certain that he was a </a:t>
            </a:r>
            <a:r>
              <a:rPr lang="en-US" dirty="0" smtClean="0">
                <a:hlinkClick r:id="rId5" tooltip="Monk"/>
              </a:rPr>
              <a:t>monk</a:t>
            </a:r>
            <a:r>
              <a:rPr lang="en-US" dirty="0" smtClean="0"/>
              <a:t> and that he travelled to </a:t>
            </a:r>
            <a:r>
              <a:rPr lang="en-US" dirty="0" smtClean="0">
                <a:hlinkClick r:id="rId6" tooltip="England"/>
              </a:rPr>
              <a:t>England</a:t>
            </a:r>
            <a:r>
              <a:rPr lang="en-US" dirty="0" smtClean="0"/>
              <a:t> and was a student of </a:t>
            </a:r>
            <a:r>
              <a:rPr lang="en-US" dirty="0" smtClean="0">
                <a:hlinkClick r:id="rId7" tooltip="Anselm of Canterbury"/>
              </a:rPr>
              <a:t>Anselm</a:t>
            </a:r>
            <a:r>
              <a:rPr lang="en-US" dirty="0" smtClean="0"/>
              <a:t>'s for some time. Toward the end of his life, he was in the </a:t>
            </a:r>
            <a:r>
              <a:rPr lang="en-US" dirty="0" smtClean="0">
                <a:hlinkClick r:id="rId8" tooltip="Scots Monastery, Regensburg"/>
              </a:rPr>
              <a:t>Scots Monastery, Regensburg</a:t>
            </a:r>
            <a:r>
              <a:rPr lang="en-US" dirty="0" smtClean="0"/>
              <a:t>, </a:t>
            </a:r>
            <a:r>
              <a:rPr lang="en-US" dirty="0" smtClean="0">
                <a:hlinkClick r:id="rId9" tooltip="Bavaria"/>
              </a:rPr>
              <a:t>Bavaria</a:t>
            </a:r>
            <a:r>
              <a:rPr lang="en-US" dirty="0" smtClean="0"/>
              <a:t>, probably living as a recluse.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85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>
                <a:effectLst/>
              </a:rPr>
              <a:t>Martyre de sainte Appoline, par Jean Fouquet, Heures d'Etienne Chevalier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Martyre de sainte Appoline, par Jean Fouquet, Heures d'Etienne Chevalier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3F45F-819D-4FB2-B815-AB1C38F5A5F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265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6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7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89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78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69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88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30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719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039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6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796C7-4B95-4999-B104-5F270DF993D5}" type="datetimeFigureOut">
              <a:rPr lang="cs-CZ" smtClean="0"/>
              <a:t>24.9.2016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CFC3F-C92C-42AB-A3D1-DDFCA7CE78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60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cs.wikipedia.org/wiki/Victimae_paschali_laudes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dobe Caslon Pro Bold" pitchFamily="18" charset="0"/>
              </a:rPr>
              <a:t>STŘEDOVĚKÉ DIVADLO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Adobe Caslon Pro Bold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90981"/>
            <a:ext cx="6984776" cy="44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Vývoj liturgie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3"/>
          <a:stretch/>
        </p:blipFill>
        <p:spPr bwMode="auto">
          <a:xfrm>
            <a:off x="755576" y="1484784"/>
            <a:ext cx="182501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1940" y="434470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Pavel z </a:t>
            </a:r>
            <a:r>
              <a:rPr lang="cs-CZ" b="1" dirty="0" err="1" smtClean="0"/>
              <a:t>Tarsu</a:t>
            </a:r>
            <a:r>
              <a:rPr lang="cs-CZ" b="1" dirty="0" smtClean="0"/>
              <a:t> </a:t>
            </a:r>
            <a:r>
              <a:rPr lang="cs-CZ" dirty="0" smtClean="0"/>
              <a:t>(c. 67 n. l.)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484784"/>
            <a:ext cx="2023473" cy="27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635895" y="4344701"/>
            <a:ext cx="202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Konstantin</a:t>
            </a:r>
            <a:r>
              <a:rPr lang="cs-CZ" dirty="0" smtClean="0"/>
              <a:t> (312)</a:t>
            </a: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14" y="1496515"/>
            <a:ext cx="1994802" cy="271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319798" y="4344701"/>
            <a:ext cx="2188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Řehoř Veliký </a:t>
            </a:r>
            <a:r>
              <a:rPr lang="cs-CZ" dirty="0" smtClean="0"/>
              <a:t>(6. stol.)</a:t>
            </a:r>
          </a:p>
          <a:p>
            <a:pPr algn="ctr"/>
            <a:r>
              <a:rPr lang="cs-CZ" i="1" dirty="0" err="1"/>
              <a:t>Sacramentarium</a:t>
            </a:r>
            <a:r>
              <a:rPr lang="cs-CZ" i="1" dirty="0"/>
              <a:t> </a:t>
            </a:r>
            <a:r>
              <a:rPr lang="cs-CZ" i="1" dirty="0" err="1"/>
              <a:t>Gregorianum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1560" y="5302342"/>
            <a:ext cx="779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ČTENÍ – (KOMENTÁŘ) – ZPĚV – ŽEHNÁNÍ TĚLA A KRVE PÁNĚ – PŘIJÍMÁNÍ  </a:t>
            </a:r>
            <a:endParaRPr lang="cs-CZ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2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51" y="2546679"/>
            <a:ext cx="4546451" cy="389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4796" y="404664"/>
            <a:ext cx="66247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„Jakou naději mají kejklíři?</a:t>
            </a:r>
          </a:p>
          <a:p>
            <a:r>
              <a:rPr lang="cs-CZ" sz="2400" dirty="0" smtClean="0"/>
              <a:t>Žádnou. Neboť celým srdcem slouží ďáblu.“</a:t>
            </a:r>
          </a:p>
          <a:p>
            <a:endParaRPr lang="cs-CZ" sz="2400" dirty="0"/>
          </a:p>
          <a:p>
            <a:pPr algn="r"/>
            <a:r>
              <a:rPr lang="cs-CZ" sz="2000" dirty="0" err="1" smtClean="0"/>
              <a:t>Honorius</a:t>
            </a:r>
            <a:r>
              <a:rPr lang="cs-CZ" sz="2000" dirty="0" smtClean="0"/>
              <a:t> </a:t>
            </a:r>
            <a:r>
              <a:rPr lang="cs-CZ" sz="2000" dirty="0" err="1" smtClean="0"/>
              <a:t>Augustodunensis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44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1700808"/>
            <a:ext cx="4241282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536973"/>
            <a:ext cx="39052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195736" y="260648"/>
            <a:ext cx="4896544" cy="778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Vysvěcení kostela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09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195736" y="260648"/>
            <a:ext cx="4896544" cy="778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Květná neděle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84784"/>
            <a:ext cx="5250160" cy="39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93" y="1888670"/>
            <a:ext cx="3806607" cy="498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2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664" y="244205"/>
            <a:ext cx="6048672" cy="778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Vznik liturgického divadla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242769"/>
            <a:ext cx="3629025" cy="4048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24" y="3789040"/>
            <a:ext cx="5962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62805" y="133031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2"/>
                </a:solidFill>
              </a:rPr>
              <a:t>Introit</a:t>
            </a:r>
            <a:r>
              <a:rPr lang="cs-CZ" sz="2400" dirty="0" smtClean="0"/>
              <a:t> ke mši neděle velikonoční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211959" y="2911877"/>
            <a:ext cx="4752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TROPUS</a:t>
            </a:r>
            <a:r>
              <a:rPr lang="cs-CZ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cs-CZ" sz="2400" dirty="0" smtClean="0"/>
              <a:t>introitu </a:t>
            </a:r>
            <a:r>
              <a:rPr lang="cs-CZ" sz="2400" i="1" dirty="0" err="1" smtClean="0"/>
              <a:t>Quem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quaeritis</a:t>
            </a:r>
            <a:r>
              <a:rPr lang="cs-CZ" sz="2400" i="1" dirty="0" smtClean="0"/>
              <a:t> </a:t>
            </a:r>
            <a:r>
              <a:rPr lang="cs-CZ" sz="2400" dirty="0" smtClean="0"/>
              <a:t>(Koho hledáte)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6444208" y="6453336"/>
            <a:ext cx="1512168" cy="288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3406017" y="4440769"/>
            <a:ext cx="194421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6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47664" y="271914"/>
            <a:ext cx="574962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ČÁSTI </a:t>
            </a:r>
            <a:r>
              <a:rPr lang="cs-CZ" sz="2400" i="1" dirty="0" err="1" smtClean="0"/>
              <a:t>Visitatio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sepulchri</a:t>
            </a:r>
            <a:r>
              <a:rPr lang="cs-CZ" sz="2400" i="1" dirty="0" smtClean="0"/>
              <a:t> </a:t>
            </a:r>
            <a:r>
              <a:rPr lang="cs-CZ" sz="2400" dirty="0" smtClean="0"/>
              <a:t>(Navštívení hrobu)</a:t>
            </a:r>
            <a:endParaRPr lang="cs-CZ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5547" r="268" b="21699"/>
          <a:stretch/>
        </p:blipFill>
        <p:spPr bwMode="auto">
          <a:xfrm>
            <a:off x="395536" y="1124745"/>
            <a:ext cx="2592288" cy="218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332600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tropus </a:t>
            </a:r>
            <a:r>
              <a:rPr lang="cs-CZ" i="1" dirty="0" err="1" smtClean="0"/>
              <a:t>Quem</a:t>
            </a:r>
            <a:r>
              <a:rPr lang="cs-CZ" i="1" dirty="0" smtClean="0"/>
              <a:t> </a:t>
            </a:r>
            <a:r>
              <a:rPr lang="cs-CZ" i="1" dirty="0" err="1" smtClean="0"/>
              <a:t>queritis</a:t>
            </a:r>
            <a:endParaRPr lang="cs-CZ" i="1" dirty="0"/>
          </a:p>
        </p:txBody>
      </p:sp>
      <p:sp>
        <p:nvSpPr>
          <p:cNvPr id="5" name="Plus 4"/>
          <p:cNvSpPr/>
          <p:nvPr/>
        </p:nvSpPr>
        <p:spPr>
          <a:xfrm>
            <a:off x="3112542" y="2136127"/>
            <a:ext cx="718571" cy="64480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1" name="Picture 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14263" r="20255" b="16704"/>
          <a:stretch/>
        </p:blipFill>
        <p:spPr bwMode="auto">
          <a:xfrm>
            <a:off x="3996649" y="1124745"/>
            <a:ext cx="1828800" cy="293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12160" y="112474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sekvence </a:t>
            </a:r>
            <a:r>
              <a:rPr lang="cs-CZ" i="1" dirty="0" err="1" smtClean="0"/>
              <a:t>Victimae</a:t>
            </a:r>
            <a:r>
              <a:rPr lang="cs-CZ" i="1" dirty="0" smtClean="0"/>
              <a:t> </a:t>
            </a:r>
            <a:r>
              <a:rPr lang="cs-CZ" i="1" dirty="0" err="1" smtClean="0"/>
              <a:t>paschalis</a:t>
            </a:r>
            <a:r>
              <a:rPr lang="cs-CZ" i="1" dirty="0" smtClean="0"/>
              <a:t> </a:t>
            </a:r>
            <a:r>
              <a:rPr lang="cs-CZ" i="1" dirty="0" err="1" smtClean="0"/>
              <a:t>laudes</a:t>
            </a:r>
            <a:endParaRPr lang="cs-CZ" i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2" y="4509120"/>
            <a:ext cx="2748951" cy="170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5536" y="6279642"/>
            <a:ext cx="321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Jan 20, 4</a:t>
            </a:r>
            <a:endParaRPr lang="cs-CZ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24" y="4012344"/>
            <a:ext cx="2397968" cy="28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2339752" y="6464308"/>
            <a:ext cx="155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Jan 19, 11–18</a:t>
            </a:r>
            <a:endParaRPr lang="cs-CZ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91" y="4012344"/>
            <a:ext cx="26289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980343" y="5452044"/>
            <a:ext cx="149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unguentarius</a:t>
            </a:r>
            <a:endParaRPr lang="cs-CZ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58527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08" y="5109544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347" y="6029610"/>
            <a:ext cx="5540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411769"/>
            <a:ext cx="4141021" cy="620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30" y="411769"/>
            <a:ext cx="4629770" cy="622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6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52" y="217177"/>
            <a:ext cx="7071348" cy="630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66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5" y="260648"/>
            <a:ext cx="7098076" cy="49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57650"/>
            <a:ext cx="4191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908720"/>
            <a:ext cx="16383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" y="5322606"/>
            <a:ext cx="2209056" cy="154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5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3568" y="260648"/>
            <a:ext cx="8064896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Slavnost hvězdy (</a:t>
            </a:r>
            <a:r>
              <a:rPr lang="cs-CZ" i="1" dirty="0" err="1" smtClean="0"/>
              <a:t>Officium</a:t>
            </a:r>
            <a:r>
              <a:rPr lang="cs-CZ" i="1" dirty="0" smtClean="0"/>
              <a:t> </a:t>
            </a:r>
            <a:r>
              <a:rPr lang="cs-CZ" i="1" dirty="0" err="1" smtClean="0"/>
              <a:t>stellae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22479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r="19755"/>
          <a:stretch/>
        </p:blipFill>
        <p:spPr bwMode="auto">
          <a:xfrm>
            <a:off x="3059832" y="2209800"/>
            <a:ext cx="1828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20281" r="10839" b="10255"/>
          <a:stretch/>
        </p:blipFill>
        <p:spPr bwMode="auto">
          <a:xfrm>
            <a:off x="5613779" y="1669472"/>
            <a:ext cx="3530221" cy="412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2411760" y="3612642"/>
            <a:ext cx="504056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59" y="3553544"/>
            <a:ext cx="5302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6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2"/>
          <a:stretch/>
        </p:blipFill>
        <p:spPr bwMode="auto">
          <a:xfrm>
            <a:off x="827584" y="-1"/>
            <a:ext cx="7424283" cy="30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99" y="3370793"/>
            <a:ext cx="6235452" cy="350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ousměrná svislá šipka 1"/>
          <p:cNvSpPr/>
          <p:nvPr/>
        </p:nvSpPr>
        <p:spPr>
          <a:xfrm>
            <a:off x="4297409" y="2636912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3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86"/>
            <a:ext cx="4415957" cy="482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229" y="0"/>
            <a:ext cx="4774977" cy="479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59847" cy="65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3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České texty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536" y="1916832"/>
            <a:ext cx="43924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i="1" dirty="0"/>
              <a:t>Hra o Nanebevstoupení </a:t>
            </a:r>
            <a:r>
              <a:rPr lang="cs-CZ" sz="2800" i="1" dirty="0" smtClean="0"/>
              <a:t>Páně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Hra </a:t>
            </a:r>
            <a:r>
              <a:rPr lang="cs-CZ" sz="2800" i="1" dirty="0"/>
              <a:t>o Vzkříšení </a:t>
            </a:r>
            <a:r>
              <a:rPr lang="cs-CZ" sz="2800" i="1" dirty="0" smtClean="0"/>
              <a:t>Páně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Svatovítská </a:t>
            </a:r>
            <a:r>
              <a:rPr lang="cs-CZ" sz="2800" i="1" dirty="0"/>
              <a:t>pašijová </a:t>
            </a:r>
            <a:r>
              <a:rPr lang="cs-CZ" sz="2800" i="1" dirty="0" smtClean="0"/>
              <a:t>hra</a:t>
            </a:r>
          </a:p>
          <a:p>
            <a:pPr>
              <a:lnSpc>
                <a:spcPct val="150000"/>
              </a:lnSpc>
            </a:pPr>
            <a:r>
              <a:rPr lang="cs-CZ" sz="2800" i="1" dirty="0" smtClean="0"/>
              <a:t>Hra </a:t>
            </a:r>
            <a:r>
              <a:rPr lang="cs-CZ" sz="2800" i="1" dirty="0"/>
              <a:t>na květnou </a:t>
            </a:r>
            <a:r>
              <a:rPr lang="cs-CZ" sz="2800" i="1" dirty="0" smtClean="0"/>
              <a:t>neděli</a:t>
            </a:r>
          </a:p>
          <a:p>
            <a:pPr>
              <a:lnSpc>
                <a:spcPct val="150000"/>
              </a:lnSpc>
            </a:pPr>
            <a:r>
              <a:rPr lang="cs-CZ" sz="2800" i="1" dirty="0" err="1" smtClean="0"/>
              <a:t>Tegernseeská</a:t>
            </a:r>
            <a:r>
              <a:rPr lang="cs-CZ" sz="2800" i="1" dirty="0" smtClean="0"/>
              <a:t> </a:t>
            </a:r>
            <a:r>
              <a:rPr lang="cs-CZ" sz="2800" i="1" dirty="0"/>
              <a:t>vánoční hra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067819" cy="460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3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Procesí proroků (</a:t>
            </a:r>
            <a:r>
              <a:rPr lang="cs-CZ" sz="3600" i="1" dirty="0" err="1" smtClean="0"/>
              <a:t>Ordo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propetharum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69" y="3429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3"/>
            <a:ext cx="5186358" cy="32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30021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Katedrála v Rouen, Francie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3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Hra o Danielovi (</a:t>
            </a:r>
            <a:r>
              <a:rPr lang="cs-CZ" sz="3600" i="1" dirty="0" err="1" smtClean="0"/>
              <a:t>Ludus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Danielis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5" y="2852936"/>
            <a:ext cx="5222061" cy="34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67028" y="4219587"/>
            <a:ext cx="20193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41" y="1303214"/>
            <a:ext cx="3041474" cy="30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628800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MANSIONY a PLATEA</a:t>
            </a:r>
            <a:endParaRPr lang="cs-CZ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8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Hra o </a:t>
            </a:r>
            <a:r>
              <a:rPr lang="cs-CZ" sz="3600" dirty="0" err="1" smtClean="0"/>
              <a:t>Damovi</a:t>
            </a:r>
            <a:r>
              <a:rPr lang="cs-CZ" sz="3600" dirty="0" smtClean="0"/>
              <a:t> (</a:t>
            </a:r>
            <a:r>
              <a:rPr lang="cs-CZ" sz="3600" i="1" dirty="0" err="1" smtClean="0"/>
              <a:t>Jeu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d'Adam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3718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06" y="3573016"/>
            <a:ext cx="417451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24" y="1062220"/>
            <a:ext cx="2792940" cy="410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378981" y="5264040"/>
            <a:ext cx="24482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„Eva se zalíbením bude pohlížet na zakázané ovoce a po dlouhém zvažování </a:t>
            </a:r>
            <a:r>
              <a:rPr lang="cs-CZ" dirty="0" smtClean="0"/>
              <a:t>říká: Odmítnu je“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4864" y="4221088"/>
            <a:ext cx="1709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„ať Adam zvedne ruku a ukáže mu (ďáblovi) zakázané ovoce, </a:t>
            </a:r>
            <a:r>
              <a:rPr lang="cs-CZ" dirty="0" smtClean="0"/>
              <a:t>řka: Tam, vidíš?“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703500" y="1371652"/>
            <a:ext cx="2430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Adam má svléci své sváteční šaty, obléci chudé šaty z fíkových listů, a následně „ukáže svůj veliký zármutek a zahájí nářek“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Božítělová procesí</a:t>
            </a:r>
            <a:endParaRPr lang="cs-CZ" sz="3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7" y="1052736"/>
            <a:ext cx="73011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 bwMode="auto">
          <a:xfrm>
            <a:off x="5733967" y="2780928"/>
            <a:ext cx="344577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53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Božítělové hry (cykly)</a:t>
            </a:r>
            <a:endParaRPr lang="cs-CZ" sz="3600" dirty="0"/>
          </a:p>
        </p:txBody>
      </p:sp>
      <p:sp>
        <p:nvSpPr>
          <p:cNvPr id="2" name="Obdélník 1"/>
          <p:cNvSpPr/>
          <p:nvPr/>
        </p:nvSpPr>
        <p:spPr>
          <a:xfrm>
            <a:off x="235642" y="1124744"/>
            <a:ext cx="8728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EN </a:t>
            </a:r>
            <a:r>
              <a:rPr lang="cs-CZ" i="1" dirty="0" err="1" smtClean="0"/>
              <a:t>mystery</a:t>
            </a:r>
            <a:r>
              <a:rPr lang="cs-CZ" i="1" dirty="0" smtClean="0"/>
              <a:t> </a:t>
            </a:r>
            <a:r>
              <a:rPr lang="cs-CZ" i="1" dirty="0" err="1" smtClean="0"/>
              <a:t>cycles</a:t>
            </a:r>
            <a:r>
              <a:rPr lang="cs-CZ" dirty="0" smtClean="0"/>
              <a:t>, FR </a:t>
            </a:r>
            <a:r>
              <a:rPr lang="cs-CZ" i="1" dirty="0" err="1" smtClean="0"/>
              <a:t>mystère</a:t>
            </a:r>
            <a:r>
              <a:rPr lang="cs-CZ" dirty="0" smtClean="0"/>
              <a:t>, GR </a:t>
            </a:r>
            <a:r>
              <a:rPr lang="cs-CZ" i="1" dirty="0" err="1" smtClean="0"/>
              <a:t>mysteriespiel</a:t>
            </a:r>
            <a:r>
              <a:rPr lang="cs-CZ" dirty="0" smtClean="0"/>
              <a:t>, ESP </a:t>
            </a:r>
            <a:r>
              <a:rPr lang="cs-CZ" i="1" dirty="0" err="1" smtClean="0"/>
              <a:t>misterio</a:t>
            </a:r>
            <a:r>
              <a:rPr lang="cs-CZ" dirty="0" smtClean="0"/>
              <a:t>, IT </a:t>
            </a:r>
            <a:r>
              <a:rPr lang="cs-CZ" i="1" dirty="0" err="1" smtClean="0"/>
              <a:t>mistero</a:t>
            </a:r>
            <a:endParaRPr lang="cs-CZ" i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2479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2853519" cy="40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5"/>
          <a:stretch/>
        </p:blipFill>
        <p:spPr bwMode="auto">
          <a:xfrm>
            <a:off x="5717492" y="2172630"/>
            <a:ext cx="3426507" cy="33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64" y="1022328"/>
            <a:ext cx="5854799" cy="584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4926" r="5392" b="3496"/>
          <a:stretch/>
        </p:blipFill>
        <p:spPr bwMode="auto">
          <a:xfrm>
            <a:off x="1781673" y="845929"/>
            <a:ext cx="5670954" cy="602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80" y="808999"/>
            <a:ext cx="5215647" cy="609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-61913"/>
            <a:ext cx="6210300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03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727224" cy="558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79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14142" cy="284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1303"/>
            <a:ext cx="4172065" cy="337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8"/>
          <a:stretch/>
        </p:blipFill>
        <p:spPr bwMode="auto">
          <a:xfrm>
            <a:off x="4901488" y="3212977"/>
            <a:ext cx="4242511" cy="33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22503" cy="409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32" y="2996952"/>
            <a:ext cx="580386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3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b="14900"/>
          <a:stretch/>
        </p:blipFill>
        <p:spPr bwMode="auto">
          <a:xfrm>
            <a:off x="4022897" y="764704"/>
            <a:ext cx="4998151" cy="26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60" y="3789040"/>
            <a:ext cx="4801388" cy="226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8" y="4077072"/>
            <a:ext cx="3671689" cy="255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6628" y="565853"/>
            <a:ext cx="3438725" cy="30162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PERODIZACE STŘEDOVĚKU</a:t>
            </a:r>
          </a:p>
          <a:p>
            <a:endParaRPr lang="cs-CZ" dirty="0"/>
          </a:p>
          <a:p>
            <a:r>
              <a:rPr lang="cs-CZ" b="1" dirty="0" smtClean="0"/>
              <a:t>Raný středověk</a:t>
            </a:r>
            <a:r>
              <a:rPr lang="cs-CZ" dirty="0" smtClean="0"/>
              <a:t>: 5.–11. stol.</a:t>
            </a:r>
          </a:p>
          <a:p>
            <a:endParaRPr lang="cs-CZ" dirty="0"/>
          </a:p>
          <a:p>
            <a:r>
              <a:rPr lang="cs-CZ" b="1" dirty="0" smtClean="0"/>
              <a:t>Vrcholný středověk</a:t>
            </a:r>
            <a:r>
              <a:rPr lang="cs-CZ" dirty="0" smtClean="0"/>
              <a:t>: 11.–14. stol.</a:t>
            </a:r>
          </a:p>
          <a:p>
            <a:endParaRPr lang="cs-CZ" dirty="0"/>
          </a:p>
          <a:p>
            <a:r>
              <a:rPr lang="cs-CZ" b="1" dirty="0" smtClean="0"/>
              <a:t>Pozdní středověk</a:t>
            </a:r>
            <a:r>
              <a:rPr lang="cs-CZ" dirty="0" smtClean="0"/>
              <a:t>: 14.–15. stol.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08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1" y="0"/>
            <a:ext cx="8933787" cy="66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-15875"/>
            <a:ext cx="818197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79525"/>
            <a:ext cx="855345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4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260648"/>
            <a:ext cx="84969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249 EVA. Adam, </a:t>
            </a:r>
            <a:r>
              <a:rPr lang="en-US" dirty="0" err="1" smtClean="0"/>
              <a:t>husbande</a:t>
            </a:r>
            <a:r>
              <a:rPr lang="en-US" dirty="0" smtClean="0"/>
              <a:t> life and </a:t>
            </a:r>
            <a:r>
              <a:rPr lang="en-US" dirty="0" err="1" smtClean="0"/>
              <a:t>deare</a:t>
            </a:r>
            <a:r>
              <a:rPr lang="en-US" dirty="0" smtClean="0"/>
              <a:t>,</a:t>
            </a:r>
          </a:p>
          <a:p>
            <a:r>
              <a:rPr lang="en-US" dirty="0" smtClean="0"/>
              <a:t>250 </a:t>
            </a:r>
            <a:r>
              <a:rPr lang="en-US" dirty="0" err="1" smtClean="0"/>
              <a:t>eate</a:t>
            </a:r>
            <a:r>
              <a:rPr lang="en-US" dirty="0" smtClean="0"/>
              <a:t> some of this apple here.</a:t>
            </a:r>
          </a:p>
          <a:p>
            <a:r>
              <a:rPr lang="en-US" dirty="0" smtClean="0"/>
              <a:t>251 </a:t>
            </a:r>
            <a:r>
              <a:rPr lang="en-US" dirty="0" err="1" smtClean="0"/>
              <a:t>Yt</a:t>
            </a:r>
            <a:r>
              <a:rPr lang="en-US" dirty="0" smtClean="0"/>
              <a:t> is fayre, my </a:t>
            </a:r>
            <a:r>
              <a:rPr lang="en-US" dirty="0" err="1" smtClean="0"/>
              <a:t>leeffe</a:t>
            </a:r>
            <a:r>
              <a:rPr lang="en-US" dirty="0" smtClean="0"/>
              <a:t> </a:t>
            </a:r>
            <a:r>
              <a:rPr lang="en-US" dirty="0" err="1" smtClean="0"/>
              <a:t>feare</a:t>
            </a:r>
            <a:r>
              <a:rPr lang="en-US" dirty="0" smtClean="0"/>
              <a:t>;</a:t>
            </a:r>
          </a:p>
          <a:p>
            <a:r>
              <a:rPr lang="en-US" dirty="0" smtClean="0"/>
              <a:t>252 hit may thou not forsake.</a:t>
            </a:r>
          </a:p>
          <a:p>
            <a:endParaRPr lang="en-US" dirty="0" smtClean="0"/>
          </a:p>
          <a:p>
            <a:r>
              <a:rPr lang="en-US" dirty="0" smtClean="0"/>
              <a:t>253 ADAM. That is soothe, Eve, </a:t>
            </a:r>
            <a:r>
              <a:rPr lang="en-US" dirty="0" err="1" smtClean="0"/>
              <a:t>withouten</a:t>
            </a:r>
            <a:r>
              <a:rPr lang="en-US" dirty="0" smtClean="0"/>
              <a:t> were;</a:t>
            </a:r>
          </a:p>
          <a:p>
            <a:r>
              <a:rPr lang="en-US" dirty="0" smtClean="0"/>
              <a:t>254 the fruit is </a:t>
            </a:r>
            <a:r>
              <a:rPr lang="en-US" dirty="0" err="1" smtClean="0"/>
              <a:t>sweete</a:t>
            </a:r>
            <a:r>
              <a:rPr lang="en-US" dirty="0" smtClean="0"/>
              <a:t> and </a:t>
            </a:r>
            <a:r>
              <a:rPr lang="en-US" dirty="0" err="1" smtClean="0"/>
              <a:t>passinge</a:t>
            </a:r>
            <a:r>
              <a:rPr lang="en-US" dirty="0" smtClean="0"/>
              <a:t> </a:t>
            </a:r>
            <a:r>
              <a:rPr lang="en-US" dirty="0" err="1" smtClean="0"/>
              <a:t>feare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255 </a:t>
            </a:r>
            <a:r>
              <a:rPr lang="en-US" dirty="0" err="1" smtClean="0"/>
              <a:t>Therfore</a:t>
            </a:r>
            <a:r>
              <a:rPr lang="en-US" dirty="0" smtClean="0"/>
              <a:t> I will doe thy prayer--</a:t>
            </a:r>
          </a:p>
          <a:p>
            <a:r>
              <a:rPr lang="en-US" dirty="0" smtClean="0"/>
              <a:t>256 one </a:t>
            </a:r>
            <a:r>
              <a:rPr lang="en-US" dirty="0" err="1" smtClean="0"/>
              <a:t>morsell</a:t>
            </a:r>
            <a:r>
              <a:rPr lang="en-US" dirty="0" smtClean="0"/>
              <a:t> I will take.</a:t>
            </a:r>
          </a:p>
          <a:p>
            <a:endParaRPr lang="en-US" dirty="0" smtClean="0"/>
          </a:p>
          <a:p>
            <a:r>
              <a:rPr lang="en-US" i="1" dirty="0" smtClean="0"/>
              <a:t>Then Adam shall take the </a:t>
            </a:r>
            <a:r>
              <a:rPr lang="en-US" i="1" dirty="0" err="1" smtClean="0"/>
              <a:t>fruite</a:t>
            </a:r>
            <a:r>
              <a:rPr lang="en-US" i="1" dirty="0" smtClean="0"/>
              <a:t> and </a:t>
            </a:r>
            <a:r>
              <a:rPr lang="en-US" i="1" dirty="0" err="1" smtClean="0"/>
              <a:t>eate</a:t>
            </a:r>
            <a:r>
              <a:rPr lang="en-US" i="1" dirty="0" smtClean="0"/>
              <a:t> </a:t>
            </a:r>
            <a:endParaRPr lang="cs-CZ" i="1" dirty="0" smtClean="0"/>
          </a:p>
          <a:p>
            <a:r>
              <a:rPr lang="en-US" i="1" dirty="0" err="1" smtClean="0"/>
              <a:t>therof</a:t>
            </a:r>
            <a:r>
              <a:rPr lang="en-US" i="1" dirty="0" smtClean="0"/>
              <a:t>,</a:t>
            </a:r>
          </a:p>
          <a:p>
            <a:r>
              <a:rPr lang="en-US" i="1" dirty="0" smtClean="0"/>
              <a:t>and in </a:t>
            </a:r>
            <a:r>
              <a:rPr lang="en-US" i="1" dirty="0" err="1" smtClean="0"/>
              <a:t>weepinge</a:t>
            </a:r>
            <a:r>
              <a:rPr lang="en-US" i="1" dirty="0" smtClean="0"/>
              <a:t> manner shall </a:t>
            </a:r>
            <a:r>
              <a:rPr lang="en-US" i="1" dirty="0" err="1" smtClean="0"/>
              <a:t>saye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257 ADAM. Out, alas, what </a:t>
            </a:r>
            <a:r>
              <a:rPr lang="en-US" dirty="0" err="1" smtClean="0"/>
              <a:t>ayleth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?</a:t>
            </a:r>
          </a:p>
          <a:p>
            <a:r>
              <a:rPr lang="en-US" dirty="0" smtClean="0"/>
              <a:t>258 I am naked, well I see.</a:t>
            </a:r>
          </a:p>
          <a:p>
            <a:r>
              <a:rPr lang="en-US" dirty="0" smtClean="0"/>
              <a:t>259 Woman, cursed mote thou bee,</a:t>
            </a:r>
          </a:p>
          <a:p>
            <a:r>
              <a:rPr lang="en-US" dirty="0" smtClean="0"/>
              <a:t>260 for wee </a:t>
            </a:r>
            <a:r>
              <a:rPr lang="en-US" dirty="0" err="1" smtClean="0"/>
              <a:t>bothe</a:t>
            </a:r>
            <a:r>
              <a:rPr lang="en-US" dirty="0" smtClean="0"/>
              <a:t> </a:t>
            </a:r>
            <a:r>
              <a:rPr lang="en-US" dirty="0" err="1" smtClean="0"/>
              <a:t>nowe</a:t>
            </a:r>
            <a:r>
              <a:rPr lang="en-US" dirty="0" smtClean="0"/>
              <a:t> </a:t>
            </a:r>
            <a:r>
              <a:rPr lang="en-US" dirty="0" err="1" smtClean="0"/>
              <a:t>shente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261 I </a:t>
            </a:r>
            <a:r>
              <a:rPr lang="en-US" dirty="0" err="1" smtClean="0"/>
              <a:t>wotte</a:t>
            </a:r>
            <a:r>
              <a:rPr lang="en-US" dirty="0" smtClean="0"/>
              <a:t> not for shame </a:t>
            </a:r>
            <a:r>
              <a:rPr lang="en-US" dirty="0" err="1" smtClean="0"/>
              <a:t>whyther</a:t>
            </a:r>
            <a:r>
              <a:rPr lang="en-US" dirty="0" smtClean="0"/>
              <a:t> to flee,</a:t>
            </a:r>
          </a:p>
          <a:p>
            <a:r>
              <a:rPr lang="en-US" dirty="0" smtClean="0"/>
              <a:t>262 for this </a:t>
            </a:r>
            <a:r>
              <a:rPr lang="en-US" dirty="0" err="1" smtClean="0"/>
              <a:t>fruite</a:t>
            </a:r>
            <a:r>
              <a:rPr lang="en-US" dirty="0" smtClean="0"/>
              <a:t> was </a:t>
            </a:r>
            <a:r>
              <a:rPr lang="en-US" dirty="0" err="1" smtClean="0"/>
              <a:t>forbydden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263 Now have I </a:t>
            </a:r>
            <a:r>
              <a:rPr lang="en-US" dirty="0" err="1" smtClean="0"/>
              <a:t>brooken</a:t>
            </a:r>
            <a:r>
              <a:rPr lang="en-US" dirty="0" smtClean="0"/>
              <a:t>, through </a:t>
            </a:r>
            <a:r>
              <a:rPr lang="en-US" dirty="0" err="1" smtClean="0"/>
              <a:t>meade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en-US" dirty="0" smtClean="0"/>
              <a:t>of thee,</a:t>
            </a:r>
          </a:p>
          <a:p>
            <a:r>
              <a:rPr lang="en-US" dirty="0" smtClean="0"/>
              <a:t>264 my </a:t>
            </a:r>
            <a:r>
              <a:rPr lang="en-US" dirty="0" err="1" smtClean="0"/>
              <a:t>lordes</a:t>
            </a:r>
            <a:r>
              <a:rPr lang="en-US" dirty="0" smtClean="0"/>
              <a:t> </a:t>
            </a:r>
            <a:r>
              <a:rPr lang="en-US" dirty="0" err="1" smtClean="0"/>
              <a:t>commandemente</a:t>
            </a:r>
            <a:r>
              <a:rPr lang="en-US" dirty="0" smtClean="0"/>
              <a:t>.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75660"/>
            <a:ext cx="4644007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4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1520" y="260648"/>
            <a:ext cx="8712968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Morality</a:t>
            </a:r>
            <a:endParaRPr lang="cs-CZ" sz="3600" dirty="0"/>
          </a:p>
        </p:txBody>
      </p:sp>
      <p:sp>
        <p:nvSpPr>
          <p:cNvPr id="2" name="Obdélník 1"/>
          <p:cNvSpPr/>
          <p:nvPr/>
        </p:nvSpPr>
        <p:spPr>
          <a:xfrm>
            <a:off x="251520" y="1844824"/>
            <a:ext cx="87129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A tak, bratří, svou sílu hledejte u Pána, v jeho veliké moci. </a:t>
            </a:r>
          </a:p>
          <a:p>
            <a:r>
              <a:rPr lang="cs-CZ" sz="2000" dirty="0" smtClean="0"/>
              <a:t>11 </a:t>
            </a:r>
            <a:r>
              <a:rPr lang="cs-CZ" sz="2000" b="1" dirty="0" smtClean="0"/>
              <a:t>Oblečte plnou Boží zbroj, abyste mohli odolat ďáblovým svodům.</a:t>
            </a:r>
          </a:p>
          <a:p>
            <a:r>
              <a:rPr lang="cs-CZ" sz="2000" dirty="0" smtClean="0"/>
              <a:t>12 Nevedeme svůj boj proti lidským nepřátelům, ale proti mocnostem, silám a všemu, co ovládá tento věk tmy, proti nadzemským duchům zla.</a:t>
            </a:r>
          </a:p>
          <a:p>
            <a:r>
              <a:rPr lang="cs-CZ" sz="2000" dirty="0" smtClean="0"/>
              <a:t>13 Proto vezměte na sebe plnou Boží zbroj, abyste se mohli v den zlý postavit na odpor, všechno překonat a obstát.</a:t>
            </a:r>
          </a:p>
          <a:p>
            <a:r>
              <a:rPr lang="cs-CZ" sz="2000" dirty="0" smtClean="0"/>
              <a:t>14 Stůjte tedy ‚opásáni kolem beder pravdou, obrněni pancířem spravedlnosti,</a:t>
            </a:r>
          </a:p>
          <a:p>
            <a:r>
              <a:rPr lang="cs-CZ" sz="2000" dirty="0" smtClean="0"/>
              <a:t>15 obuti k pohotové službě evangeliu pokoje‘</a:t>
            </a:r>
          </a:p>
          <a:p>
            <a:r>
              <a:rPr lang="cs-CZ" sz="2000" dirty="0" smtClean="0"/>
              <a:t>16 a vždycky se štítem víry, jímž byste uhasili všechny ohnivé střely toho Zlého.</a:t>
            </a:r>
          </a:p>
          <a:p>
            <a:r>
              <a:rPr lang="cs-CZ" sz="2000" dirty="0" smtClean="0"/>
              <a:t>17 Přijměte také ‚přilbu spasení‘ a ‚meč Ducha, jímž je slovo Boží‘. </a:t>
            </a:r>
          </a:p>
          <a:p>
            <a:endParaRPr lang="cs-CZ" dirty="0"/>
          </a:p>
          <a:p>
            <a:pPr algn="r"/>
            <a:r>
              <a:rPr lang="cs-CZ" dirty="0" smtClean="0"/>
              <a:t>Pavel, List Efezským, 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43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35696" y="260648"/>
            <a:ext cx="5256584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 err="1" smtClean="0"/>
              <a:t>Everyman</a:t>
            </a:r>
            <a:r>
              <a:rPr lang="cs-CZ" sz="3600" dirty="0" smtClean="0"/>
              <a:t> (Kdokoli)</a:t>
            </a:r>
            <a:endParaRPr lang="cs-CZ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4575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24639"/>
            <a:ext cx="37719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2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4290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351"/>
            <a:ext cx="3312368" cy="613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99592" y="260648"/>
            <a:ext cx="7344816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 err="1" smtClean="0"/>
              <a:t>Castle</a:t>
            </a:r>
            <a:r>
              <a:rPr lang="cs-CZ" sz="3600" i="1" dirty="0" smtClean="0"/>
              <a:t> </a:t>
            </a:r>
            <a:r>
              <a:rPr lang="cs-CZ" sz="3600" i="1" dirty="0" err="1" smtClean="0"/>
              <a:t>of</a:t>
            </a:r>
            <a:r>
              <a:rPr lang="cs-CZ" sz="3600" i="1" dirty="0" smtClean="0"/>
              <a:t> Perseverance </a:t>
            </a:r>
            <a:r>
              <a:rPr lang="cs-CZ" sz="3600" dirty="0" smtClean="0"/>
              <a:t>(Hrad stálosti)</a:t>
            </a:r>
            <a:endParaRPr lang="cs-CZ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4857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2356"/>
            <a:ext cx="2857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5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99592" y="260648"/>
            <a:ext cx="7344816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dirty="0" smtClean="0"/>
              <a:t>Středověcí baviči</a:t>
            </a:r>
            <a:endParaRPr lang="cs-CZ" sz="3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572001" cy="28752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24" y="1340768"/>
            <a:ext cx="4121260" cy="28752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9" b="15404"/>
          <a:stretch/>
        </p:blipFill>
        <p:spPr>
          <a:xfrm>
            <a:off x="467544" y="3857866"/>
            <a:ext cx="2923309" cy="30001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7" b="22333"/>
          <a:stretch/>
        </p:blipFill>
        <p:spPr>
          <a:xfrm>
            <a:off x="3574852" y="4566041"/>
            <a:ext cx="5383832" cy="22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Středověká kultura tzv. </a:t>
            </a:r>
            <a:r>
              <a:rPr lang="cs-CZ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smíšená</a:t>
            </a:r>
            <a:endParaRPr lang="cs-CZ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787124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97075"/>
            <a:ext cx="22479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us 3"/>
          <p:cNvSpPr/>
          <p:nvPr/>
        </p:nvSpPr>
        <p:spPr>
          <a:xfrm>
            <a:off x="4860032" y="3678188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5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cs-CZ" b="1" dirty="0" smtClean="0"/>
              <a:t>Středověký klerik</a:t>
            </a:r>
            <a:endParaRPr lang="cs-CZ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484784"/>
            <a:ext cx="40671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75" y="1484784"/>
            <a:ext cx="355617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/>
          <a:stretch/>
        </p:blipFill>
        <p:spPr bwMode="auto">
          <a:xfrm>
            <a:off x="5300464" y="3976254"/>
            <a:ext cx="3843536" cy="28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71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18" y="2852936"/>
            <a:ext cx="6552728" cy="36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42822" y="33265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latin typeface="Adobe Garamond Pro" pitchFamily="18" charset="0"/>
              </a:rPr>
              <a:t>„Také řeč českou jsme úplně zapomněli, ale později jsme se jí opět naučili, takže jsme mluvili a rozuměli jako každý jiný Čech. Z boží milosti jsme dovedli mluvit, psát a číst nejen česky, ale i francouzsky, italsky, německy a latinsky tak, že jsme byli mocni oněch jazyků stejně jednoho jako druhého…“</a:t>
            </a:r>
            <a:endParaRPr lang="cs-CZ" sz="24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6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675317"/>
            <a:ext cx="4176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100" dirty="0" smtClean="0">
                <a:latin typeface="Adobe Garamond Pro" pitchFamily="18" charset="0"/>
              </a:rPr>
              <a:t>„Římský král s odznaky své moci seděl na trůně před hlavním portálem starobylého </a:t>
            </a:r>
            <a:r>
              <a:rPr lang="cs-CZ" sz="2100" dirty="0" err="1" smtClean="0">
                <a:latin typeface="Adobe Garamond Pro" pitchFamily="18" charset="0"/>
              </a:rPr>
              <a:t>špýrského</a:t>
            </a:r>
            <a:r>
              <a:rPr lang="cs-CZ" sz="2100" dirty="0" smtClean="0">
                <a:latin typeface="Adobe Garamond Pro" pitchFamily="18" charset="0"/>
              </a:rPr>
              <a:t> dómu. Jan na koni, vystrojen v plné zbroji bez přilbice a doprovázen rytíři, nesoucími kopí se znaky českého království (bílým lvem na červeném pozadí), poklekl dle zvyku před římským králem. Složil přísahu, slib a od otce obdržel žezlo a dědický nárok na českou královskou korunu […]. Akt byl stvrzen polibkem a teprve čtrnáctiletý mladík odcházel jako pán velké části střední Evropy. Nastalo veselí s rytířskými turnaji, tancem a hostinami.“</a:t>
            </a:r>
          </a:p>
          <a:p>
            <a:endParaRPr lang="cs-CZ" sz="2100" dirty="0"/>
          </a:p>
          <a:p>
            <a:pPr algn="r"/>
            <a:r>
              <a:rPr lang="cs-CZ" i="1" dirty="0" smtClean="0"/>
              <a:t>Zbraslavská kronika</a:t>
            </a:r>
            <a:r>
              <a:rPr lang="cs-CZ" dirty="0" smtClean="0"/>
              <a:t>, 14. stol.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3964"/>
            <a:ext cx="4176713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0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Divadlo x performance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11901"/>
            <a:ext cx="6852815" cy="507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6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896544" cy="778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 smtClean="0"/>
              <a:t>Liturgie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36" y="2150474"/>
            <a:ext cx="2628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427642" y="574059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Kristus Spasitel</a:t>
            </a:r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08690"/>
            <a:ext cx="2353622" cy="37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prava 3"/>
          <p:cNvSpPr/>
          <p:nvPr/>
        </p:nvSpPr>
        <p:spPr>
          <a:xfrm>
            <a:off x="4283968" y="33569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8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917</Words>
  <Application>Microsoft Office PowerPoint</Application>
  <PresentationFormat>Předvádění na obrazovce (4:3)</PresentationFormat>
  <Paragraphs>111</Paragraphs>
  <Slides>36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Motiv systému Office</vt:lpstr>
      <vt:lpstr>STŘEDOVĚKÉ DIVADLO</vt:lpstr>
      <vt:lpstr>Prezentace aplikace PowerPoint</vt:lpstr>
      <vt:lpstr>Prezentace aplikace PowerPoint</vt:lpstr>
      <vt:lpstr>Středověká kultura tzv. smíšená</vt:lpstr>
      <vt:lpstr>Středověký klerik</vt:lpstr>
      <vt:lpstr>Prezentace aplikace PowerPoint</vt:lpstr>
      <vt:lpstr>Prezentace aplikace PowerPoint</vt:lpstr>
      <vt:lpstr>Divadlo x performance</vt:lpstr>
      <vt:lpstr>Liturgie</vt:lpstr>
      <vt:lpstr>Vývoj liturgie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České texty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STŘEDOVĚKÉ DIVADLO</dc:title>
  <dc:creator>Eliška</dc:creator>
  <cp:lastModifiedBy>Eliška Poláčková</cp:lastModifiedBy>
  <cp:revision>45</cp:revision>
  <dcterms:created xsi:type="dcterms:W3CDTF">2016-09-17T12:07:20Z</dcterms:created>
  <dcterms:modified xsi:type="dcterms:W3CDTF">2016-09-24T08:43:27Z</dcterms:modified>
</cp:coreProperties>
</file>