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0" r:id="rId8"/>
    <p:sldId id="263" r:id="rId9"/>
    <p:sldId id="261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1A8340-5306-4020-8C59-5073FC5B65A9}" type="datetimeFigureOut">
              <a:rPr lang="cs-CZ" smtClean="0"/>
              <a:t>26.09.2016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5701B0-F821-4CC9-992E-4CBDEAEA524D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2636912"/>
            <a:ext cx="6606480" cy="1894362"/>
          </a:xfrm>
        </p:spPr>
        <p:txBody>
          <a:bodyPr anchor="ctr"/>
          <a:lstStyle/>
          <a:p>
            <a:pPr algn="ctr"/>
            <a:r>
              <a:rPr lang="cs-CZ" dirty="0"/>
              <a:t>ETBB98 Město očima etnologa</a:t>
            </a:r>
            <a:br>
              <a:rPr lang="cs-CZ" dirty="0"/>
            </a:br>
            <a:r>
              <a:rPr lang="cs-CZ" dirty="0"/>
              <a:t>1. hodina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3511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sz="2100" dirty="0"/>
              <a:t>Středověká města: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v raném středověku menší, vesnický život převažuje;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vznik: na místech obchodu, díky geografickým podmínkám, dřívější existence poutních míst, vesnic a vznik na zelené louce;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plánování měst podléhalo přísným pravidlům.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Městský způsob života (Max Weber):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klíčové osamostatnění měst na centrální vládě;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spojení pevností a tržišť, vlastní soud, politická autonomie;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transformace ze zemědělské společnosti na „moderní“.</a:t>
            </a:r>
          </a:p>
        </p:txBody>
      </p:sp>
    </p:spTree>
    <p:extLst>
      <p:ext uri="{BB962C8B-B14F-4D97-AF65-F5344CB8AC3E}">
        <p14:creationId xmlns:p14="http://schemas.microsoft.com/office/powerpoint/2010/main" val="21206039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100" dirty="0"/>
              <a:t>Předindustriální město: přechod od gemeinschaft (pospolitost) ke gesellschaft (společnost) – Ferdinand Tönnis.</a:t>
            </a:r>
          </a:p>
          <a:p>
            <a:r>
              <a:rPr lang="cs-CZ" sz="2100" dirty="0"/>
              <a:t>Charakteristika (Jiří Musil: Sociologie soudobého města. 1967):</a:t>
            </a:r>
          </a:p>
          <a:p>
            <a:pPr lvl="1"/>
            <a:r>
              <a:rPr lang="cs-CZ" sz="1900" dirty="0"/>
              <a:t>počet obyvatel žijících ve městě nepřesahoval několik procent;</a:t>
            </a:r>
          </a:p>
          <a:p>
            <a:pPr lvl="1"/>
            <a:r>
              <a:rPr lang="cs-CZ" sz="1900" dirty="0"/>
              <a:t>malá velikost měst (jen málo měst přes 100 tisíc ob.);</a:t>
            </a:r>
          </a:p>
          <a:p>
            <a:pPr lvl="1"/>
            <a:r>
              <a:rPr lang="cs-CZ" sz="1900" dirty="0"/>
              <a:t>nejvíce využívaná energie – energie živá;</a:t>
            </a:r>
          </a:p>
          <a:p>
            <a:pPr lvl="1"/>
            <a:r>
              <a:rPr lang="cs-CZ" sz="1900" dirty="0"/>
              <a:t>ustálená sociální struktura, vysoce hierarchizovaná a málo vertikálně mobilní.</a:t>
            </a:r>
          </a:p>
        </p:txBody>
      </p:sp>
    </p:spTree>
    <p:extLst>
      <p:ext uri="{BB962C8B-B14F-4D97-AF65-F5344CB8AC3E}">
        <p14:creationId xmlns:p14="http://schemas.microsoft.com/office/powerpoint/2010/main" val="4067620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sz="2300" dirty="0"/>
              <a:t>Průmyslová revoluce: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zpřetrhala staré vazby, změnila způsob bydlení a práce = vznik dělnické třídy;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kapitál začal ovlivňovat výstavbu a tedy podobu měst (vznik továren, dělnických kolonií, ale později také vznik suburbanizace).</a:t>
            </a:r>
          </a:p>
          <a:p>
            <a:pPr>
              <a:lnSpc>
                <a:spcPct val="150000"/>
              </a:lnSpc>
            </a:pPr>
            <a:r>
              <a:rPr lang="cs-CZ" sz="2300" dirty="0"/>
              <a:t>Urbanizace = zvyšování počtu obyvatel ve městě a rozšíření městského způsobu života („process of becoming </a:t>
            </a:r>
            <a:r>
              <a:rPr lang="cs-CZ" sz="2300" dirty="0" err="1"/>
              <a:t>urban</a:t>
            </a:r>
            <a:r>
              <a:rPr lang="cs-CZ" sz="2300" dirty="0"/>
              <a:t>“ – </a:t>
            </a:r>
            <a:r>
              <a:rPr lang="cs-CZ" dirty="0"/>
              <a:t>Richard </a:t>
            </a:r>
            <a:r>
              <a:rPr lang="cs-CZ" dirty="0" err="1"/>
              <a:t>LeGates</a:t>
            </a:r>
            <a:r>
              <a:rPr lang="cs-CZ" sz="2300" dirty="0"/>
              <a:t>).</a:t>
            </a:r>
          </a:p>
          <a:p>
            <a:pPr>
              <a:lnSpc>
                <a:spcPct val="150000"/>
              </a:lnSpc>
            </a:pPr>
            <a:r>
              <a:rPr lang="cs-CZ" sz="2300" dirty="0"/>
              <a:t>Typy urbanizace: ekonomická, demografická, prostorová a sociální.</a:t>
            </a:r>
          </a:p>
        </p:txBody>
      </p:sp>
    </p:spTree>
    <p:extLst>
      <p:ext uri="{BB962C8B-B14F-4D97-AF65-F5344CB8AC3E}">
        <p14:creationId xmlns:p14="http://schemas.microsoft.com/office/powerpoint/2010/main" val="1240648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Fáze urbanizace: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klasická urbanizace,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suburbanizace,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deurbanizace,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dirty="0"/>
              <a:t>reurbanizace.</a:t>
            </a:r>
          </a:p>
          <a:p>
            <a:r>
              <a:rPr lang="cs-CZ" dirty="0"/>
              <a:t>Ke konci 20. století na vzestupu:</a:t>
            </a:r>
          </a:p>
          <a:p>
            <a:pPr lvl="1"/>
            <a:r>
              <a:rPr lang="cs-CZ" dirty="0"/>
              <a:t>deindustrializace,</a:t>
            </a:r>
          </a:p>
          <a:p>
            <a:pPr lvl="1"/>
            <a:r>
              <a:rPr lang="cs-CZ" dirty="0"/>
              <a:t>terciarizace,</a:t>
            </a:r>
          </a:p>
          <a:p>
            <a:pPr lvl="1"/>
            <a:r>
              <a:rPr lang="cs-CZ" dirty="0"/>
              <a:t>globalizace.</a:t>
            </a:r>
          </a:p>
          <a:p>
            <a:pPr marL="822960" lvl="1" indent="-45720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160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100" dirty="0"/>
              <a:t>Proč město?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Co je to město? 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Typologie města.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Krátký historický exkurz.</a:t>
            </a:r>
          </a:p>
        </p:txBody>
      </p:sp>
    </p:spTree>
    <p:extLst>
      <p:ext uri="{BB962C8B-B14F-4D97-AF65-F5344CB8AC3E}">
        <p14:creationId xmlns:p14="http://schemas.microsoft.com/office/powerpoint/2010/main" val="37694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město?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100" dirty="0"/>
              <a:t>Fenomén spojený se vznikem prvních civilizací.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V současnosti žije ve městech více jak polovina obyvatel planety.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Významný předmět výzkumu pro etnologická bádání.</a:t>
            </a:r>
          </a:p>
        </p:txBody>
      </p:sp>
    </p:spTree>
    <p:extLst>
      <p:ext uri="{BB962C8B-B14F-4D97-AF65-F5344CB8AC3E}">
        <p14:creationId xmlns:p14="http://schemas.microsoft.com/office/powerpoint/2010/main" val="2074150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město?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100" dirty="0"/>
              <a:t>Město je </a:t>
            </a:r>
            <a:r>
              <a:rPr lang="cs-CZ" sz="2100" i="1" dirty="0"/>
              <a:t>„relativně velké, hustě a trvale osídlené se sociálně heterogenními individui“ </a:t>
            </a:r>
            <a:r>
              <a:rPr lang="cs-CZ" sz="2100" dirty="0"/>
              <a:t>– Louis Wirth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Město je také </a:t>
            </a:r>
            <a:r>
              <a:rPr lang="cs-CZ" sz="2100" i="1" dirty="0"/>
              <a:t>„něčím více než seskupením jednotlivých lidí a sociálních zařízení (…), je také něčím více než pouhou soustavou institucí a administrativních zařízení (…). Město je spíše stav mysli, souhrn zvyků a tradic. Je obsaženo v životních procesech lidí, že kterých se skládá, je produktem lidské povahy.“</a:t>
            </a:r>
            <a:r>
              <a:rPr lang="cs-CZ" sz="2100" dirty="0"/>
              <a:t> – Robert E. Park</a:t>
            </a:r>
          </a:p>
        </p:txBody>
      </p:sp>
    </p:spTree>
    <p:extLst>
      <p:ext uri="{BB962C8B-B14F-4D97-AF65-F5344CB8AC3E}">
        <p14:creationId xmlns:p14="http://schemas.microsoft.com/office/powerpoint/2010/main" val="2243856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město?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100" dirty="0"/>
              <a:t>Etnologická definice města :</a:t>
            </a:r>
            <a:r>
              <a:rPr lang="cs-CZ" sz="2100" i="1" dirty="0"/>
              <a:t>„Typ sídelního útvaru, který je charakteristický velkou hustotou a počtem obyvatel na jednotku plochy a jejich specifickou sociální a profesní strukturou, v níž hrají význačnou roli osoby zabývající se řemeslem, obchodem, správou, kulturou, výchovou, vzděláním, zdravotní péčí a intelektuální činností.“ – </a:t>
            </a:r>
            <a:r>
              <a:rPr lang="cs-CZ" sz="2100" dirty="0"/>
              <a:t>Národopisná encyklopedie Čech, Moravy a Slezska (2007).</a:t>
            </a:r>
          </a:p>
        </p:txBody>
      </p:sp>
    </p:spTree>
    <p:extLst>
      <p:ext uri="{BB962C8B-B14F-4D97-AF65-F5344CB8AC3E}">
        <p14:creationId xmlns:p14="http://schemas.microsoft.com/office/powerpoint/2010/main" val="3643172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město?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 České republice je podle zákona 128/2000 Sb., §3. městem obec, která:</a:t>
            </a:r>
          </a:p>
          <a:p>
            <a:pPr lvl="1"/>
            <a:r>
              <a:rPr lang="cs-CZ" dirty="0"/>
              <a:t>Obec, která má alespoň 3 000 obyvatel, je městem, pokud tak stanoví předseda Poslanecké sněmovny po vyjádření vlády.</a:t>
            </a:r>
          </a:p>
          <a:p>
            <a:r>
              <a:rPr lang="cs-CZ" dirty="0"/>
              <a:t>Statutární města podle §4:</a:t>
            </a:r>
          </a:p>
          <a:p>
            <a:pPr lvl="1"/>
            <a:r>
              <a:rPr lang="cs-CZ" dirty="0"/>
              <a:t>Městy se zvláštním postavením (dále jen "statutární město") jsou Kladno, České Budějovice, Plzeň, Karlovy Vary, Ústí nad Labem, Liberec, Hradec Králové, Pardubice, Jihlava, Brno, Zlín, Olomouc, Ostrava, Opava, Havířov a Most.</a:t>
            </a:r>
          </a:p>
          <a:p>
            <a:r>
              <a:rPr lang="cs-CZ" dirty="0"/>
              <a:t>Praha se počítá jako kraj.</a:t>
            </a:r>
          </a:p>
        </p:txBody>
      </p:sp>
    </p:spTree>
    <p:extLst>
      <p:ext uri="{BB962C8B-B14F-4D97-AF65-F5344CB8AC3E}">
        <p14:creationId xmlns:p14="http://schemas.microsoft.com/office/powerpoint/2010/main" val="4170729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statistická – počet obyvatel a velikost osídlení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geografická – určuje se podle polohy osídlení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historická – město jako politicko-správní jednotka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sociologická – město jako sociální fenomén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ekonomická – město jako ekonomická jednotka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demografická</a:t>
            </a:r>
          </a:p>
          <a:p>
            <a:pPr marL="457200" lvl="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100" dirty="0"/>
              <a:t>funkční</a:t>
            </a:r>
          </a:p>
        </p:txBody>
      </p:sp>
    </p:spTree>
    <p:extLst>
      <p:ext uri="{BB962C8B-B14F-4D97-AF65-F5344CB8AC3E}">
        <p14:creationId xmlns:p14="http://schemas.microsoft.com/office/powerpoint/2010/main" val="556143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 numCol="1"/>
          <a:lstStyle/>
          <a:p>
            <a:pPr>
              <a:lnSpc>
                <a:spcPct val="150000"/>
              </a:lnSpc>
            </a:pPr>
            <a:r>
              <a:rPr lang="cs-CZ" sz="2100" dirty="0"/>
              <a:t>Můžeme rozlišit čtyři stránky města (Velký sociologický slovník, 1996):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hmotná a morfologická (fyzická podoba města)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funkční a institucionální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sociální a psychologickou (obyvatelé)</a:t>
            </a:r>
          </a:p>
          <a:p>
            <a:pPr lvl="1">
              <a:lnSpc>
                <a:spcPct val="150000"/>
              </a:lnSpc>
            </a:pPr>
            <a:r>
              <a:rPr lang="cs-CZ" sz="1900" dirty="0"/>
              <a:t>sémiotická (město jako symbol nesoucí informace, kulturní obsahy apod.)</a:t>
            </a:r>
          </a:p>
        </p:txBody>
      </p:sp>
    </p:spTree>
    <p:extLst>
      <p:ext uri="{BB962C8B-B14F-4D97-AF65-F5344CB8AC3E}">
        <p14:creationId xmlns:p14="http://schemas.microsoft.com/office/powerpoint/2010/main" val="2238138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krátký historický exkurz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100" dirty="0"/>
              <a:t>Pro vznik důležitá zemědělská revoluce a zdokonalení technologií a společenských forem života.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Starověká města již v Mezopotámii, Egyptě, Indii, Číně a Mexiku.</a:t>
            </a:r>
          </a:p>
          <a:p>
            <a:pPr>
              <a:lnSpc>
                <a:spcPct val="150000"/>
              </a:lnSpc>
            </a:pPr>
            <a:r>
              <a:rPr lang="cs-CZ" sz="2100" dirty="0"/>
              <a:t>Vznik těchto měst byl umožněn několika faktory: zvyšující se počet obyvatel a hustota osídlení, soustředění zemědělských výrobků, specializace, vynález písma, sociální stratifikace atd.</a:t>
            </a:r>
          </a:p>
        </p:txBody>
      </p:sp>
    </p:spTree>
    <p:extLst>
      <p:ext uri="{BB962C8B-B14F-4D97-AF65-F5344CB8AC3E}">
        <p14:creationId xmlns:p14="http://schemas.microsoft.com/office/powerpoint/2010/main" val="489565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133</TotalTime>
  <Words>692</Words>
  <Application>Microsoft Office PowerPoint</Application>
  <PresentationFormat>Předvádění na obrazovce (4:3)</PresentationFormat>
  <Paragraphs>71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Arkýř</vt:lpstr>
      <vt:lpstr>ETBB98 Město očima etnologa 1. hodina</vt:lpstr>
      <vt:lpstr>Osnova</vt:lpstr>
      <vt:lpstr>Proč město?</vt:lpstr>
      <vt:lpstr>Co je to město?</vt:lpstr>
      <vt:lpstr>Co je to město?</vt:lpstr>
      <vt:lpstr>Co je to město?</vt:lpstr>
      <vt:lpstr>Typologie města</vt:lpstr>
      <vt:lpstr>Typologie města</vt:lpstr>
      <vt:lpstr>krátký historický exkurz</vt:lpstr>
      <vt:lpstr>krátký historický exkurz</vt:lpstr>
      <vt:lpstr>krátký historický exkurz</vt:lpstr>
      <vt:lpstr>krátký historický exkurz</vt:lpstr>
      <vt:lpstr>krátký historický exkurz</vt:lpstr>
    </vt:vector>
  </TitlesOfParts>
  <Company>UVT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ETBB98 Město očima etnologa 1. hodina</dc:title>
  <dc:creator>Jan J. Semrád</dc:creator>
  <cp:lastModifiedBy>Jan Semrád</cp:lastModifiedBy>
  <cp:revision>20</cp:revision>
  <dcterms:created xsi:type="dcterms:W3CDTF">2016-09-26T10:56:00Z</dcterms:created>
  <dcterms:modified xsi:type="dcterms:W3CDTF">2016-09-26T21:01:24Z</dcterms:modified>
</cp:coreProperties>
</file>