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86" r:id="rId21"/>
    <p:sldId id="287" r:id="rId22"/>
    <p:sldId id="288" r:id="rId23"/>
    <p:sldId id="289" r:id="rId24"/>
    <p:sldId id="290" r:id="rId25"/>
    <p:sldId id="278" r:id="rId26"/>
    <p:sldId id="279" r:id="rId27"/>
    <p:sldId id="280" r:id="rId28"/>
    <p:sldId id="281" r:id="rId29"/>
    <p:sldId id="285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1A8340-5306-4020-8C59-5073FC5B65A9}" type="datetimeFigureOut">
              <a:rPr lang="cs-CZ" smtClean="0"/>
              <a:t>12.10.2016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8340-5306-4020-8C59-5073FC5B65A9}" type="datetimeFigureOut">
              <a:rPr lang="cs-CZ" smtClean="0"/>
              <a:t>12.10.2016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8340-5306-4020-8C59-5073FC5B65A9}" type="datetimeFigureOut">
              <a:rPr lang="cs-CZ" smtClean="0"/>
              <a:t>12.10.2016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1A8340-5306-4020-8C59-5073FC5B65A9}" type="datetimeFigureOut">
              <a:rPr lang="cs-CZ" smtClean="0"/>
              <a:t>12.10.2016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1A8340-5306-4020-8C59-5073FC5B65A9}" type="datetimeFigureOut">
              <a:rPr lang="cs-CZ" smtClean="0"/>
              <a:t>12.10.2016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8340-5306-4020-8C59-5073FC5B65A9}" type="datetimeFigureOut">
              <a:rPr lang="cs-CZ" smtClean="0"/>
              <a:t>12.10.2016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8340-5306-4020-8C59-5073FC5B65A9}" type="datetimeFigureOut">
              <a:rPr lang="cs-CZ" smtClean="0"/>
              <a:t>12.10.2016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1A8340-5306-4020-8C59-5073FC5B65A9}" type="datetimeFigureOut">
              <a:rPr lang="cs-CZ" smtClean="0"/>
              <a:t>12.10.2016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8340-5306-4020-8C59-5073FC5B65A9}" type="datetimeFigureOut">
              <a:rPr lang="cs-CZ" smtClean="0"/>
              <a:t>12.10.2016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1A8340-5306-4020-8C59-5073FC5B65A9}" type="datetimeFigureOut">
              <a:rPr lang="cs-CZ" smtClean="0"/>
              <a:t>12.10.2016</a:t>
            </a:fld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1A8340-5306-4020-8C59-5073FC5B65A9}" type="datetimeFigureOut">
              <a:rPr lang="cs-CZ" smtClean="0"/>
              <a:t>12.10.2016</a:t>
            </a:fld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1A8340-5306-4020-8C59-5073FC5B65A9}" type="datetimeFigureOut">
              <a:rPr lang="cs-CZ" smtClean="0"/>
              <a:t>12.10.2016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5701B0-F821-4CC9-992E-4CBDEAEA524D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2636912"/>
            <a:ext cx="6606480" cy="1894362"/>
          </a:xfrm>
        </p:spPr>
        <p:txBody>
          <a:bodyPr anchor="ctr"/>
          <a:lstStyle/>
          <a:p>
            <a:pPr algn="ctr"/>
            <a:r>
              <a:rPr lang="cs-CZ" dirty="0"/>
              <a:t>ETBB98 Město očima etnologa</a:t>
            </a:r>
            <a:br>
              <a:rPr lang="cs-CZ" dirty="0"/>
            </a:br>
            <a:r>
              <a:rPr lang="cs-CZ" dirty="0"/>
              <a:t>2. hodina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35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Chicagská sociologická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100" dirty="0"/>
              <a:t>Etnografický směr: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William I. Thomas a Florian Znaniecki: The Polish Peasant in Europe and America (1918–1920)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Nels Anderson: The Hobo (1923).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Frederic M. Thrasher: The Gang (1927).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Louis Wirth: The Ghetto (1928).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Paul G. Cressey: The Taxi Dance Hall (1932).</a:t>
            </a:r>
          </a:p>
        </p:txBody>
      </p:sp>
    </p:spTree>
    <p:extLst>
      <p:ext uri="{BB962C8B-B14F-4D97-AF65-F5344CB8AC3E}">
        <p14:creationId xmlns:p14="http://schemas.microsoft.com/office/powerpoint/2010/main" val="139232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Chicagská sociologická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cs-CZ" sz="2100" dirty="0"/>
              <a:t>Louis Wirth (1897 – 1952)</a:t>
            </a:r>
          </a:p>
          <a:p>
            <a:pPr lvl="1">
              <a:lnSpc>
                <a:spcPct val="200000"/>
              </a:lnSpc>
            </a:pPr>
            <a:r>
              <a:rPr lang="en-US" sz="1400" b="1" dirty="0"/>
              <a:t>The Ghetto (1928)</a:t>
            </a:r>
            <a:r>
              <a:rPr lang="cs-CZ" sz="1400" b="1" dirty="0"/>
              <a:t>, </a:t>
            </a:r>
            <a:r>
              <a:rPr lang="en-US" sz="1400" b="1" dirty="0"/>
              <a:t>Urbanism as a Way of Life (1938)</a:t>
            </a:r>
            <a:r>
              <a:rPr lang="cs-CZ" sz="1400" b="1" dirty="0"/>
              <a:t>.</a:t>
            </a:r>
          </a:p>
          <a:p>
            <a:pPr lvl="1">
              <a:lnSpc>
                <a:spcPct val="200000"/>
              </a:lnSpc>
            </a:pPr>
            <a:r>
              <a:rPr lang="cs-CZ" sz="1400" b="1" dirty="0"/>
              <a:t>Městský způsob života </a:t>
            </a:r>
            <a:r>
              <a:rPr lang="cs-CZ" sz="1400" dirty="0"/>
              <a:t>= převaha sekundárních a převážně neosobních vztahů, slabší příbuzenské svazky.</a:t>
            </a:r>
          </a:p>
          <a:p>
            <a:pPr lvl="1">
              <a:lnSpc>
                <a:spcPct val="200000"/>
              </a:lnSpc>
            </a:pPr>
            <a:r>
              <a:rPr lang="cs-CZ" sz="1400" dirty="0"/>
              <a:t>Postavil teorii urbanismu na zdůraznění negativních charakteristik městského života (</a:t>
            </a:r>
            <a:r>
              <a:rPr lang="cs-CZ" sz="1400" b="1" dirty="0"/>
              <a:t>anomie</a:t>
            </a:r>
            <a:r>
              <a:rPr lang="cs-CZ" sz="1400" dirty="0"/>
              <a:t>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2537072" cy="27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Chicagská sociologická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pPr>
              <a:lnSpc>
                <a:spcPct val="150000"/>
              </a:lnSpc>
            </a:pPr>
            <a:r>
              <a:rPr lang="cs-CZ" sz="1800" dirty="0"/>
              <a:t>Robert Redfield (1897 – 1958)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The Folk Society (1947)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Dichotomie městského a venkovského společenství.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Antropologie urbanizace.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Idealizace venkova.</a:t>
            </a:r>
          </a:p>
          <a:p>
            <a:pPr lvl="1"/>
            <a:endParaRPr lang="cs-CZ" sz="1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27417"/>
            <a:ext cx="2222217" cy="31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Chicagská sociologická škola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799"/>
            <a:ext cx="7632848" cy="4578718"/>
          </a:xfrm>
        </p:spPr>
      </p:pic>
      <p:sp>
        <p:nvSpPr>
          <p:cNvPr id="3" name="TextovéPole 2"/>
          <p:cNvSpPr txBox="1"/>
          <p:nvPr/>
        </p:nvSpPr>
        <p:spPr>
          <a:xfrm>
            <a:off x="539552" y="6093296"/>
            <a:ext cx="586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Macionis, J. J.: Cities and Urban Life. Pearson, 2013.</a:t>
            </a:r>
          </a:p>
        </p:txBody>
      </p:sp>
    </p:spTree>
    <p:extLst>
      <p:ext uri="{BB962C8B-B14F-4D97-AF65-F5344CB8AC3E}">
        <p14:creationId xmlns:p14="http://schemas.microsoft.com/office/powerpoint/2010/main" val="220744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Chicagská sociologická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600" dirty="0"/>
              <a:t>Inocenc Arnošt Bláha (1879 – 1960)</a:t>
            </a:r>
          </a:p>
          <a:p>
            <a:pPr lvl="1">
              <a:lnSpc>
                <a:spcPct val="150000"/>
              </a:lnSpc>
            </a:pPr>
            <a:r>
              <a:rPr lang="cs-CZ" sz="1500" b="1" dirty="0"/>
              <a:t>Město. Sociologická studie. </a:t>
            </a:r>
            <a:r>
              <a:rPr lang="cs-CZ" sz="1500" dirty="0"/>
              <a:t>Praha: Melantrich, 1914.</a:t>
            </a:r>
          </a:p>
          <a:p>
            <a:pPr lvl="1">
              <a:lnSpc>
                <a:spcPct val="150000"/>
              </a:lnSpc>
            </a:pPr>
            <a:r>
              <a:rPr lang="cs-CZ" sz="1500" dirty="0"/>
              <a:t>Studium městského života.</a:t>
            </a:r>
          </a:p>
          <a:p>
            <a:pPr lvl="1">
              <a:lnSpc>
                <a:spcPct val="150000"/>
              </a:lnSpc>
            </a:pPr>
            <a:r>
              <a:rPr lang="cs-CZ" sz="1500" dirty="0"/>
              <a:t>Výzkum procesů urbanizace pražského okolí.</a:t>
            </a:r>
          </a:p>
          <a:p>
            <a:pPr lvl="1">
              <a:lnSpc>
                <a:spcPct val="150000"/>
              </a:lnSpc>
            </a:pPr>
            <a:r>
              <a:rPr lang="cs-CZ" sz="1500" dirty="0"/>
              <a:t>Dynamika a kreativní kvalita městského života.</a:t>
            </a:r>
          </a:p>
          <a:p>
            <a:pPr lvl="1"/>
            <a:endParaRPr lang="cs-CZ" sz="1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2756487" cy="39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0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Antropologie / etnologie města?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100" dirty="0"/>
              <a:t>Etnografie – věda popisná; etnologie – věda výkladová (střední Evropa).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Sociální antropologie – důraz klade na společnost, instituce, zvyky a hodnoty v kontextu sociální struktury (Velká Británie).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Kulturní antropologie – hlavní kategorií je široce chápaný pojem kultura (Severní Amerika).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Urbánní antropologové a etnologové?</a:t>
            </a:r>
          </a:p>
        </p:txBody>
      </p:sp>
    </p:spTree>
    <p:extLst>
      <p:ext uri="{BB962C8B-B14F-4D97-AF65-F5344CB8AC3E}">
        <p14:creationId xmlns:p14="http://schemas.microsoft.com/office/powerpoint/2010/main" val="78361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Antropologie / etnologie města?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100" dirty="0"/>
              <a:t>Edwin Eames a Judith Goode (Anthropology of the City, 1977):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Antropologie ve městě </a:t>
            </a:r>
            <a:r>
              <a:rPr lang="cs-CZ" sz="1400" dirty="0"/>
              <a:t>studuje různé aspekty života v konkrétním městě, kde město je pouze místem, kde se realizuje výzkum.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Antropologie města </a:t>
            </a:r>
            <a:r>
              <a:rPr lang="cs-CZ" sz="1400" dirty="0"/>
              <a:t>sleduje město jako takové, s důrazem na široký urbánní kontext, akceptuje různé atributy městského společenství a jejich vliv na život obyvatel města.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Antropologie současné urbánní a komplexní moderní společnosti </a:t>
            </a:r>
            <a:r>
              <a:rPr lang="cs-CZ" sz="1400" dirty="0"/>
              <a:t>studuje složité formy současného života, které však nemusí být výlučně urbánním fenoménem (komunikace, transport, monetizace, sociokulturní společenské změny, globalizace, kosmopolitismus apod.).</a:t>
            </a:r>
          </a:p>
        </p:txBody>
      </p:sp>
    </p:spTree>
    <p:extLst>
      <p:ext uri="{BB962C8B-B14F-4D97-AF65-F5344CB8AC3E}">
        <p14:creationId xmlns:p14="http://schemas.microsoft.com/office/powerpoint/2010/main" val="426669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Antropologie / etnologie města?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100" dirty="0"/>
              <a:t>Michèle de La Pradelle (ČL 1996):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Etnologie města </a:t>
            </a:r>
            <a:r>
              <a:rPr lang="cs-CZ" sz="1400" dirty="0"/>
              <a:t>– urbánní společnosti všeobecně (město jako druh sociálního prostoru, kde se vyvíjí specifická kultura.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Etnologie určitého města </a:t>
            </a:r>
            <a:r>
              <a:rPr lang="cs-CZ" sz="1400" dirty="0"/>
              <a:t>– kolektivní urbánní identity (hledání souvislostí mezi specifičností určitého města a formou sociálních vztahů v průběhu historie).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Etnologie ve městě </a:t>
            </a:r>
            <a:r>
              <a:rPr lang="cs-CZ" sz="1400" dirty="0"/>
              <a:t>(předmětem studia jsou sociální vztahy, kontakty a interakce, prostřednictvím kterých sociální aktéři – obyvatelé města – formují svůj sociální prostor).</a:t>
            </a:r>
          </a:p>
        </p:txBody>
      </p:sp>
    </p:spTree>
    <p:extLst>
      <p:ext uri="{BB962C8B-B14F-4D97-AF65-F5344CB8AC3E}">
        <p14:creationId xmlns:p14="http://schemas.microsoft.com/office/powerpoint/2010/main" val="354597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Československá etnografie a zájem o město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100" dirty="0"/>
              <a:t>Vývoj po 2. sv. v. ovlivněn tehdejší politickou situací.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V počátečních letech zájem o město v rámci výzkumů dělnictva.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Ústav pro etnografii a folkloristiku Československé akademie věd.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Od šedesátých let se zájem soustředil na velkoměsta Prahu a Brno.</a:t>
            </a:r>
          </a:p>
          <a:p>
            <a:r>
              <a:rPr lang="cs-CZ" sz="2100" dirty="0"/>
              <a:t>Od osmdesátých let probíhal výzkum venkovského města.</a:t>
            </a:r>
          </a:p>
        </p:txBody>
      </p:sp>
    </p:spTree>
    <p:extLst>
      <p:ext uri="{BB962C8B-B14F-4D97-AF65-F5344CB8AC3E}">
        <p14:creationId xmlns:p14="http://schemas.microsoft.com/office/powerpoint/2010/main" val="1602871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Československá etnografie a zájem o město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cs-CZ" sz="2100" dirty="0"/>
              <a:t>Karel Fojtík (1918 – 1999)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Průkopník studia dělnictva, průmyslových oblastí a města.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V Brně – od nejstarších kolonií k nouzovým sídlištím, brněnská předměstí (Husovice), činžovní domy, bytová kultura, vývoj společenských organizací v 19. století.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Dům na předměstí</a:t>
            </a:r>
            <a:r>
              <a:rPr lang="cs-CZ" sz="1400" dirty="0"/>
              <a:t> (etnografická studie o životě obyvatel činžovního domu v Brně) – Brno v minulosti a dnes 1964.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Rosicko-Oslavansko. Život a kultura lidu v kamenouhelném revíru.</a:t>
            </a:r>
            <a:r>
              <a:rPr lang="cs-CZ" sz="1400" dirty="0"/>
              <a:t> Praha: ČSAV, 1961.</a:t>
            </a:r>
            <a:endParaRPr lang="cs-CZ" sz="1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348880"/>
            <a:ext cx="296421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1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přehled bádání o městě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100" dirty="0"/>
              <a:t>Úvod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Počátky vědeckého zájmu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Chicagská sociologická škola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Antropologie / etnologie města?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Československá etnografie a zájem o město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Urbánní antropologie / etnologie po roce 1989</a:t>
            </a:r>
          </a:p>
        </p:txBody>
      </p:sp>
    </p:spTree>
    <p:extLst>
      <p:ext uri="{BB962C8B-B14F-4D97-AF65-F5344CB8AC3E}">
        <p14:creationId xmlns:p14="http://schemas.microsoft.com/office/powerpoint/2010/main" val="37694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337191" cy="52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9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422434" cy="53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350426" cy="52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30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1954"/>
            <a:ext cx="6184017" cy="57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91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027972" cy="48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41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Československá etnografie a zájem o město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sz="2100" dirty="0"/>
              <a:t>Olga Skalníková (1922 – 2012)</a:t>
            </a:r>
          </a:p>
          <a:p>
            <a:pPr lvl="1">
              <a:lnSpc>
                <a:spcPct val="150000"/>
              </a:lnSpc>
            </a:pPr>
            <a:r>
              <a:rPr lang="cs-CZ" sz="1700" dirty="0"/>
              <a:t>Výzkum v hornických revírech. Nová města na Ostravsku. Montánní etnografie – Kladensko, Ostravsko, Příbramsko.</a:t>
            </a:r>
          </a:p>
          <a:p>
            <a:pPr lvl="1">
              <a:lnSpc>
                <a:spcPct val="150000"/>
              </a:lnSpc>
            </a:pPr>
            <a:r>
              <a:rPr lang="cs-CZ" sz="1700" dirty="0"/>
              <a:t>Formulovala program etnografického studia dělnictva (ČE 1, 1953).</a:t>
            </a:r>
          </a:p>
          <a:p>
            <a:pPr lvl="1">
              <a:lnSpc>
                <a:spcPct val="150000"/>
              </a:lnSpc>
            </a:pPr>
            <a:r>
              <a:rPr lang="nn-NO" sz="1700" b="1" dirty="0"/>
              <a:t>Kladensko. Život a kultura lidu průmyslové oblasti</a:t>
            </a:r>
            <a:r>
              <a:rPr lang="cs-CZ" sz="1700" b="1" dirty="0"/>
              <a:t>. </a:t>
            </a:r>
            <a:r>
              <a:rPr lang="cs-CZ" sz="1700" dirty="0"/>
              <a:t>Praha: ČSAV, 1959.</a:t>
            </a:r>
          </a:p>
          <a:p>
            <a:pPr lvl="1">
              <a:lnSpc>
                <a:spcPct val="150000"/>
              </a:lnSpc>
            </a:pPr>
            <a:r>
              <a:rPr lang="cs-CZ" sz="1700" dirty="0"/>
              <a:t>Procesy proměn venkovské tradice a životního stylu v průmyslové společnosti.</a:t>
            </a:r>
          </a:p>
          <a:p>
            <a:pPr lvl="1">
              <a:lnSpc>
                <a:spcPct val="150000"/>
              </a:lnSpc>
            </a:pPr>
            <a:r>
              <a:rPr lang="cs-CZ" sz="1700" b="1" dirty="0"/>
              <a:t>K teorii etnografie současnosti </a:t>
            </a:r>
            <a:r>
              <a:rPr lang="cs-CZ" sz="1700" dirty="0"/>
              <a:t>(Praha: Academia, 1971).</a:t>
            </a:r>
          </a:p>
          <a:p>
            <a:pPr lvl="1">
              <a:lnSpc>
                <a:spcPct val="150000"/>
              </a:lnSpc>
            </a:pPr>
            <a:r>
              <a:rPr lang="cs-CZ" sz="1700" dirty="0"/>
              <a:t>Kapitola o společenském životě v monografii </a:t>
            </a:r>
            <a:r>
              <a:rPr lang="cs-CZ" sz="1700" b="1" dirty="0"/>
              <a:t>Stará dělnická Praha „Život a kultura pražských dělníků 1848 – 1939</a:t>
            </a:r>
            <a:r>
              <a:rPr lang="cs-CZ" sz="1700" dirty="0"/>
              <a:t>. Praha: Academia, 1981.</a:t>
            </a:r>
          </a:p>
        </p:txBody>
      </p:sp>
    </p:spTree>
    <p:extLst>
      <p:ext uri="{BB962C8B-B14F-4D97-AF65-F5344CB8AC3E}">
        <p14:creationId xmlns:p14="http://schemas.microsoft.com/office/powerpoint/2010/main" val="1076427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Československá etnografie a zájem o město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cs-CZ" sz="1600" dirty="0"/>
              <a:t>Oldřich Sirovátka (1922 – 1992)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Folklorista, sběratel a literární vědec.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ÚEF ČSAV, externě vyučoval na naší katedře.</a:t>
            </a:r>
          </a:p>
          <a:p>
            <a:pPr lvl="1">
              <a:lnSpc>
                <a:spcPct val="150000"/>
              </a:lnSpc>
            </a:pPr>
            <a:r>
              <a:rPr lang="cs-CZ" sz="1600" b="1" dirty="0"/>
              <a:t>Rosicko-Oslavansko. Život a kultura lidu v kamenouhelném revíru.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Na začátku 90. let se zabýval etnkulutrními procesy ve velkoměstě.</a:t>
            </a:r>
          </a:p>
          <a:p>
            <a:pPr lvl="1">
              <a:lnSpc>
                <a:spcPct val="150000"/>
              </a:lnSpc>
            </a:pPr>
            <a:r>
              <a:rPr lang="cs-CZ" sz="1600" b="1" dirty="0"/>
              <a:t>Město pod Špilberkem. O lidové kultuře, tradicích a životě lidu v Brně a okolí</a:t>
            </a:r>
            <a:r>
              <a:rPr lang="cs-CZ" sz="1600" dirty="0"/>
              <a:t>. Brno: Doplněk, 1993.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2611531" cy="37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4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Československá etnografie a zájem o město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cs-CZ" sz="2000" dirty="0"/>
              <a:t>Václav Frolec (1934 – 1992)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Národopisec a vysokoškolský pedagog.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Profesor na UJEP v Brně.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Výzkum venkovského města.</a:t>
            </a:r>
          </a:p>
          <a:p>
            <a:pPr lvl="1">
              <a:lnSpc>
                <a:spcPct val="150000"/>
              </a:lnSpc>
            </a:pPr>
            <a:r>
              <a:rPr lang="cs-CZ" sz="1600" b="1" dirty="0"/>
              <a:t>Venkovské město I. a II. </a:t>
            </a:r>
            <a:r>
              <a:rPr lang="cs-CZ" sz="1600" dirty="0"/>
              <a:t>Uherské Hradiště: Slovácké muzeum, 1986 a 1987.</a:t>
            </a:r>
            <a:endParaRPr lang="cs-CZ" sz="1600" b="1" dirty="0"/>
          </a:p>
          <a:p>
            <a:pPr lvl="1">
              <a:lnSpc>
                <a:spcPct val="150000"/>
              </a:lnSpc>
            </a:pPr>
            <a:r>
              <a:rPr lang="cs-CZ" sz="1600" b="1" dirty="0"/>
              <a:t>Město: prostor – lidé – slavnosti.</a:t>
            </a:r>
            <a:r>
              <a:rPr lang="cs-CZ" sz="1600" dirty="0"/>
              <a:t> Uherské Hradiště: Slovácké muzeum, 1990.</a:t>
            </a:r>
            <a:endParaRPr lang="cs-CZ" sz="1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2568512" cy="36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7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Urbánní antropologie / etnologie po roce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100" dirty="0"/>
              <a:t>Studium etnicity, etnické identity a interetnických vztahů ve městě, ale také na různé jiné fenomény městského života a kultury.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Výzkumy fenoménu multietnicity a multikulturality.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Výzkumy menšin žijících v ČR.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Městské slavnosti a jejich časových proměn, utváření městských tradic.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Dříve opomíjené skupiny – děti a studenti.</a:t>
            </a:r>
          </a:p>
        </p:txBody>
      </p:sp>
    </p:spTree>
    <p:extLst>
      <p:ext uri="{BB962C8B-B14F-4D97-AF65-F5344CB8AC3E}">
        <p14:creationId xmlns:p14="http://schemas.microsoft.com/office/powerpoint/2010/main" val="2270713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Urbánní antropologie / etnologie po roce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100" dirty="0"/>
              <a:t>Etnologický ústav AV ČR Brno: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Interetnické vztahy a oblasti sociální kultury (způsoby trávení volného času a sdružování městských obyvatel).</a:t>
            </a:r>
          </a:p>
          <a:p>
            <a:pPr lvl="1">
              <a:lnSpc>
                <a:spcPct val="150000"/>
              </a:lnSpc>
            </a:pPr>
            <a:r>
              <a:rPr lang="cs-CZ" sz="1600" b="1" dirty="0"/>
              <a:t>Leute in der Großstad</a:t>
            </a:r>
            <a:r>
              <a:rPr lang="cs-CZ" sz="1600" dirty="0"/>
              <a:t>. Brno: Ústav pro etnografii a folkloristiku AV ČR, 1992).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Kultura dnešních dětí a mládeže se zřetelem k folklorním projevům – </a:t>
            </a:r>
            <a:r>
              <a:rPr lang="cs-CZ" sz="1600" b="1" dirty="0"/>
              <a:t>Rajče na útěku</a:t>
            </a:r>
            <a:r>
              <a:rPr lang="cs-CZ" sz="1600" dirty="0"/>
              <a:t>. Brno: Doplněk, 2003.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NOSKOVÁ, Jana – ČERMÁKOVÁ, Jana (eds.): </a:t>
            </a:r>
            <a:r>
              <a:rPr lang="cs-CZ" sz="1600" b="1" dirty="0"/>
              <a:t>„Měla jsem moc krásné dětství.“ Vzpomínky německých obyvatel Brna na dětství a mládí ve 20.–40. letech 20. století.</a:t>
            </a:r>
            <a:r>
              <a:rPr lang="cs-CZ" sz="1600" dirty="0"/>
              <a:t> </a:t>
            </a:r>
            <a:r>
              <a:rPr lang="sv-SE" sz="1600" dirty="0"/>
              <a:t>Brno: Etnologický ústav AV ČR</a:t>
            </a:r>
            <a:r>
              <a:rPr lang="cs-CZ" sz="1600" dirty="0"/>
              <a:t>, 2013.</a:t>
            </a:r>
          </a:p>
        </p:txBody>
      </p:sp>
    </p:spTree>
    <p:extLst>
      <p:ext uri="{BB962C8B-B14F-4D97-AF65-F5344CB8AC3E}">
        <p14:creationId xmlns:p14="http://schemas.microsoft.com/office/powerpoint/2010/main" val="323884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71" y="1628787"/>
            <a:ext cx="2911892" cy="414682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Počátky vědeckého zájmu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100" dirty="0"/>
              <a:t>Karl Marx (1818 – 1883)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S nástupem města se jedinec díky specializaci práce začíná osvobozovat a jednat na vlastní pěst.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Teprve ve městech podle Marxe vznikají občané, kteří mohou plánovat své vlastní prostředí a využívat nových vědeckých dovedností.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Vzestup města je přechodem od barbarství k civilizaci. </a:t>
            </a:r>
          </a:p>
        </p:txBody>
      </p:sp>
    </p:spTree>
    <p:extLst>
      <p:ext uri="{BB962C8B-B14F-4D97-AF65-F5344CB8AC3E}">
        <p14:creationId xmlns:p14="http://schemas.microsoft.com/office/powerpoint/2010/main" val="489565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Urbánní antropologie / etnologie po roce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dirty="0"/>
              <a:t>Etnologický ústav AV ČR</a:t>
            </a:r>
            <a:r>
              <a:rPr lang="cs-CZ" dirty="0"/>
              <a:t> Praha: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Prague Occasional Papers in Ethnology</a:t>
            </a:r>
            <a:r>
              <a:rPr lang="cs-CZ" sz="1800" dirty="0"/>
              <a:t> (Zdeněk Uherek).</a:t>
            </a:r>
          </a:p>
          <a:p>
            <a:pPr lvl="2">
              <a:lnSpc>
                <a:spcPct val="150000"/>
              </a:lnSpc>
            </a:pPr>
            <a:r>
              <a:rPr lang="cs-CZ" sz="1500" dirty="0"/>
              <a:t>Problematika identity, migrace, etnicity a prostoru města.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Francouzský institut pro výzkum sociálních věd CEFRES.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Uherek, Z. – Bazac-Billaud, L.: Slova města. Praha: CEFRES, 2000.</a:t>
            </a:r>
          </a:p>
        </p:txBody>
      </p:sp>
    </p:spTree>
    <p:extLst>
      <p:ext uri="{BB962C8B-B14F-4D97-AF65-F5344CB8AC3E}">
        <p14:creationId xmlns:p14="http://schemas.microsoft.com/office/powerpoint/2010/main" val="3591534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Urbánní antropologie / etnologie po roce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sz="2300" dirty="0"/>
              <a:t>K nejfrekventovanějším tématům patří (Kemper 1991):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Etnicita (etnické skupiny ve městě, etnická identita a interetnické vztahy).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Ekonomika (obchod, trhy, finanční burzy, socioekonomické vztahy, zaměstnanecké skupiny a subkultury).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Migrace z venkova do měst a její důsledky (sociokulturní transformace, změna životního stylu).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Adaptace, akulturace a socializace v městském prostředí.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Rodina a příbuzenské vztahy ve městě (město a funkce rodiny, příčiny a důsledky destabilizace městské rodiny).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Sociální stratifikace v městském prostředí (sociální vrstvy, třídy, skupiny, subkultury, elity apod.).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Urbánní komunity, instituce a subkultury (zájmová sdružení, sekty, „revoltující skupiny“, gangy).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Chudoba a bezdomovectví.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84568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Urbánní antropologie / etnologie po roce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cs-CZ" sz="1400" dirty="0"/>
              <a:t>Politika (politické skupiny a strany, symboly a rituály).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Náboženství (náboženské skupiny, vztahy, symboly, identita).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Zdraví (AIDS, gerontologie, sociálně-psychologická problematika).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Drogy, alkoholismus a kriminalita.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Ženy (úloha, zařazení a postavení v městské společnosti).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Městské symboly, zvyky a obřady.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Městské životní styly.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Městské společenské události, příležitosti a místa (festivaly, nákupní střediska, krámy, trhy, pláže, parky, letiště, monumenty, náměstí, ulice apod.).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Metodika urbánního výzkumu.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Urbánní typologie.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63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Počátky vědeckého zájmu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pPr>
              <a:lnSpc>
                <a:spcPct val="150000"/>
              </a:lnSpc>
            </a:pPr>
            <a:r>
              <a:rPr lang="cs-CZ" sz="1600" dirty="0"/>
              <a:t>Ferdinand Tönnies (1855 – 1936)</a:t>
            </a:r>
          </a:p>
          <a:p>
            <a:pPr lvl="1">
              <a:lnSpc>
                <a:spcPct val="150000"/>
              </a:lnSpc>
            </a:pPr>
            <a:r>
              <a:rPr lang="cs-CZ" sz="1300" b="1" dirty="0"/>
              <a:t>Gemeinschaft (pospolitost): </a:t>
            </a:r>
            <a:r>
              <a:rPr lang="cs-CZ" sz="1300" dirty="0"/>
              <a:t>předmoderní společnost; tradiční pevné horizontální vztahy, které jsou udržovány a kontrolovány v rámci rodin a sousedských komunit; omezena sociální mobilita.</a:t>
            </a:r>
          </a:p>
          <a:p>
            <a:pPr lvl="1">
              <a:lnSpc>
                <a:spcPct val="150000"/>
              </a:lnSpc>
            </a:pPr>
            <a:r>
              <a:rPr lang="cs-CZ" sz="1300" b="1" dirty="0"/>
              <a:t>Gesellschaft (společnost): </a:t>
            </a:r>
            <a:r>
              <a:rPr lang="cs-CZ" sz="1300" dirty="0"/>
              <a:t>převládající typ společenských vztahů v moderní společnosti; individualismus navzdory spojujícím faktorům (prostorová blízkost, společné potřeby); vztahy založené na racionalitě, efektivitě a smluvních závazcích.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4342"/>
            <a:ext cx="3141445" cy="43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0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Počátky vědeckého zájmu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cs-CZ" sz="2100" dirty="0"/>
              <a:t>Emile Durkheim (1858 – 1917)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Solidarita „mechanická“: </a:t>
            </a:r>
            <a:r>
              <a:rPr lang="cs-CZ" sz="1400" dirty="0"/>
              <a:t>v rámci tradičních komunitách s nediferenciovanou sociální strukturou; lidé jsou “generalisti”, umí všechno. Mezi lidmi existuje pouto, neboť všichni dělají téměř totéž.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Solidarita „organická“: </a:t>
            </a:r>
            <a:r>
              <a:rPr lang="cs-CZ" sz="1400" dirty="0"/>
              <a:t>založená na individuálních rozdílech; komplexní dělba práce = lidé jsou na sobě více závislí.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Koncept </a:t>
            </a:r>
            <a:r>
              <a:rPr lang="cs-CZ" sz="1400" b="1" dirty="0"/>
              <a:t>dynamické hustoty</a:t>
            </a:r>
            <a:r>
              <a:rPr lang="cs-CZ" sz="1400" dirty="0"/>
              <a:t>.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2908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6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Počátky vědeckého zájmu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cs-CZ" sz="1800" dirty="0"/>
              <a:t>George Simmel (1858 – 1918):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Výzkum velkoměstského způsobu života (obyvatelé velkoměst x menších měst).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Urbanita </a:t>
            </a:r>
            <a:r>
              <a:rPr lang="cs-CZ" sz="1400" dirty="0"/>
              <a:t>- značí určitou kvalitu, s níž si spojujeme městské prostředí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Moderní město </a:t>
            </a:r>
            <a:r>
              <a:rPr lang="cs-CZ" sz="1400" dirty="0"/>
              <a:t>– intenzifikace podnětů, město neustále „bombarduje“ jedince těmito podněty (zvuky, pachy, reklama apod.).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Důležitá racionalita a rozlišení co je důležité.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Odezva jedince: „</a:t>
            </a:r>
            <a:r>
              <a:rPr lang="cs-CZ" sz="1400" b="1" dirty="0"/>
              <a:t>blazeovanost</a:t>
            </a:r>
            <a:r>
              <a:rPr lang="cs-CZ" sz="1400" dirty="0"/>
              <a:t>“.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6872"/>
            <a:ext cx="17907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9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Chicagská sociologická škola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100" dirty="0"/>
              <a:t>University of Chicago.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Předmětem výzkumu jsou velké městské aglomerace a sociální problémy vyplývající ze živote ve velkoměstě.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Zakladatelé: Rebert E. Park a Ernest W. Burgess.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Potřeba výzkumu „civilizovaného“ člověka.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Městský život různorodější, ale metody výzkumu stejné.</a:t>
            </a:r>
          </a:p>
        </p:txBody>
      </p:sp>
    </p:spTree>
    <p:extLst>
      <p:ext uri="{BB962C8B-B14F-4D97-AF65-F5344CB8AC3E}">
        <p14:creationId xmlns:p14="http://schemas.microsoft.com/office/powerpoint/2010/main" val="28997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Chicagská sociologická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100" dirty="0"/>
              <a:t>Aplikace ekologických modelů na studium procesů probíhajících v městských komunitách.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Předmět výzkumu: město diferenciované na přirozené oblasti (natural area).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Výzkumný terén (město) rozděleno do několika „nik“ působením několika faktorů (kompetice, invaze a sukcese).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Z ekologické perspektivy je město „velký třídící mechanismus“.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Objekt výzkumu: rasově, etnicky, profesně nebo kulturně odlišné městské komunity.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71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Chicagská sociologická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cs-CZ" sz="1800" dirty="0"/>
              <a:t>Robert E. Park (1864 – 1944)</a:t>
            </a:r>
          </a:p>
          <a:p>
            <a:pPr lvl="1">
              <a:lnSpc>
                <a:spcPct val="150000"/>
              </a:lnSpc>
            </a:pPr>
            <a:r>
              <a:rPr lang="en-US" sz="1400" i="1" dirty="0"/>
              <a:t>The City: Suggestions for the Study of Human Nature in the Urban Environment</a:t>
            </a:r>
            <a:r>
              <a:rPr lang="en-US" sz="1400" dirty="0"/>
              <a:t>, Chicago: University of Chicago Press</a:t>
            </a:r>
            <a:r>
              <a:rPr lang="cs-CZ" sz="1400" dirty="0"/>
              <a:t>, 1925.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Městský život není chaotický, ale naopak tíhne směrem k „řádnému a typickému seskupení  obyvatel a institucí města“.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Formální sociální struktury.</a:t>
            </a:r>
          </a:p>
          <a:p>
            <a:pPr lvl="1">
              <a:lnSpc>
                <a:spcPct val="150000"/>
              </a:lnSpc>
            </a:pPr>
            <a:r>
              <a:rPr lang="cs-CZ" sz="1400" b="1" dirty="0"/>
              <a:t>Humánní geografie </a:t>
            </a:r>
            <a:r>
              <a:rPr lang="cs-CZ" sz="1400" dirty="0"/>
              <a:t>(sociální ekologie) – prostorová segmentace městské populace.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30995"/>
            <a:ext cx="2163688" cy="21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3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1650</Words>
  <Application>Microsoft Office PowerPoint</Application>
  <PresentationFormat>Předvádění na obrazovce (4:3)</PresentationFormat>
  <Paragraphs>161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Century Schoolbook</vt:lpstr>
      <vt:lpstr>Wingdings</vt:lpstr>
      <vt:lpstr>Wingdings 2</vt:lpstr>
      <vt:lpstr>Arkýř</vt:lpstr>
      <vt:lpstr>ETBB98 Město očima etnologa 2. hodina</vt:lpstr>
      <vt:lpstr>Základní přehled bádání o městě</vt:lpstr>
      <vt:lpstr>Počátky vědeckého zájmu</vt:lpstr>
      <vt:lpstr>Počátky vědeckého zájmu</vt:lpstr>
      <vt:lpstr>Počátky vědeckého zájmu</vt:lpstr>
      <vt:lpstr>Počátky vědeckého zájmu</vt:lpstr>
      <vt:lpstr>Chicagská sociologická škola</vt:lpstr>
      <vt:lpstr>Chicagská sociologická škola</vt:lpstr>
      <vt:lpstr>Chicagská sociologická škola</vt:lpstr>
      <vt:lpstr>Chicagská sociologická škola</vt:lpstr>
      <vt:lpstr>Chicagská sociologická škola</vt:lpstr>
      <vt:lpstr>Chicagská sociologická škola</vt:lpstr>
      <vt:lpstr>Chicagská sociologická škola</vt:lpstr>
      <vt:lpstr>Chicagská sociologická škola</vt:lpstr>
      <vt:lpstr>Antropologie / etnologie města?</vt:lpstr>
      <vt:lpstr>Antropologie / etnologie města?</vt:lpstr>
      <vt:lpstr>Antropologie / etnologie města?</vt:lpstr>
      <vt:lpstr>Československá etnografie a zájem o město</vt:lpstr>
      <vt:lpstr>Československá etnografie a zájem o město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Československá etnografie a zájem o město</vt:lpstr>
      <vt:lpstr>Československá etnografie a zájem o město</vt:lpstr>
      <vt:lpstr>Československá etnografie a zájem o město</vt:lpstr>
      <vt:lpstr>Urbánní antropologie / etnologie po roce 1989</vt:lpstr>
      <vt:lpstr>Urbánní antropologie / etnologie po roce 1989</vt:lpstr>
      <vt:lpstr>Urbánní antropologie / etnologie po roce 1989</vt:lpstr>
      <vt:lpstr>Urbánní antropologie / etnologie po roce 1989</vt:lpstr>
      <vt:lpstr>Urbánní antropologie / etnologie po roce 1989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ETBB98 Město očima etnologa 1. hodina</dc:title>
  <dc:creator>Jan J. Semrád</dc:creator>
  <cp:lastModifiedBy>Jan Semrád</cp:lastModifiedBy>
  <cp:revision>74</cp:revision>
  <dcterms:created xsi:type="dcterms:W3CDTF">2016-09-26T10:56:00Z</dcterms:created>
  <dcterms:modified xsi:type="dcterms:W3CDTF">2016-10-12T07:06:51Z</dcterms:modified>
</cp:coreProperties>
</file>