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7" r:id="rId2"/>
    <p:sldId id="263" r:id="rId3"/>
    <p:sldId id="264" r:id="rId4"/>
    <p:sldId id="262" r:id="rId5"/>
    <p:sldId id="259" r:id="rId6"/>
    <p:sldId id="258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44" autoAdjust="0"/>
    <p:restoredTop sz="94660"/>
  </p:normalViewPr>
  <p:slideViewPr>
    <p:cSldViewPr snapToGrid="0">
      <p:cViewPr varScale="1">
        <p:scale>
          <a:sx n="81" d="100"/>
          <a:sy n="81" d="100"/>
        </p:scale>
        <p:origin x="78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rytemesto.cz/" TargetMode="External"/><Relationship Id="rId2" Type="http://schemas.openxmlformats.org/officeDocument/2006/relationships/hyperlink" Target="http://www.anthropictures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uburbanizace.cz/" TargetMode="External"/><Relationship Id="rId5" Type="http://schemas.openxmlformats.org/officeDocument/2006/relationships/hyperlink" Target="http://zahradky.soc.cas.cz/" TargetMode="External"/><Relationship Id="rId4" Type="http://schemas.openxmlformats.org/officeDocument/2006/relationships/hyperlink" Target="http://hobohemia.eu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mystreetfilms.cz/" TargetMode="External"/><Relationship Id="rId3" Type="http://schemas.openxmlformats.org/officeDocument/2006/relationships/hyperlink" Target="http://www.mojenamesti.com/" TargetMode="External"/><Relationship Id="rId7" Type="http://schemas.openxmlformats.org/officeDocument/2006/relationships/hyperlink" Target="http://www.panelaci.cz/" TargetMode="External"/><Relationship Id="rId2" Type="http://schemas.openxmlformats.org/officeDocument/2006/relationships/hyperlink" Target="http://www.tydenmesta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cyklopedie.brna.cz/home-mmb/" TargetMode="External"/><Relationship Id="rId5" Type="http://schemas.openxmlformats.org/officeDocument/2006/relationships/hyperlink" Target="http://www.bam.brno.cz/" TargetMode="External"/><Relationship Id="rId4" Type="http://schemas.openxmlformats.org/officeDocument/2006/relationships/hyperlink" Target="http://zazitmestojinak.cz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ystreetfilms.cz/video/havirov-pocity" TargetMode="External"/><Relationship Id="rId2" Type="http://schemas.openxmlformats.org/officeDocument/2006/relationships/hyperlink" Target="http://mystreetfilms.cz/cs/video/sidlist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ystreetfilms.cz/cs/video/odpad-na-taliri" TargetMode="External"/><Relationship Id="rId5" Type="http://schemas.openxmlformats.org/officeDocument/2006/relationships/hyperlink" Target="http://mystreetfilms.cz/cs/video/gorkac" TargetMode="External"/><Relationship Id="rId4" Type="http://schemas.openxmlformats.org/officeDocument/2006/relationships/hyperlink" Target="http://mystreetfilms.cz/cs/video/znate-sve-sousedy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ivysilani/10122427178-udalosti-v-regionech-brno/314281381990513-udalosti-v-regionech/obsah/325987-tyden-mesta-ozivil-ulice-brn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09980" y="660219"/>
            <a:ext cx="9966960" cy="2926080"/>
          </a:xfrm>
        </p:spPr>
        <p:txBody>
          <a:bodyPr>
            <a:noAutofit/>
          </a:bodyPr>
          <a:lstStyle/>
          <a:p>
            <a:r>
              <a:rPr lang="cs-CZ" sz="4800" dirty="0"/>
              <a:t>ETBB98 Město očima etnologa</a:t>
            </a:r>
            <a:br>
              <a:rPr lang="cs-CZ" sz="4800" dirty="0"/>
            </a:br>
            <a:r>
              <a:rPr lang="cs-CZ" sz="4800" dirty="0"/>
              <a:t>6. hodina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Jan Semrád</a:t>
            </a:r>
          </a:p>
          <a:p>
            <a:r>
              <a:rPr lang="cs-CZ" sz="3200" dirty="0"/>
              <a:t>Ústav evropské etnologie FF MU</a:t>
            </a:r>
          </a:p>
        </p:txBody>
      </p:sp>
    </p:spTree>
    <p:extLst>
      <p:ext uri="{BB962C8B-B14F-4D97-AF65-F5344CB8AC3E}">
        <p14:creationId xmlns:p14="http://schemas.microsoft.com/office/powerpoint/2010/main" val="145347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Základní: </a:t>
            </a:r>
            <a:r>
              <a:rPr lang="cs-CZ" dirty="0">
                <a:solidFill>
                  <a:schemeClr val="tx1"/>
                </a:solidFill>
              </a:rPr>
              <a:t>experimentální nebo teoretické práce, které jsou v prvé řadě zaměřeny na získávání nových poznatků o nejzákladnějších příčinách jevů (fenoménů) a pozorovatelných skutečností, aniž by se však zabývaly otázkami užití a vyžití těchto poznatků.</a:t>
            </a:r>
          </a:p>
          <a:p>
            <a:r>
              <a:rPr lang="cs-CZ" b="1" dirty="0">
                <a:solidFill>
                  <a:schemeClr val="tx1"/>
                </a:solidFill>
              </a:rPr>
              <a:t>Aplikovaný: </a:t>
            </a:r>
            <a:r>
              <a:rPr lang="cs-CZ" dirty="0">
                <a:solidFill>
                  <a:schemeClr val="tx1"/>
                </a:solidFill>
              </a:rPr>
              <a:t>experimentální a teoretické práce k získání nových poznatků, ale zcela jednoznačně zaměřených na specifické, konkrétní předem stanovené cíle využití.</a:t>
            </a:r>
          </a:p>
        </p:txBody>
      </p:sp>
    </p:spTree>
    <p:extLst>
      <p:ext uri="{BB962C8B-B14F-4D97-AF65-F5344CB8AC3E}">
        <p14:creationId xmlns:p14="http://schemas.microsoft.com/office/powerpoint/2010/main" val="3807361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Kdo?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Sociologové</a:t>
            </a:r>
          </a:p>
          <a:p>
            <a:r>
              <a:rPr lang="cs-CZ" dirty="0">
                <a:solidFill>
                  <a:schemeClr val="tx1"/>
                </a:solidFill>
              </a:rPr>
              <a:t>Etnologové</a:t>
            </a:r>
          </a:p>
          <a:p>
            <a:r>
              <a:rPr lang="cs-CZ" dirty="0">
                <a:solidFill>
                  <a:schemeClr val="tx1"/>
                </a:solidFill>
              </a:rPr>
              <a:t>Sociální antropologové</a:t>
            </a:r>
          </a:p>
          <a:p>
            <a:r>
              <a:rPr lang="cs-CZ" dirty="0">
                <a:solidFill>
                  <a:schemeClr val="tx1"/>
                </a:solidFill>
              </a:rPr>
              <a:t>Humánní geografové</a:t>
            </a:r>
          </a:p>
        </p:txBody>
      </p:sp>
    </p:spTree>
    <p:extLst>
      <p:ext uri="{BB962C8B-B14F-4D97-AF65-F5344CB8AC3E}">
        <p14:creationId xmlns:p14="http://schemas.microsoft.com/office/powerpoint/2010/main" val="4125537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263" y="415666"/>
            <a:ext cx="4217977" cy="6125693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957" y="415666"/>
            <a:ext cx="4217977" cy="6047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506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Příklady výzkumů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</a:rPr>
              <a:t>Anthropictures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>
                <a:solidFill>
                  <a:schemeClr val="tx1"/>
                </a:solidFill>
                <a:hlinkClick r:id="rId2"/>
              </a:rPr>
              <a:t>http://www.anthropictures.cz/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Skryté město </a:t>
            </a:r>
            <a:r>
              <a:rPr lang="cs-CZ" dirty="0">
                <a:solidFill>
                  <a:schemeClr val="tx1"/>
                </a:solidFill>
                <a:hlinkClick r:id="rId3"/>
              </a:rPr>
              <a:t>(http://www.skrytemesto.cz/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 err="1">
                <a:solidFill>
                  <a:schemeClr val="tx1"/>
                </a:solidFill>
              </a:rPr>
              <a:t>Hobohemia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>
                <a:solidFill>
                  <a:schemeClr val="tx1"/>
                </a:solidFill>
                <a:hlinkClick r:id="rId4"/>
              </a:rPr>
              <a:t>http://hobohemia.eu/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Zahrádky (</a:t>
            </a:r>
            <a:r>
              <a:rPr lang="cs-CZ" dirty="0">
                <a:solidFill>
                  <a:schemeClr val="tx1"/>
                </a:solidFill>
                <a:hlinkClick r:id="rId5"/>
              </a:rPr>
              <a:t>http://zahradky.soc.cas.cz/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 err="1">
                <a:solidFill>
                  <a:schemeClr val="tx1"/>
                </a:solidFill>
              </a:rPr>
              <a:t>Suburbanizace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>
                <a:solidFill>
                  <a:schemeClr val="tx1"/>
                </a:solidFill>
                <a:hlinkClick r:id="rId6"/>
              </a:rPr>
              <a:t>http://www.suburbanizace.cz/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565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Poznej své město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Týden města (</a:t>
            </a:r>
            <a:r>
              <a:rPr lang="cs-CZ" dirty="0">
                <a:solidFill>
                  <a:schemeClr val="tx1"/>
                </a:solidFill>
                <a:hlinkClick r:id="rId2"/>
              </a:rPr>
              <a:t>http://www.tydenmesta.cz/</a:t>
            </a:r>
            <a:r>
              <a:rPr lang="cs-CZ" dirty="0">
                <a:solidFill>
                  <a:schemeClr val="tx1"/>
                </a:solidFill>
              </a:rPr>
              <a:t>) </a:t>
            </a:r>
          </a:p>
          <a:p>
            <a:r>
              <a:rPr lang="cs-CZ" dirty="0">
                <a:solidFill>
                  <a:schemeClr val="tx1"/>
                </a:solidFill>
              </a:rPr>
              <a:t>Moje náměstí (</a:t>
            </a:r>
            <a:r>
              <a:rPr lang="cs-CZ" dirty="0">
                <a:solidFill>
                  <a:schemeClr val="tx1"/>
                </a:solidFill>
                <a:hlinkClick r:id="rId3"/>
              </a:rPr>
              <a:t>http://www.mojenamesti.com/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Zažij město jinak (</a:t>
            </a:r>
            <a:r>
              <a:rPr lang="cs-CZ" dirty="0">
                <a:solidFill>
                  <a:schemeClr val="tx1"/>
                </a:solidFill>
                <a:hlinkClick r:id="rId4"/>
              </a:rPr>
              <a:t>http://zazitmestojinak.cz/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Brněnský architektonický manuál (</a:t>
            </a:r>
            <a:r>
              <a:rPr lang="cs-CZ" dirty="0">
                <a:solidFill>
                  <a:schemeClr val="tx1"/>
                </a:solidFill>
                <a:hlinkClick r:id="rId5"/>
              </a:rPr>
              <a:t>http://www.bam.brno.cz/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Internetová encyklopedie dějin města Brna (</a:t>
            </a:r>
            <a:r>
              <a:rPr lang="cs-CZ" dirty="0">
                <a:solidFill>
                  <a:schemeClr val="tx1"/>
                </a:solidFill>
                <a:hlinkClick r:id="rId6"/>
              </a:rPr>
              <a:t>http://encyklopedie.brna.cz/</a:t>
            </a:r>
            <a:r>
              <a:rPr lang="cs-CZ" dirty="0" err="1">
                <a:solidFill>
                  <a:schemeClr val="tx1"/>
                </a:solidFill>
                <a:hlinkClick r:id="rId6"/>
              </a:rPr>
              <a:t>home-mmb</a:t>
            </a:r>
            <a:r>
              <a:rPr lang="cs-CZ" dirty="0">
                <a:solidFill>
                  <a:schemeClr val="tx1"/>
                </a:solidFill>
                <a:hlinkClick r:id="rId6"/>
              </a:rPr>
              <a:t>/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 err="1">
                <a:solidFill>
                  <a:schemeClr val="tx1"/>
                </a:solidFill>
              </a:rPr>
              <a:t>Paneláci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>
                <a:solidFill>
                  <a:schemeClr val="tx1"/>
                </a:solidFill>
                <a:hlinkClick r:id="rId7"/>
              </a:rPr>
              <a:t>http://www.panelaci.cz/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My Street </a:t>
            </a:r>
            <a:r>
              <a:rPr lang="cs-CZ" dirty="0" err="1">
                <a:solidFill>
                  <a:schemeClr val="tx1"/>
                </a:solidFill>
              </a:rPr>
              <a:t>Films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>
                <a:solidFill>
                  <a:schemeClr val="tx1"/>
                </a:solidFill>
                <a:hlinkClick r:id="rId8"/>
              </a:rPr>
              <a:t>http://mystreetfilms.cz/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81302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My Street </a:t>
            </a:r>
            <a:r>
              <a:rPr lang="cs-CZ" dirty="0" err="1">
                <a:solidFill>
                  <a:schemeClr val="tx1"/>
                </a:solidFill>
              </a:rPr>
              <a:t>Films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Sídliště (</a:t>
            </a:r>
            <a:r>
              <a:rPr lang="cs-CZ" dirty="0">
                <a:solidFill>
                  <a:schemeClr val="tx1"/>
                </a:solidFill>
                <a:hlinkClick r:id="rId2"/>
              </a:rPr>
              <a:t>http://mystreetfilms.cz/</a:t>
            </a:r>
            <a:r>
              <a:rPr lang="cs-CZ" dirty="0" err="1">
                <a:solidFill>
                  <a:schemeClr val="tx1"/>
                </a:solidFill>
                <a:hlinkClick r:id="rId2"/>
              </a:rPr>
              <a:t>cs</a:t>
            </a:r>
            <a:r>
              <a:rPr lang="cs-CZ" dirty="0">
                <a:solidFill>
                  <a:schemeClr val="tx1"/>
                </a:solidFill>
                <a:hlinkClick r:id="rId2"/>
              </a:rPr>
              <a:t>/video/</a:t>
            </a:r>
            <a:r>
              <a:rPr lang="cs-CZ" dirty="0" err="1">
                <a:solidFill>
                  <a:schemeClr val="tx1"/>
                </a:solidFill>
                <a:hlinkClick r:id="rId2"/>
              </a:rPr>
              <a:t>sidliste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Havířov (po)city (</a:t>
            </a:r>
            <a:r>
              <a:rPr lang="cs-CZ" dirty="0">
                <a:solidFill>
                  <a:schemeClr val="tx1"/>
                </a:solidFill>
                <a:hlinkClick r:id="rId3"/>
              </a:rPr>
              <a:t>http://mystreetfilms.cz/video/</a:t>
            </a:r>
            <a:r>
              <a:rPr lang="cs-CZ" dirty="0" err="1">
                <a:solidFill>
                  <a:schemeClr val="tx1"/>
                </a:solidFill>
                <a:hlinkClick r:id="rId3"/>
              </a:rPr>
              <a:t>havirov</a:t>
            </a:r>
            <a:r>
              <a:rPr lang="cs-CZ" dirty="0">
                <a:solidFill>
                  <a:schemeClr val="tx1"/>
                </a:solidFill>
                <a:hlinkClick r:id="rId3"/>
              </a:rPr>
              <a:t>-pocity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Znáte své sousedy? (</a:t>
            </a:r>
            <a:r>
              <a:rPr lang="cs-CZ" dirty="0">
                <a:solidFill>
                  <a:schemeClr val="tx1"/>
                </a:solidFill>
                <a:hlinkClick r:id="rId4"/>
              </a:rPr>
              <a:t>http://mystreetfilms.cz/</a:t>
            </a:r>
            <a:r>
              <a:rPr lang="cs-CZ" dirty="0" err="1">
                <a:solidFill>
                  <a:schemeClr val="tx1"/>
                </a:solidFill>
                <a:hlinkClick r:id="rId4"/>
              </a:rPr>
              <a:t>cs</a:t>
            </a:r>
            <a:r>
              <a:rPr lang="cs-CZ" dirty="0">
                <a:solidFill>
                  <a:schemeClr val="tx1"/>
                </a:solidFill>
                <a:hlinkClick r:id="rId4"/>
              </a:rPr>
              <a:t>/video/</a:t>
            </a:r>
            <a:r>
              <a:rPr lang="cs-CZ" dirty="0" err="1">
                <a:solidFill>
                  <a:schemeClr val="tx1"/>
                </a:solidFill>
                <a:hlinkClick r:id="rId4"/>
              </a:rPr>
              <a:t>znate</a:t>
            </a:r>
            <a:r>
              <a:rPr lang="cs-CZ" dirty="0">
                <a:solidFill>
                  <a:schemeClr val="tx1"/>
                </a:solidFill>
                <a:hlinkClick r:id="rId4"/>
              </a:rPr>
              <a:t>-</a:t>
            </a:r>
            <a:r>
              <a:rPr lang="cs-CZ" dirty="0" err="1">
                <a:solidFill>
                  <a:schemeClr val="tx1"/>
                </a:solidFill>
                <a:hlinkClick r:id="rId4"/>
              </a:rPr>
              <a:t>sve</a:t>
            </a:r>
            <a:r>
              <a:rPr lang="cs-CZ" dirty="0">
                <a:solidFill>
                  <a:schemeClr val="tx1"/>
                </a:solidFill>
                <a:hlinkClick r:id="rId4"/>
              </a:rPr>
              <a:t>-sousedy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 err="1">
                <a:solidFill>
                  <a:schemeClr val="tx1"/>
                </a:solidFill>
              </a:rPr>
              <a:t>Gorkáč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>
                <a:solidFill>
                  <a:schemeClr val="tx1"/>
                </a:solidFill>
                <a:hlinkClick r:id="rId5"/>
              </a:rPr>
              <a:t>http://mystreetfilms.cz/</a:t>
            </a:r>
            <a:r>
              <a:rPr lang="cs-CZ" dirty="0" err="1">
                <a:solidFill>
                  <a:schemeClr val="tx1"/>
                </a:solidFill>
                <a:hlinkClick r:id="rId5"/>
              </a:rPr>
              <a:t>cs</a:t>
            </a:r>
            <a:r>
              <a:rPr lang="cs-CZ" dirty="0">
                <a:solidFill>
                  <a:schemeClr val="tx1"/>
                </a:solidFill>
                <a:hlinkClick r:id="rId5"/>
              </a:rPr>
              <a:t>/video/</a:t>
            </a:r>
            <a:r>
              <a:rPr lang="cs-CZ" dirty="0" err="1">
                <a:solidFill>
                  <a:schemeClr val="tx1"/>
                </a:solidFill>
                <a:hlinkClick r:id="rId5"/>
              </a:rPr>
              <a:t>gorkac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Odpad na talíři (</a:t>
            </a:r>
            <a:r>
              <a:rPr lang="cs-CZ" dirty="0">
                <a:solidFill>
                  <a:schemeClr val="tx1"/>
                </a:solidFill>
                <a:hlinkClick r:id="rId6"/>
              </a:rPr>
              <a:t>http://mystreetfilms.cz/</a:t>
            </a:r>
            <a:r>
              <a:rPr lang="cs-CZ" dirty="0" err="1">
                <a:solidFill>
                  <a:schemeClr val="tx1"/>
                </a:solidFill>
                <a:hlinkClick r:id="rId6"/>
              </a:rPr>
              <a:t>cs</a:t>
            </a:r>
            <a:r>
              <a:rPr lang="cs-CZ" dirty="0">
                <a:solidFill>
                  <a:schemeClr val="tx1"/>
                </a:solidFill>
                <a:hlinkClick r:id="rId6"/>
              </a:rPr>
              <a:t>/video/odpad-na-</a:t>
            </a:r>
            <a:r>
              <a:rPr lang="cs-CZ" dirty="0" err="1">
                <a:solidFill>
                  <a:schemeClr val="tx1"/>
                </a:solidFill>
                <a:hlinkClick r:id="rId6"/>
              </a:rPr>
              <a:t>taliri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798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Týden města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http://www.ceskatelevize.cz/ivysilani/10122427178-udalosti-v-regionech-brno/314281381990513-udalosti-v-regionech/obsah/325987-tyden-mesta-ozivil-ulice-brna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1352984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TM03457444[[fn=Základna]]</Template>
  <TotalTime>524</TotalTime>
  <Words>219</Words>
  <Application>Microsoft Office PowerPoint</Application>
  <PresentationFormat>Širokoúhlá obrazovka</PresentationFormat>
  <Paragraphs>33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Corbel</vt:lpstr>
      <vt:lpstr>Základ</vt:lpstr>
      <vt:lpstr>ETBB98 Město očima etnologa 6. hodina</vt:lpstr>
      <vt:lpstr>Výzkum</vt:lpstr>
      <vt:lpstr>Kdo?</vt:lpstr>
      <vt:lpstr>Prezentace aplikace PowerPoint</vt:lpstr>
      <vt:lpstr>Příklady výzkumů</vt:lpstr>
      <vt:lpstr>Poznej své město</vt:lpstr>
      <vt:lpstr>My Street Films</vt:lpstr>
      <vt:lpstr>Týden města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ETBB98 Město očima etnologa 6. hodina</dc:title>
  <dc:creator>Jan Semrád</dc:creator>
  <cp:lastModifiedBy>Jan Semrád</cp:lastModifiedBy>
  <cp:revision>24</cp:revision>
  <dcterms:created xsi:type="dcterms:W3CDTF">2016-11-28T09:23:10Z</dcterms:created>
  <dcterms:modified xsi:type="dcterms:W3CDTF">2016-12-05T16:14:29Z</dcterms:modified>
</cp:coreProperties>
</file>