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1"/>
  </p:notes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75" r:id="rId15"/>
    <p:sldId id="258" r:id="rId16"/>
    <p:sldId id="259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F5386-A599-45F0-9F1C-116742E1AB1B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00A18-1F8D-4BD7-B692-68F3E4B626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35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0A18-1F8D-4BD7-B692-68F3E4B626E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75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0A18-1F8D-4BD7-B692-68F3E4B626E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637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23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3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63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9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49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09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17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84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1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69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E8B62-88DC-4C84-8D53-C6792FF3B8B2}" type="datetimeFigureOut">
              <a:rPr lang="de-DE" smtClean="0"/>
              <a:t>16.10.2016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19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digitalcollections.tcd.ie/home/index.php?DRIS_ID=MS58_003v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e.org/stream/dietriereradahan00menz#page/n159/mode/2up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VÝVOJOVÉ FÁZE</a:t>
            </a:r>
            <a:r>
              <a:rPr lang="cs-CZ" smtClean="0"/>
              <a:t> </a:t>
            </a:r>
            <a:r>
              <a:rPr lang="de-DE" smtClean="0"/>
              <a:t>LATINSKÉHO PÍSMA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</a:t>
            </a:r>
            <a:r>
              <a:rPr lang="de-DE" dirty="0"/>
              <a:t>. </a:t>
            </a:r>
            <a:r>
              <a:rPr lang="de-DE" dirty="0" err="1"/>
              <a:t>Stará</a:t>
            </a:r>
            <a:r>
              <a:rPr lang="de-DE" dirty="0"/>
              <a:t> </a:t>
            </a:r>
            <a:r>
              <a:rPr lang="de-DE" dirty="0" err="1"/>
              <a:t>římská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(</a:t>
            </a:r>
            <a:r>
              <a:rPr lang="de-DE" dirty="0" err="1"/>
              <a:t>latinské</a:t>
            </a:r>
            <a:r>
              <a:rPr lang="de-DE" dirty="0"/>
              <a:t> </a:t>
            </a:r>
            <a:r>
              <a:rPr lang="de-DE" dirty="0" err="1"/>
              <a:t>písmo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starověku</a:t>
            </a:r>
            <a:r>
              <a:rPr lang="de-DE" dirty="0"/>
              <a:t>)</a:t>
            </a:r>
          </a:p>
          <a:p>
            <a:r>
              <a:rPr lang="de-DE" dirty="0"/>
              <a:t>II. </a:t>
            </a:r>
            <a:r>
              <a:rPr lang="de-DE" dirty="0" err="1"/>
              <a:t>Raně</a:t>
            </a:r>
            <a:r>
              <a:rPr lang="de-DE" dirty="0"/>
              <a:t> </a:t>
            </a:r>
            <a:r>
              <a:rPr lang="de-DE" dirty="0" err="1"/>
              <a:t>středověká</a:t>
            </a:r>
            <a:r>
              <a:rPr lang="de-DE" dirty="0"/>
              <a:t> </a:t>
            </a:r>
            <a:r>
              <a:rPr lang="de-DE" dirty="0" err="1"/>
              <a:t>latinská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</a:t>
            </a:r>
            <a:r>
              <a:rPr lang="cs-CZ" dirty="0" smtClean="0"/>
              <a:t>(„</a:t>
            </a:r>
            <a:r>
              <a:rPr lang="de-DE" dirty="0" err="1" smtClean="0"/>
              <a:t>národní</a:t>
            </a:r>
            <a:r>
              <a:rPr lang="de-DE" dirty="0" smtClean="0"/>
              <a:t> </a:t>
            </a:r>
            <a:r>
              <a:rPr lang="de-DE" dirty="0" err="1" smtClean="0"/>
              <a:t>písma</a:t>
            </a:r>
            <a:r>
              <a:rPr lang="cs-CZ" dirty="0" smtClean="0"/>
              <a:t>“)</a:t>
            </a:r>
            <a:endParaRPr lang="de-DE" dirty="0"/>
          </a:p>
          <a:p>
            <a:r>
              <a:rPr lang="de-DE" dirty="0"/>
              <a:t>III. </a:t>
            </a:r>
            <a:r>
              <a:rPr lang="de-DE" dirty="0" err="1"/>
              <a:t>Karolínská</a:t>
            </a:r>
            <a:r>
              <a:rPr lang="de-DE" dirty="0"/>
              <a:t> </a:t>
            </a:r>
            <a:r>
              <a:rPr lang="de-DE" dirty="0" err="1"/>
              <a:t>minuskula</a:t>
            </a:r>
            <a:endParaRPr lang="de-DE" dirty="0"/>
          </a:p>
          <a:p>
            <a:r>
              <a:rPr lang="de-DE" dirty="0"/>
              <a:t>IV. </a:t>
            </a:r>
            <a:r>
              <a:rPr lang="de-DE" dirty="0" err="1" smtClean="0"/>
              <a:t>Gotick</a:t>
            </a:r>
            <a:r>
              <a:rPr lang="cs-CZ" dirty="0" smtClean="0"/>
              <a:t>á a novogotická</a:t>
            </a:r>
            <a:r>
              <a:rPr lang="de-DE" dirty="0" smtClean="0"/>
              <a:t> </a:t>
            </a:r>
            <a:r>
              <a:rPr lang="de-DE" dirty="0" err="1" smtClean="0"/>
              <a:t>písm</a:t>
            </a:r>
            <a:r>
              <a:rPr lang="cs-CZ" dirty="0" smtClean="0"/>
              <a:t>a</a:t>
            </a:r>
            <a:endParaRPr lang="de-DE" dirty="0"/>
          </a:p>
          <a:p>
            <a:r>
              <a:rPr lang="de-DE" dirty="0"/>
              <a:t>V. </a:t>
            </a:r>
            <a:r>
              <a:rPr lang="de-DE" dirty="0" err="1"/>
              <a:t>Humanistické</a:t>
            </a:r>
            <a:r>
              <a:rPr lang="de-DE" dirty="0"/>
              <a:t> </a:t>
            </a:r>
            <a:r>
              <a:rPr lang="de-DE" dirty="0" err="1"/>
              <a:t>písmo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59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Merovejské písmo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070658" cy="5136300"/>
          </a:xfrm>
        </p:spPr>
      </p:pic>
    </p:spTree>
    <p:extLst>
      <p:ext uri="{BB962C8B-B14F-4D97-AF65-F5344CB8AC3E}">
        <p14:creationId xmlns:p14="http://schemas.microsoft.com/office/powerpoint/2010/main" val="324419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Vizigótské písmo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" y="1988840"/>
            <a:ext cx="9033279" cy="3672408"/>
          </a:xfrm>
        </p:spPr>
      </p:pic>
    </p:spTree>
    <p:extLst>
      <p:ext uri="{BB962C8B-B14F-4D97-AF65-F5344CB8AC3E}">
        <p14:creationId xmlns:p14="http://schemas.microsoft.com/office/powerpoint/2010/main" val="232786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80510" cy="1143000"/>
          </a:xfrm>
        </p:spPr>
        <p:txBody>
          <a:bodyPr/>
          <a:lstStyle/>
          <a:p>
            <a:r>
              <a:rPr lang="cs-CZ" smtClean="0"/>
              <a:t>Insulární písma </a:t>
            </a:r>
            <a:endParaRPr lang="de-DE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/>
          <a:lstStyle/>
          <a:p>
            <a:endParaRPr lang="cs-CZ" smtClean="0"/>
          </a:p>
          <a:p>
            <a:endParaRPr lang="cs-CZ"/>
          </a:p>
          <a:p>
            <a:endParaRPr lang="cs-CZ" smtClean="0"/>
          </a:p>
          <a:p>
            <a:endParaRPr lang="cs-CZ"/>
          </a:p>
          <a:p>
            <a:endParaRPr lang="cs-CZ" smtClean="0"/>
          </a:p>
          <a:p>
            <a:r>
              <a:rPr lang="cs-CZ" smtClean="0">
                <a:hlinkClick r:id="rId2"/>
              </a:rPr>
              <a:t>The Book of Kells</a:t>
            </a:r>
            <a:endParaRPr lang="de-DE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10" y="0"/>
            <a:ext cx="4606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Karolínská minuskula</a:t>
            </a:r>
            <a:endParaRPr lang="de-DE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96752"/>
            <a:ext cx="6790446" cy="5445224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608512" cy="6033622"/>
          </a:xfrm>
        </p:spPr>
      </p:pic>
    </p:spTree>
    <p:extLst>
      <p:ext uri="{BB962C8B-B14F-4D97-AF65-F5344CB8AC3E}">
        <p14:creationId xmlns:p14="http://schemas.microsoft.com/office/powerpoint/2010/main" val="401140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Karolínská minuskula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Pojem karolínská renesance</a:t>
            </a:r>
          </a:p>
          <a:p>
            <a:r>
              <a:rPr lang="cs-CZ" dirty="0" smtClean="0"/>
              <a:t>Otázka vzniku</a:t>
            </a:r>
          </a:p>
          <a:p>
            <a:r>
              <a:rPr lang="cs-CZ" dirty="0" smtClean="0"/>
              <a:t>Písmo 9.-12. století</a:t>
            </a:r>
          </a:p>
          <a:p>
            <a:r>
              <a:rPr lang="cs-CZ" dirty="0" smtClean="0"/>
              <a:t>Nejstarší památky už z 2. poloviny 8. století</a:t>
            </a:r>
          </a:p>
          <a:p>
            <a:r>
              <a:rPr lang="cs-CZ" dirty="0" smtClean="0">
                <a:hlinkClick r:id="rId2"/>
              </a:rPr>
              <a:t>Evangeliář Ada</a:t>
            </a:r>
            <a:r>
              <a:rPr lang="cs-CZ" dirty="0" smtClean="0"/>
              <a:t> (790-810)</a:t>
            </a:r>
          </a:p>
          <a:p>
            <a:r>
              <a:rPr lang="cs-CZ" dirty="0" smtClean="0"/>
              <a:t>Vedle rukopisů proniká i do listin (diplomatická minuskula)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30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3437"/>
            <a:ext cx="4342499" cy="645164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5130"/>
            <a:ext cx="4126179" cy="64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666359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02"/>
            <a:ext cx="4716016" cy="8461880"/>
          </a:xfrm>
          <a:prstGeom prst="rect">
            <a:avLst/>
          </a:prstGeo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3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Diplomatická minuskula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7497"/>
            <a:ext cx="8229600" cy="4331368"/>
          </a:xfrm>
        </p:spPr>
      </p:pic>
    </p:spTree>
    <p:extLst>
      <p:ext uri="{BB962C8B-B14F-4D97-AF65-F5344CB8AC3E}">
        <p14:creationId xmlns:p14="http://schemas.microsoft.com/office/powerpoint/2010/main" val="365640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171400"/>
            <a:ext cx="9165103" cy="6480720"/>
          </a:xfrm>
        </p:spPr>
      </p:pic>
    </p:spTree>
    <p:extLst>
      <p:ext uri="{BB962C8B-B14F-4D97-AF65-F5344CB8AC3E}">
        <p14:creationId xmlns:p14="http://schemas.microsoft.com/office/powerpoint/2010/main" val="356817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Romanogotika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4392488" cy="632870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35" y="1052736"/>
            <a:ext cx="433001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Zlatá spona z Praeneste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" y="1701641"/>
            <a:ext cx="7360920" cy="4323080"/>
          </a:xfrm>
        </p:spPr>
      </p:pic>
    </p:spTree>
    <p:extLst>
      <p:ext uri="{BB962C8B-B14F-4D97-AF65-F5344CB8AC3E}">
        <p14:creationId xmlns:p14="http://schemas.microsoft.com/office/powerpoint/2010/main" val="11882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78098"/>
          </a:xfrm>
        </p:spPr>
        <p:txBody>
          <a:bodyPr>
            <a:normAutofit/>
          </a:bodyPr>
          <a:lstStyle/>
          <a:p>
            <a:r>
              <a:rPr lang="cs-CZ" smtClean="0"/>
              <a:t>Capitalis quadrata x rustica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90609"/>
            <a:ext cx="5221088" cy="622614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75" y="1196752"/>
            <a:ext cx="528440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Unciála a polounciála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5837"/>
            <a:ext cx="3528392" cy="51713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799"/>
            <a:ext cx="3361556" cy="48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Starší a mladší římská kurziva</a:t>
            </a:r>
            <a:endParaRPr lang="de-DE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0" y="1340768"/>
            <a:ext cx="5572204" cy="177597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175461"/>
            <a:ext cx="543763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„národní písma“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3" y="1600200"/>
            <a:ext cx="6748534" cy="4525963"/>
          </a:xfrm>
        </p:spPr>
      </p:pic>
    </p:spTree>
    <p:extLst>
      <p:ext uri="{BB962C8B-B14F-4D97-AF65-F5344CB8AC3E}">
        <p14:creationId xmlns:p14="http://schemas.microsoft.com/office/powerpoint/2010/main" val="19116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Staroitalská kurziva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39" y="1600200"/>
            <a:ext cx="4966922" cy="4525963"/>
          </a:xfrm>
        </p:spPr>
      </p:pic>
    </p:spTree>
    <p:extLst>
      <p:ext uri="{BB962C8B-B14F-4D97-AF65-F5344CB8AC3E}">
        <p14:creationId xmlns:p14="http://schemas.microsoft.com/office/powerpoint/2010/main" val="24749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Kuriála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89458"/>
            <a:ext cx="6574288" cy="5539198"/>
          </a:xfrm>
        </p:spPr>
      </p:pic>
    </p:spTree>
    <p:extLst>
      <p:ext uri="{BB962C8B-B14F-4D97-AF65-F5344CB8AC3E}">
        <p14:creationId xmlns:p14="http://schemas.microsoft.com/office/powerpoint/2010/main" val="357351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beneventsko-montecassinské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4171062" cy="6264434"/>
          </a:xfrm>
        </p:spPr>
      </p:pic>
    </p:spTree>
    <p:extLst>
      <p:ext uri="{BB962C8B-B14F-4D97-AF65-F5344CB8AC3E}">
        <p14:creationId xmlns:p14="http://schemas.microsoft.com/office/powerpoint/2010/main" val="8468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105</TotalTime>
  <Words>120</Words>
  <Application>Microsoft Office PowerPoint</Application>
  <PresentationFormat>Předvádění na obrazovce (4:3)</PresentationFormat>
  <Paragraphs>35</Paragraphs>
  <Slides>19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Calibri</vt:lpstr>
      <vt:lpstr>Motiv systému Office</vt:lpstr>
      <vt:lpstr>VÝVOJOVÉ FÁZE LATINSKÉHO PÍSMA</vt:lpstr>
      <vt:lpstr>Zlatá spona z Praeneste</vt:lpstr>
      <vt:lpstr>Capitalis quadrata x rustica</vt:lpstr>
      <vt:lpstr>Unciála a polounciála</vt:lpstr>
      <vt:lpstr>Starší a mladší římská kurziva</vt:lpstr>
      <vt:lpstr>„národní písma“</vt:lpstr>
      <vt:lpstr>Staroitalská kurziva</vt:lpstr>
      <vt:lpstr>Kuriála</vt:lpstr>
      <vt:lpstr>beneventsko-montecassinské</vt:lpstr>
      <vt:lpstr>Merovejské písmo</vt:lpstr>
      <vt:lpstr>Vizigótské písmo</vt:lpstr>
      <vt:lpstr>Insulární písma </vt:lpstr>
      <vt:lpstr>Karolínská minuskula</vt:lpstr>
      <vt:lpstr>Karolínská minuskula</vt:lpstr>
      <vt:lpstr>Prezentace aplikace PowerPoint</vt:lpstr>
      <vt:lpstr>Prezentace aplikace PowerPoint</vt:lpstr>
      <vt:lpstr>Diplomatická minuskula</vt:lpstr>
      <vt:lpstr>Prezentace aplikace PowerPoint</vt:lpstr>
      <vt:lpstr>Romanogotika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user</cp:lastModifiedBy>
  <cp:revision>19</cp:revision>
  <dcterms:created xsi:type="dcterms:W3CDTF">2016-03-03T01:10:25Z</dcterms:created>
  <dcterms:modified xsi:type="dcterms:W3CDTF">2016-10-16T21:30:50Z</dcterms:modified>
</cp:coreProperties>
</file>