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69" r:id="rId2"/>
    <p:sldId id="287" r:id="rId3"/>
    <p:sldId id="275" r:id="rId4"/>
    <p:sldId id="273" r:id="rId5"/>
    <p:sldId id="274" r:id="rId6"/>
    <p:sldId id="276" r:id="rId7"/>
    <p:sldId id="277" r:id="rId8"/>
    <p:sldId id="278" r:id="rId9"/>
    <p:sldId id="279" r:id="rId10"/>
    <p:sldId id="280" r:id="rId11"/>
    <p:sldId id="282" r:id="rId12"/>
    <p:sldId id="283" r:id="rId13"/>
    <p:sldId id="284" r:id="rId14"/>
    <p:sldId id="281" r:id="rId15"/>
    <p:sldId id="285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5386-A599-45F0-9F1C-116742E1AB1B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00A18-1F8D-4BD7-B692-68F3E4B62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3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23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63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9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4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09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17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84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1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6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7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8B62-88DC-4C84-8D53-C6792FF3B8B2}" type="datetimeFigureOut">
              <a:rPr lang="de-DE" smtClean="0"/>
              <a:t>16.10.2016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19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VÝVOJOVÉ FÁZE</a:t>
            </a:r>
            <a:r>
              <a:rPr lang="cs-CZ" smtClean="0"/>
              <a:t> </a:t>
            </a:r>
            <a:r>
              <a:rPr lang="de-DE" smtClean="0"/>
              <a:t>LATINSKÉHO PÍSMA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</a:t>
            </a:r>
            <a:r>
              <a:rPr lang="de-DE" dirty="0"/>
              <a:t>. </a:t>
            </a:r>
            <a:r>
              <a:rPr lang="de-DE" dirty="0" err="1"/>
              <a:t>Stará</a:t>
            </a:r>
            <a:r>
              <a:rPr lang="de-DE" dirty="0"/>
              <a:t> </a:t>
            </a:r>
            <a:r>
              <a:rPr lang="de-DE" dirty="0" err="1"/>
              <a:t>římská</a:t>
            </a:r>
            <a:r>
              <a:rPr lang="de-DE" dirty="0"/>
              <a:t> </a:t>
            </a:r>
            <a:r>
              <a:rPr lang="de-DE" dirty="0" err="1"/>
              <a:t>písma</a:t>
            </a:r>
            <a:r>
              <a:rPr lang="de-DE" dirty="0"/>
              <a:t> (</a:t>
            </a:r>
            <a:r>
              <a:rPr lang="de-DE" dirty="0" err="1"/>
              <a:t>latinské</a:t>
            </a:r>
            <a:r>
              <a:rPr lang="de-DE" dirty="0"/>
              <a:t> </a:t>
            </a:r>
            <a:r>
              <a:rPr lang="de-DE" dirty="0" err="1"/>
              <a:t>písmo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starověku</a:t>
            </a:r>
            <a:r>
              <a:rPr lang="de-DE" dirty="0"/>
              <a:t>)</a:t>
            </a:r>
          </a:p>
          <a:p>
            <a:r>
              <a:rPr lang="de-DE" dirty="0"/>
              <a:t>II. </a:t>
            </a:r>
            <a:r>
              <a:rPr lang="de-DE" dirty="0" err="1"/>
              <a:t>Raně</a:t>
            </a:r>
            <a:r>
              <a:rPr lang="de-DE" dirty="0"/>
              <a:t> </a:t>
            </a:r>
            <a:r>
              <a:rPr lang="de-DE" dirty="0" err="1"/>
              <a:t>středověká</a:t>
            </a:r>
            <a:r>
              <a:rPr lang="de-DE" dirty="0"/>
              <a:t> </a:t>
            </a:r>
            <a:r>
              <a:rPr lang="de-DE" dirty="0" err="1"/>
              <a:t>latinská</a:t>
            </a:r>
            <a:r>
              <a:rPr lang="de-DE" dirty="0"/>
              <a:t> </a:t>
            </a:r>
            <a:r>
              <a:rPr lang="de-DE" dirty="0" err="1"/>
              <a:t>písma</a:t>
            </a:r>
            <a:r>
              <a:rPr lang="de-DE" dirty="0"/>
              <a:t> </a:t>
            </a:r>
            <a:r>
              <a:rPr lang="cs-CZ" dirty="0" smtClean="0"/>
              <a:t>(„</a:t>
            </a:r>
            <a:r>
              <a:rPr lang="de-DE" dirty="0" err="1" smtClean="0"/>
              <a:t>národní</a:t>
            </a:r>
            <a:r>
              <a:rPr lang="de-DE" dirty="0" smtClean="0"/>
              <a:t> </a:t>
            </a:r>
            <a:r>
              <a:rPr lang="de-DE" dirty="0" err="1" smtClean="0"/>
              <a:t>písma</a:t>
            </a:r>
            <a:r>
              <a:rPr lang="cs-CZ" dirty="0" smtClean="0"/>
              <a:t>“)</a:t>
            </a:r>
            <a:endParaRPr lang="de-DE" dirty="0"/>
          </a:p>
          <a:p>
            <a:r>
              <a:rPr lang="de-DE" dirty="0"/>
              <a:t>III. </a:t>
            </a:r>
            <a:r>
              <a:rPr lang="de-DE" dirty="0" err="1"/>
              <a:t>Karolínská</a:t>
            </a:r>
            <a:r>
              <a:rPr lang="de-DE" dirty="0"/>
              <a:t> </a:t>
            </a:r>
            <a:r>
              <a:rPr lang="de-DE" dirty="0" err="1"/>
              <a:t>minuskula</a:t>
            </a:r>
            <a:endParaRPr lang="de-DE" dirty="0"/>
          </a:p>
          <a:p>
            <a:r>
              <a:rPr lang="de-DE" dirty="0"/>
              <a:t>IV. </a:t>
            </a:r>
            <a:r>
              <a:rPr lang="de-DE" dirty="0" err="1" smtClean="0"/>
              <a:t>Gotick</a:t>
            </a:r>
            <a:r>
              <a:rPr lang="cs-CZ" dirty="0" smtClean="0"/>
              <a:t>á a novogotická</a:t>
            </a:r>
            <a:r>
              <a:rPr lang="de-DE" dirty="0" smtClean="0"/>
              <a:t> </a:t>
            </a:r>
            <a:r>
              <a:rPr lang="de-DE" dirty="0" err="1" smtClean="0"/>
              <a:t>písm</a:t>
            </a:r>
            <a:r>
              <a:rPr lang="cs-CZ" dirty="0" smtClean="0"/>
              <a:t>a</a:t>
            </a:r>
            <a:endParaRPr lang="de-DE" dirty="0"/>
          </a:p>
          <a:p>
            <a:r>
              <a:rPr lang="de-DE" dirty="0"/>
              <a:t>V. </a:t>
            </a:r>
            <a:r>
              <a:rPr lang="de-DE" dirty="0" err="1"/>
              <a:t>Humanistické</a:t>
            </a:r>
            <a:r>
              <a:rPr lang="de-DE" dirty="0"/>
              <a:t> </a:t>
            </a:r>
            <a:r>
              <a:rPr lang="de-DE" dirty="0" err="1"/>
              <a:t>písmo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4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Novogotické písmo v Čechách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1500-1775</a:t>
            </a:r>
            <a:br>
              <a:rPr lang="cs-CZ" dirty="0" smtClean="0"/>
            </a:br>
            <a:r>
              <a:rPr lang="cs-CZ" dirty="0" smtClean="0"/>
              <a:t>velká rozmanitost, domácí písmová tradice, novogotická písma z německého prostředí</a:t>
            </a:r>
          </a:p>
          <a:p>
            <a:r>
              <a:rPr lang="cs-CZ" dirty="0" smtClean="0"/>
              <a:t>1775-1848</a:t>
            </a:r>
            <a:br>
              <a:rPr lang="cs-CZ" dirty="0" smtClean="0"/>
            </a:br>
            <a:r>
              <a:rPr lang="cs-CZ" dirty="0" smtClean="0"/>
              <a:t>zcela převládá německé novogotické písmo</a:t>
            </a:r>
          </a:p>
          <a:p>
            <a:r>
              <a:rPr lang="cs-CZ" dirty="0" smtClean="0"/>
              <a:t>1848-1941</a:t>
            </a:r>
            <a:br>
              <a:rPr lang="cs-CZ" dirty="0" smtClean="0"/>
            </a:br>
            <a:r>
              <a:rPr lang="cs-CZ" dirty="0" smtClean="0"/>
              <a:t>novogotické písmo již pouze v německých textech (unifikace 1935)</a:t>
            </a:r>
          </a:p>
        </p:txBody>
      </p:sp>
    </p:spTree>
    <p:extLst>
      <p:ext uri="{BB962C8B-B14F-4D97-AF65-F5344CB8AC3E}">
        <p14:creationId xmlns:p14="http://schemas.microsoft.com/office/powerpoint/2010/main" val="9382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Gotická a novogotická tisková písma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Textura</a:t>
            </a:r>
          </a:p>
          <a:p>
            <a:r>
              <a:rPr lang="cs-CZ" dirty="0" smtClean="0"/>
              <a:t>Rotunda</a:t>
            </a:r>
          </a:p>
          <a:p>
            <a:r>
              <a:rPr lang="cs-CZ" dirty="0" smtClean="0"/>
              <a:t>Švabach</a:t>
            </a:r>
            <a:endParaRPr lang="cs-CZ" dirty="0" smtClean="0"/>
          </a:p>
          <a:p>
            <a:r>
              <a:rPr lang="cs-CZ" dirty="0" smtClean="0"/>
              <a:t>Fraktura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17638"/>
            <a:ext cx="5289474" cy="52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Humanistické 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Objevuje se v Itálii v 15. století</a:t>
            </a:r>
            <a:br>
              <a:rPr lang="cs-CZ" dirty="0" smtClean="0"/>
            </a:br>
            <a:r>
              <a:rPr lang="cs-CZ" dirty="0" smtClean="0"/>
              <a:t>(opisování děl antických autorů)</a:t>
            </a:r>
          </a:p>
          <a:p>
            <a:endParaRPr lang="cs-CZ" dirty="0"/>
          </a:p>
          <a:p>
            <a:r>
              <a:rPr lang="cs-CZ" dirty="0" smtClean="0"/>
              <a:t>V Itálii zcela převládá již v 16. století</a:t>
            </a:r>
          </a:p>
          <a:p>
            <a:endParaRPr lang="cs-CZ" dirty="0"/>
          </a:p>
          <a:p>
            <a:r>
              <a:rPr lang="cs-CZ" dirty="0" smtClean="0"/>
              <a:t>U nás užíváno pro latinsky psané texty; odtud název latinka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5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"/>
            <a:ext cx="9180512" cy="6836677"/>
          </a:xfrm>
        </p:spPr>
      </p:pic>
    </p:spTree>
    <p:extLst>
      <p:ext uri="{BB962C8B-B14F-4D97-AF65-F5344CB8AC3E}">
        <p14:creationId xmlns:p14="http://schemas.microsoft.com/office/powerpoint/2010/main" val="5756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Humanistické 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Lze členit obdobně jako novogotická písma</a:t>
            </a:r>
          </a:p>
          <a:p>
            <a:endParaRPr lang="cs-CZ" dirty="0"/>
          </a:p>
          <a:p>
            <a:r>
              <a:rPr lang="cs-CZ" dirty="0" smtClean="0"/>
              <a:t>antikva = označení pro tištěnou variantu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91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dalšímu studiu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ŠEBÁNEK, </a:t>
            </a:r>
            <a:r>
              <a:rPr lang="de-DE" dirty="0" err="1"/>
              <a:t>Jindřich</a:t>
            </a:r>
            <a:r>
              <a:rPr lang="de-DE" dirty="0"/>
              <a:t>. </a:t>
            </a:r>
            <a:r>
              <a:rPr lang="de-DE" i="1" dirty="0" err="1"/>
              <a:t>Základy</a:t>
            </a:r>
            <a:r>
              <a:rPr lang="de-DE" i="1" dirty="0"/>
              <a:t> </a:t>
            </a:r>
            <a:r>
              <a:rPr lang="de-DE" i="1" dirty="0" err="1"/>
              <a:t>pomocných</a:t>
            </a:r>
            <a:r>
              <a:rPr lang="de-DE" i="1" dirty="0"/>
              <a:t> </a:t>
            </a:r>
            <a:r>
              <a:rPr lang="de-DE" i="1" dirty="0" err="1"/>
              <a:t>věd</a:t>
            </a:r>
            <a:r>
              <a:rPr lang="de-DE" i="1" dirty="0"/>
              <a:t> </a:t>
            </a:r>
            <a:r>
              <a:rPr lang="de-DE" i="1" dirty="0" err="1"/>
              <a:t>historických</a:t>
            </a:r>
            <a:r>
              <a:rPr lang="de-DE" dirty="0"/>
              <a:t>. </a:t>
            </a:r>
            <a:r>
              <a:rPr lang="fi-FI" dirty="0"/>
              <a:t>1. Latinská paleografie. 3. vyd. Praha: SPN, 1976</a:t>
            </a:r>
            <a:r>
              <a:rPr lang="fi-FI" dirty="0" smtClean="0"/>
              <a:t>.</a:t>
            </a:r>
            <a:endParaRPr lang="cs-CZ" smtClean="0"/>
          </a:p>
          <a:p>
            <a:endParaRPr lang="de-DE" dirty="0"/>
          </a:p>
          <a:p>
            <a:r>
              <a:rPr lang="de-DE" dirty="0"/>
              <a:t>KAŠPAR, Jaroslav. </a:t>
            </a:r>
            <a:r>
              <a:rPr lang="de-DE" i="1" dirty="0" err="1"/>
              <a:t>Úvod</a:t>
            </a:r>
            <a:r>
              <a:rPr lang="de-DE" i="1" dirty="0"/>
              <a:t> do </a:t>
            </a:r>
            <a:r>
              <a:rPr lang="de-DE" i="1" dirty="0" err="1"/>
              <a:t>novověké</a:t>
            </a:r>
            <a:r>
              <a:rPr lang="de-DE" i="1" dirty="0"/>
              <a:t> </a:t>
            </a:r>
            <a:r>
              <a:rPr lang="de-DE" i="1" dirty="0" err="1"/>
              <a:t>latinské</a:t>
            </a:r>
            <a:r>
              <a:rPr lang="de-DE" i="1" dirty="0"/>
              <a:t> </a:t>
            </a:r>
            <a:r>
              <a:rPr lang="de-DE" i="1" dirty="0" err="1"/>
              <a:t>paleografie</a:t>
            </a:r>
            <a:r>
              <a:rPr lang="de-DE" i="1" dirty="0"/>
              <a:t> se </a:t>
            </a:r>
            <a:r>
              <a:rPr lang="de-DE" i="1" dirty="0" err="1"/>
              <a:t>zvláštním</a:t>
            </a:r>
            <a:r>
              <a:rPr lang="de-DE" i="1" dirty="0"/>
              <a:t> </a:t>
            </a:r>
            <a:r>
              <a:rPr lang="de-DE" i="1" dirty="0" err="1"/>
              <a:t>zřetelem</a:t>
            </a:r>
            <a:r>
              <a:rPr lang="de-DE" i="1" dirty="0"/>
              <a:t> k </a:t>
            </a:r>
            <a:r>
              <a:rPr lang="de-DE" i="1" dirty="0" err="1"/>
              <a:t>českým</a:t>
            </a:r>
            <a:r>
              <a:rPr lang="de-DE" i="1" dirty="0"/>
              <a:t> </a:t>
            </a:r>
            <a:r>
              <a:rPr lang="de-DE" i="1" dirty="0" err="1"/>
              <a:t>zemím</a:t>
            </a:r>
            <a:r>
              <a:rPr lang="de-DE" dirty="0"/>
              <a:t>. 3. </a:t>
            </a:r>
            <a:r>
              <a:rPr lang="de-DE" dirty="0" err="1"/>
              <a:t>přeprac</a:t>
            </a:r>
            <a:r>
              <a:rPr lang="de-DE" dirty="0"/>
              <a:t>. </a:t>
            </a:r>
            <a:r>
              <a:rPr lang="de-DE" dirty="0" err="1"/>
              <a:t>vyd</a:t>
            </a:r>
            <a:r>
              <a:rPr lang="de-DE" dirty="0"/>
              <a:t>. Praha: </a:t>
            </a:r>
            <a:r>
              <a:rPr lang="de-DE" dirty="0" err="1"/>
              <a:t>Státní</a:t>
            </a:r>
            <a:r>
              <a:rPr lang="de-DE" dirty="0"/>
              <a:t> </a:t>
            </a:r>
            <a:r>
              <a:rPr lang="de-DE" dirty="0" err="1"/>
              <a:t>pedagogické</a:t>
            </a:r>
            <a:r>
              <a:rPr lang="de-DE" dirty="0"/>
              <a:t> </a:t>
            </a:r>
            <a:r>
              <a:rPr lang="de-DE" dirty="0" err="1"/>
              <a:t>nakladatelství</a:t>
            </a:r>
            <a:r>
              <a:rPr lang="de-DE" dirty="0"/>
              <a:t>, 1987.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9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err="1" smtClean="0"/>
              <a:t>Romanogotika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4392488" cy="632870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35" y="1052736"/>
            <a:ext cx="433001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Gotická písma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Cca 12.-15. století</a:t>
            </a:r>
          </a:p>
          <a:p>
            <a:endParaRPr lang="cs-CZ" dirty="0" smtClean="0"/>
          </a:p>
          <a:p>
            <a:r>
              <a:rPr lang="cs-CZ" dirty="0" smtClean="0"/>
              <a:t>Vedle minuskuly a knižních písem se objevují opět písma užitková – kurziva a </a:t>
            </a:r>
            <a:r>
              <a:rPr lang="cs-CZ" dirty="0" err="1" smtClean="0"/>
              <a:t>polokurziva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Bastardní písma 14./15. stol. – regionálně odlišné varianty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81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Gotická písma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04856" cy="5449391"/>
          </a:xfrm>
        </p:spPr>
      </p:pic>
    </p:spTree>
    <p:extLst>
      <p:ext uri="{BB962C8B-B14F-4D97-AF65-F5344CB8AC3E}">
        <p14:creationId xmlns:p14="http://schemas.microsoft.com/office/powerpoint/2010/main" val="7731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1" y="0"/>
            <a:ext cx="9139739" cy="6776177"/>
          </a:xfrm>
        </p:spPr>
      </p:pic>
    </p:spTree>
    <p:extLst>
      <p:ext uri="{BB962C8B-B14F-4D97-AF65-F5344CB8AC3E}">
        <p14:creationId xmlns:p14="http://schemas.microsoft.com/office/powerpoint/2010/main" val="40256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15. století: zlom ve výboji latinského písma</a:t>
            </a:r>
          </a:p>
          <a:p>
            <a:endParaRPr lang="cs-CZ" dirty="0"/>
          </a:p>
          <a:p>
            <a:r>
              <a:rPr lang="cs-CZ" dirty="0" smtClean="0"/>
              <a:t>knihtisk</a:t>
            </a:r>
          </a:p>
          <a:p>
            <a:endParaRPr lang="cs-CZ" dirty="0"/>
          </a:p>
          <a:p>
            <a:r>
              <a:rPr lang="cs-CZ" dirty="0" smtClean="0"/>
              <a:t>rozšíření znalosti psaní</a:t>
            </a:r>
          </a:p>
          <a:p>
            <a:endParaRPr lang="cs-CZ" dirty="0"/>
          </a:p>
          <a:p>
            <a:r>
              <a:rPr lang="cs-CZ" dirty="0" smtClean="0"/>
              <a:t>Dvě vývojové větve:</a:t>
            </a:r>
          </a:p>
          <a:p>
            <a:pPr lvl="1"/>
            <a:r>
              <a:rPr lang="cs-CZ" dirty="0" smtClean="0"/>
              <a:t>Novogotická písma</a:t>
            </a:r>
          </a:p>
          <a:p>
            <a:pPr lvl="1"/>
            <a:r>
              <a:rPr lang="cs-CZ" dirty="0" smtClean="0"/>
              <a:t>Humanistické písmo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457200" y="1417638"/>
            <a:ext cx="3610744" cy="5035698"/>
          </a:xfrm>
        </p:spPr>
        <p:txBody>
          <a:bodyPr/>
          <a:lstStyle/>
          <a:p>
            <a:r>
              <a:rPr lang="cs-CZ" dirty="0"/>
              <a:t>První stránka Gutenbergovy bible z roku 1455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0"/>
            <a:ext cx="4932040" cy="6871977"/>
          </a:xfrm>
        </p:spPr>
      </p:pic>
    </p:spTree>
    <p:extLst>
      <p:ext uri="{BB962C8B-B14F-4D97-AF65-F5344CB8AC3E}">
        <p14:creationId xmlns:p14="http://schemas.microsoft.com/office/powerpoint/2010/main" val="4650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Novogotická písma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Členění: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Kreslené (majuskula + minuskula)-je též podkladem pro písmo tiskové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Psané:</a:t>
            </a:r>
          </a:p>
          <a:p>
            <a:pPr lvl="2"/>
            <a:r>
              <a:rPr lang="cs-CZ" dirty="0" err="1" smtClean="0"/>
              <a:t>Polokurzíva</a:t>
            </a:r>
            <a:r>
              <a:rPr lang="cs-CZ" dirty="0" smtClean="0"/>
              <a:t> (majuskula + minuskula)</a:t>
            </a:r>
          </a:p>
          <a:p>
            <a:pPr lvl="2"/>
            <a:r>
              <a:rPr lang="cs-CZ" dirty="0" smtClean="0"/>
              <a:t>Kurzíva (majuskula + minuskula)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4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Německé novogotické písmo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Kreslené = fraktura (</a:t>
            </a:r>
            <a:r>
              <a:rPr lang="cs-CZ" dirty="0" err="1" smtClean="0"/>
              <a:t>Frakturschrift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err="1" smtClean="0"/>
              <a:t>Polokurzivní</a:t>
            </a:r>
            <a:r>
              <a:rPr lang="cs-CZ" dirty="0" smtClean="0"/>
              <a:t> = </a:t>
            </a:r>
            <a:r>
              <a:rPr lang="cs-CZ" dirty="0" err="1" smtClean="0"/>
              <a:t>kanzlei</a:t>
            </a:r>
            <a:r>
              <a:rPr lang="cs-CZ" dirty="0" smtClean="0"/>
              <a:t> (</a:t>
            </a:r>
            <a:r>
              <a:rPr lang="cs-CZ" dirty="0" err="1" smtClean="0"/>
              <a:t>Kanzleischrift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Kurzivní = kurent (</a:t>
            </a:r>
            <a:r>
              <a:rPr lang="cs-CZ" dirty="0" err="1" smtClean="0"/>
              <a:t>Kurrentschrift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4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200</TotalTime>
  <Words>250</Words>
  <Application>Microsoft Office PowerPoint</Application>
  <PresentationFormat>Předvádění na obrazovce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VÝVOJOVÉ FÁZE LATINSKÉHO PÍSMA</vt:lpstr>
      <vt:lpstr>Romanogotika</vt:lpstr>
      <vt:lpstr>Gotická písma</vt:lpstr>
      <vt:lpstr>Gotická písma</vt:lpstr>
      <vt:lpstr>Prezentace aplikace PowerPoint</vt:lpstr>
      <vt:lpstr>Prezentace aplikace PowerPoint</vt:lpstr>
      <vt:lpstr>První stránka Gutenbergovy bible z roku 1455</vt:lpstr>
      <vt:lpstr>Novogotická písma</vt:lpstr>
      <vt:lpstr>Německé novogotické písmo</vt:lpstr>
      <vt:lpstr>Novogotické písmo v Čechách</vt:lpstr>
      <vt:lpstr>Gotická a novogotická tisková písma </vt:lpstr>
      <vt:lpstr>Humanistické písmo</vt:lpstr>
      <vt:lpstr>Prezentace aplikace PowerPoint</vt:lpstr>
      <vt:lpstr>Humanistické písmo</vt:lpstr>
      <vt:lpstr>K dalšímu studiu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27</cp:revision>
  <dcterms:created xsi:type="dcterms:W3CDTF">2016-03-03T01:10:25Z</dcterms:created>
  <dcterms:modified xsi:type="dcterms:W3CDTF">2016-10-16T21:27:33Z</dcterms:modified>
</cp:coreProperties>
</file>