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68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FF337-BF5E-47D4-A44F-E7D68D7409F7}" type="datetimeFigureOut">
              <a:rPr lang="cs-CZ" smtClean="0"/>
              <a:t>11. 10. 2016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73559-068D-4E26-834B-18E0EADA224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40693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FF337-BF5E-47D4-A44F-E7D68D7409F7}" type="datetimeFigureOut">
              <a:rPr lang="cs-CZ" smtClean="0"/>
              <a:t>11. 10. 2016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73559-068D-4E26-834B-18E0EADA224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45898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FF337-BF5E-47D4-A44F-E7D68D7409F7}" type="datetimeFigureOut">
              <a:rPr lang="cs-CZ" smtClean="0"/>
              <a:t>11. 10. 2016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73559-068D-4E26-834B-18E0EADA224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745325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FF337-BF5E-47D4-A44F-E7D68D7409F7}" type="datetimeFigureOut">
              <a:rPr lang="cs-CZ" smtClean="0"/>
              <a:t>11. 10. 2016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73559-068D-4E26-834B-18E0EADA224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653072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FF337-BF5E-47D4-A44F-E7D68D7409F7}" type="datetimeFigureOut">
              <a:rPr lang="cs-CZ" smtClean="0"/>
              <a:t>11. 10. 2016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73559-068D-4E26-834B-18E0EADA224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514011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FF337-BF5E-47D4-A44F-E7D68D7409F7}" type="datetimeFigureOut">
              <a:rPr lang="cs-CZ" smtClean="0"/>
              <a:t>11. 10. 2016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73559-068D-4E26-834B-18E0EADA224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89648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FF337-BF5E-47D4-A44F-E7D68D7409F7}" type="datetimeFigureOut">
              <a:rPr lang="cs-CZ" smtClean="0"/>
              <a:t>11. 10. 2016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73559-068D-4E26-834B-18E0EADA224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662132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FF337-BF5E-47D4-A44F-E7D68D7409F7}" type="datetimeFigureOut">
              <a:rPr lang="cs-CZ" smtClean="0"/>
              <a:t>11. 10. 2016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73559-068D-4E26-834B-18E0EADA224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923718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FF337-BF5E-47D4-A44F-E7D68D7409F7}" type="datetimeFigureOut">
              <a:rPr lang="cs-CZ" smtClean="0"/>
              <a:t>11. 10. 2016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73559-068D-4E26-834B-18E0EADA224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61757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FF337-BF5E-47D4-A44F-E7D68D7409F7}" type="datetimeFigureOut">
              <a:rPr lang="cs-CZ" smtClean="0"/>
              <a:t>11. 10. 2016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73559-068D-4E26-834B-18E0EADA224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93938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FF337-BF5E-47D4-A44F-E7D68D7409F7}" type="datetimeFigureOut">
              <a:rPr lang="cs-CZ" smtClean="0"/>
              <a:t>11. 10. 2016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73559-068D-4E26-834B-18E0EADA224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41637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5FF337-BF5E-47D4-A44F-E7D68D7409F7}" type="datetimeFigureOut">
              <a:rPr lang="cs-CZ" smtClean="0"/>
              <a:t>11. 10. 2016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C73559-068D-4E26-834B-18E0EADA224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654585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Středověká latina – východiska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klasická latina</a:t>
            </a:r>
          </a:p>
          <a:p>
            <a:pPr marL="0" indent="0">
              <a:buNone/>
            </a:pPr>
            <a:r>
              <a:rPr lang="cs-CZ" sz="2400" dirty="0" smtClean="0"/>
              <a:t>		(rétorské školy, později díla římských klasiků)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křesťanská latina</a:t>
            </a:r>
          </a:p>
          <a:p>
            <a:endParaRPr lang="cs-CZ" dirty="0" smtClean="0"/>
          </a:p>
          <a:p>
            <a:r>
              <a:rPr lang="cs-CZ" dirty="0" smtClean="0"/>
              <a:t>pozdní a lidová latina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807598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Křesťanská latina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lexikum: 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nové výrazy pro nové reálie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1) přebírání slov</a:t>
            </a:r>
          </a:p>
          <a:p>
            <a:r>
              <a:rPr lang="cs-CZ" dirty="0" smtClean="0"/>
              <a:t>hebrejská a aramejská slova </a:t>
            </a:r>
          </a:p>
          <a:p>
            <a:pPr marL="400050" lvl="1" indent="0">
              <a:buNone/>
            </a:pPr>
            <a:r>
              <a:rPr lang="cs-CZ" dirty="0" err="1" smtClean="0"/>
              <a:t>satanas</a:t>
            </a:r>
            <a:r>
              <a:rPr lang="cs-CZ" dirty="0" smtClean="0"/>
              <a:t>, </a:t>
            </a:r>
            <a:r>
              <a:rPr lang="cs-CZ" dirty="0" err="1" smtClean="0"/>
              <a:t>abbas</a:t>
            </a:r>
            <a:r>
              <a:rPr lang="cs-CZ" dirty="0" smtClean="0"/>
              <a:t>, gehenna</a:t>
            </a:r>
          </a:p>
          <a:p>
            <a:r>
              <a:rPr lang="cs-CZ" dirty="0" smtClean="0"/>
              <a:t>častěji však řecká</a:t>
            </a:r>
          </a:p>
          <a:p>
            <a:pPr marL="400050" lvl="1" indent="0">
              <a:buNone/>
            </a:pPr>
            <a:r>
              <a:rPr lang="cs-CZ" dirty="0" err="1" smtClean="0"/>
              <a:t>angelus</a:t>
            </a:r>
            <a:r>
              <a:rPr lang="cs-CZ" dirty="0" smtClean="0"/>
              <a:t>, </a:t>
            </a:r>
            <a:r>
              <a:rPr lang="cs-CZ" dirty="0" err="1" smtClean="0"/>
              <a:t>monasterium</a:t>
            </a:r>
            <a:r>
              <a:rPr lang="cs-CZ" dirty="0" smtClean="0"/>
              <a:t>, </a:t>
            </a:r>
            <a:r>
              <a:rPr lang="cs-CZ" dirty="0" err="1" smtClean="0"/>
              <a:t>episcopus</a:t>
            </a:r>
            <a:r>
              <a:rPr lang="cs-CZ" dirty="0" smtClean="0"/>
              <a:t>, </a:t>
            </a:r>
            <a:r>
              <a:rPr lang="cs-CZ" dirty="0" err="1" smtClean="0"/>
              <a:t>papa</a:t>
            </a:r>
            <a:r>
              <a:rPr lang="cs-CZ" dirty="0" smtClean="0"/>
              <a:t>, presbyter, </a:t>
            </a:r>
            <a:r>
              <a:rPr lang="cs-CZ" dirty="0" err="1" smtClean="0"/>
              <a:t>diabolus</a:t>
            </a:r>
            <a:r>
              <a:rPr lang="cs-CZ" dirty="0" smtClean="0"/>
              <a:t>, </a:t>
            </a:r>
            <a:r>
              <a:rPr lang="cs-CZ" dirty="0" err="1" smtClean="0"/>
              <a:t>anathema</a:t>
            </a:r>
            <a:r>
              <a:rPr lang="cs-CZ" dirty="0" smtClean="0"/>
              <a:t>, </a:t>
            </a:r>
            <a:r>
              <a:rPr lang="cs-CZ" dirty="0" err="1" smtClean="0"/>
              <a:t>baptizare</a:t>
            </a:r>
            <a:r>
              <a:rPr lang="cs-CZ" dirty="0" smtClean="0"/>
              <a:t>, </a:t>
            </a:r>
            <a:r>
              <a:rPr lang="cs-CZ" dirty="0" err="1" smtClean="0"/>
              <a:t>diaconus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199880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2) existující latinská slova v nových významech</a:t>
            </a:r>
          </a:p>
          <a:p>
            <a:pPr marL="400050" lvl="1" indent="0">
              <a:buNone/>
            </a:pPr>
            <a:r>
              <a:rPr lang="cs-CZ" dirty="0" err="1" smtClean="0"/>
              <a:t>fides</a:t>
            </a:r>
            <a:r>
              <a:rPr lang="cs-CZ" dirty="0" smtClean="0"/>
              <a:t>, </a:t>
            </a:r>
            <a:r>
              <a:rPr lang="cs-CZ" dirty="0" err="1" smtClean="0"/>
              <a:t>salus</a:t>
            </a:r>
            <a:r>
              <a:rPr lang="cs-CZ" dirty="0" smtClean="0"/>
              <a:t>, </a:t>
            </a:r>
            <a:r>
              <a:rPr lang="cs-CZ" dirty="0" err="1" smtClean="0"/>
              <a:t>caro</a:t>
            </a:r>
            <a:r>
              <a:rPr lang="cs-CZ" dirty="0" smtClean="0"/>
              <a:t>, </a:t>
            </a:r>
            <a:r>
              <a:rPr lang="cs-CZ" dirty="0" err="1" smtClean="0"/>
              <a:t>claustrum</a:t>
            </a:r>
            <a:r>
              <a:rPr lang="cs-CZ" dirty="0" smtClean="0"/>
              <a:t>, </a:t>
            </a:r>
            <a:r>
              <a:rPr lang="cs-CZ" dirty="0" err="1" smtClean="0"/>
              <a:t>poenitentia</a:t>
            </a:r>
            <a:r>
              <a:rPr lang="cs-CZ" dirty="0" smtClean="0"/>
              <a:t>, </a:t>
            </a:r>
            <a:r>
              <a:rPr lang="cs-CZ" dirty="0" err="1" smtClean="0"/>
              <a:t>scriptura</a:t>
            </a:r>
            <a:endParaRPr lang="cs-CZ" dirty="0" smtClean="0"/>
          </a:p>
          <a:p>
            <a:pPr marL="400050" lvl="1" indent="0">
              <a:buNone/>
            </a:pPr>
            <a:endParaRPr lang="en-US" dirty="0" smtClean="0"/>
          </a:p>
          <a:p>
            <a:pPr marL="400050" lvl="1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3) tvorba nových slov z existujících výrazů</a:t>
            </a:r>
          </a:p>
          <a:p>
            <a:pPr marL="400050" lvl="1" indent="0">
              <a:buNone/>
            </a:pPr>
            <a:r>
              <a:rPr lang="cs-CZ" dirty="0" err="1" smtClean="0"/>
              <a:t>purgo</a:t>
            </a:r>
            <a:r>
              <a:rPr lang="en-US" dirty="0" smtClean="0"/>
              <a:t> &gt; </a:t>
            </a:r>
            <a:r>
              <a:rPr lang="cs-CZ" dirty="0" err="1" smtClean="0"/>
              <a:t>purgatorium</a:t>
            </a:r>
            <a:r>
              <a:rPr lang="en-US" dirty="0" smtClean="0"/>
              <a:t>, </a:t>
            </a:r>
            <a:r>
              <a:rPr lang="en-US" dirty="0" err="1" smtClean="0"/>
              <a:t>caro</a:t>
            </a:r>
            <a:r>
              <a:rPr lang="en-US" dirty="0" smtClean="0"/>
              <a:t> &gt; </a:t>
            </a:r>
            <a:r>
              <a:rPr lang="en-US" dirty="0" err="1" smtClean="0"/>
              <a:t>incarnatio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882652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</a:t>
            </a:r>
            <a:r>
              <a:rPr lang="cs-CZ" dirty="0" smtClean="0"/>
              <a:t>y</a:t>
            </a:r>
            <a:r>
              <a:rPr lang="en-US" dirty="0" err="1" smtClean="0"/>
              <a:t>ntax</a:t>
            </a:r>
            <a:r>
              <a:rPr lang="cs-CZ" dirty="0" smtClean="0"/>
              <a:t>: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snaha co nejvíce se přiblížit řecké dikci (vliv 	překladů NZ z řečtiny:</a:t>
            </a:r>
          </a:p>
          <a:p>
            <a:pPr marL="0" indent="0">
              <a:buNone/>
            </a:pPr>
            <a:endParaRPr lang="cs-CZ" dirty="0" smtClean="0"/>
          </a:p>
          <a:p>
            <a:pPr marL="400050" lvl="1" indent="0">
              <a:buNone/>
            </a:pPr>
            <a:r>
              <a:rPr lang="cs-CZ" dirty="0" err="1" smtClean="0"/>
              <a:t>Vetus</a:t>
            </a:r>
            <a:r>
              <a:rPr lang="cs-CZ" dirty="0" smtClean="0"/>
              <a:t> Latina (</a:t>
            </a:r>
            <a:r>
              <a:rPr lang="cs-CZ" dirty="0" err="1" smtClean="0"/>
              <a:t>versio</a:t>
            </a:r>
            <a:r>
              <a:rPr lang="cs-CZ" dirty="0" smtClean="0"/>
              <a:t> Itala, </a:t>
            </a:r>
            <a:r>
              <a:rPr lang="cs-CZ" dirty="0" err="1" smtClean="0"/>
              <a:t>versio</a:t>
            </a:r>
            <a:r>
              <a:rPr lang="cs-CZ" dirty="0" smtClean="0"/>
              <a:t> Afra) – do 6. stol.</a:t>
            </a:r>
          </a:p>
          <a:p>
            <a:pPr marL="400050" lvl="1" indent="0">
              <a:buNone/>
            </a:pPr>
            <a:endParaRPr lang="cs-CZ" dirty="0"/>
          </a:p>
          <a:p>
            <a:pPr marL="400050" lvl="1" indent="0">
              <a:buNone/>
            </a:pPr>
            <a:r>
              <a:rPr lang="cs-CZ" dirty="0" err="1" smtClean="0"/>
              <a:t>Vulgata</a:t>
            </a:r>
            <a:r>
              <a:rPr lang="cs-CZ" dirty="0" smtClean="0"/>
              <a:t> (Hieronymus </a:t>
            </a:r>
            <a:r>
              <a:rPr lang="cs-CZ" dirty="0" err="1" smtClean="0"/>
              <a:t>Stridonensis</a:t>
            </a:r>
            <a:r>
              <a:rPr lang="cs-CZ" dirty="0" smtClean="0"/>
              <a:t>) – od 7. stol.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193022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Vliv řečtiny vedl k některým posunům v syntaxi: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 smtClean="0"/>
              <a:t>podřadná souvětí nahrazována souřadnými</a:t>
            </a:r>
          </a:p>
          <a:p>
            <a:r>
              <a:rPr lang="cs-CZ" dirty="0" smtClean="0"/>
              <a:t>uvolňují se striktní pravidla pro užívání konjunktivů</a:t>
            </a:r>
          </a:p>
          <a:p>
            <a:r>
              <a:rPr lang="cs-CZ" dirty="0" smtClean="0"/>
              <a:t>ustupují infinitivní vazby, místo nich předmětné a podmětné věty se spojkami </a:t>
            </a:r>
            <a:r>
              <a:rPr lang="cs-CZ" dirty="0" err="1" smtClean="0"/>
              <a:t>quod</a:t>
            </a:r>
            <a:r>
              <a:rPr lang="cs-CZ" dirty="0" smtClean="0"/>
              <a:t>, </a:t>
            </a:r>
            <a:r>
              <a:rPr lang="cs-CZ" dirty="0" err="1" smtClean="0"/>
              <a:t>quia</a:t>
            </a:r>
            <a:r>
              <a:rPr lang="cs-CZ" dirty="0" smtClean="0"/>
              <a:t>, </a:t>
            </a:r>
            <a:r>
              <a:rPr lang="cs-CZ" dirty="0" err="1" smtClean="0"/>
              <a:t>quoniam</a:t>
            </a:r>
            <a:r>
              <a:rPr lang="cs-CZ" dirty="0" smtClean="0"/>
              <a:t> (nejčastěji s indikativem)</a:t>
            </a:r>
          </a:p>
        </p:txBody>
      </p:sp>
    </p:spTree>
    <p:extLst>
      <p:ext uri="{BB962C8B-B14F-4D97-AF65-F5344CB8AC3E}">
        <p14:creationId xmlns:p14="http://schemas.microsoft.com/office/powerpoint/2010/main" val="22109760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v pozdní latině 2 protichůdné tendence: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archaizující X vulgarizující</a:t>
            </a:r>
          </a:p>
          <a:p>
            <a:r>
              <a:rPr lang="cs-CZ" dirty="0" smtClean="0"/>
              <a:t>i u křesťanských autorů proto najdeme jazyk spisovný (</a:t>
            </a:r>
            <a:r>
              <a:rPr lang="cs-CZ" dirty="0" err="1" smtClean="0"/>
              <a:t>Cyprianus</a:t>
            </a:r>
            <a:r>
              <a:rPr lang="cs-CZ" dirty="0" smtClean="0"/>
              <a:t>, </a:t>
            </a:r>
            <a:r>
              <a:rPr lang="cs-CZ" dirty="0" err="1" smtClean="0"/>
              <a:t>Tertullianus</a:t>
            </a:r>
            <a:r>
              <a:rPr lang="cs-CZ" dirty="0" smtClean="0"/>
              <a:t>) i lidový (nápisy, </a:t>
            </a:r>
            <a:r>
              <a:rPr lang="cs-CZ" dirty="0" err="1" smtClean="0"/>
              <a:t>Commodianus</a:t>
            </a:r>
            <a:r>
              <a:rPr lang="cs-CZ" dirty="0" smtClean="0"/>
              <a:t>, </a:t>
            </a:r>
            <a:r>
              <a:rPr lang="cs-CZ" i="1" dirty="0" err="1" smtClean="0"/>
              <a:t>Peregrinatio</a:t>
            </a:r>
            <a:r>
              <a:rPr lang="cs-CZ" i="1" dirty="0" smtClean="0"/>
              <a:t> </a:t>
            </a:r>
            <a:r>
              <a:rPr lang="cs-CZ" i="1" dirty="0" err="1" smtClean="0"/>
              <a:t>Aetherie</a:t>
            </a:r>
            <a:r>
              <a:rPr lang="cs-CZ" dirty="0" smtClean="0"/>
              <a:t>)</a:t>
            </a:r>
          </a:p>
          <a:p>
            <a:r>
              <a:rPr lang="cs-CZ" dirty="0" smtClean="0"/>
              <a:t>mnozí církevní otcové užívali obojího: Ambrosius, Hieronymus, Augustinus (spisovný v De </a:t>
            </a:r>
            <a:r>
              <a:rPr lang="cs-CZ" dirty="0" err="1" smtClean="0"/>
              <a:t>civitate</a:t>
            </a:r>
            <a:r>
              <a:rPr lang="cs-CZ" dirty="0" smtClean="0"/>
              <a:t> Dei, </a:t>
            </a:r>
            <a:r>
              <a:rPr lang="cs-CZ" dirty="0" err="1" smtClean="0"/>
              <a:t>Confessiones</a:t>
            </a:r>
            <a:r>
              <a:rPr lang="cs-CZ" dirty="0" smtClean="0"/>
              <a:t>; lidový v kázáních, ale i v některých dogmatických, exegetických a polemických spisech)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846177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Křesťanská latina – typy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kultovní latina</a:t>
            </a:r>
          </a:p>
          <a:p>
            <a:r>
              <a:rPr lang="cs-CZ" dirty="0" smtClean="0"/>
              <a:t>liturgická</a:t>
            </a:r>
          </a:p>
          <a:p>
            <a:r>
              <a:rPr lang="cs-CZ" dirty="0" smtClean="0"/>
              <a:t>kněžská</a:t>
            </a:r>
          </a:p>
          <a:p>
            <a:r>
              <a:rPr lang="cs-CZ" dirty="0" smtClean="0"/>
              <a:t>sakrální</a:t>
            </a:r>
          </a:p>
          <a:p>
            <a:endParaRPr lang="cs-CZ" dirty="0"/>
          </a:p>
          <a:p>
            <a:pPr marL="400050" lvl="1" indent="0">
              <a:buNone/>
            </a:pPr>
            <a:r>
              <a:rPr lang="cs-CZ" dirty="0" smtClean="0"/>
              <a:t>(církevní – lze chápat jako „křesťanskou“ i úžeji jako „kultovní“ latinu)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2940783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123</Words>
  <Application>Microsoft Office PowerPoint</Application>
  <PresentationFormat>Předvádění na obrazovce (4:3)</PresentationFormat>
  <Paragraphs>44</Paragraphs>
  <Slides>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Motiv systému Office</vt:lpstr>
      <vt:lpstr>Středověká latina – východiska</vt:lpstr>
      <vt:lpstr>Křesťanská latina</vt:lpstr>
      <vt:lpstr>Prezentace aplikace PowerPoint</vt:lpstr>
      <vt:lpstr>Prezentace aplikace PowerPoint</vt:lpstr>
      <vt:lpstr>Prezentace aplikace PowerPoint</vt:lpstr>
      <vt:lpstr>Prezentace aplikace PowerPoint</vt:lpstr>
      <vt:lpstr>Křesťanská latina – typy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Středověká latina</dc:title>
  <dc:creator>Libor Švanda</dc:creator>
  <cp:lastModifiedBy>Libor Švanda</cp:lastModifiedBy>
  <cp:revision>4</cp:revision>
  <dcterms:created xsi:type="dcterms:W3CDTF">2016-10-10T22:29:49Z</dcterms:created>
  <dcterms:modified xsi:type="dcterms:W3CDTF">2016-10-10T23:04:34Z</dcterms:modified>
</cp:coreProperties>
</file>