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53" autoAdjust="0"/>
    <p:restoredTop sz="86444" autoAdjust="0"/>
  </p:normalViewPr>
  <p:slideViewPr>
    <p:cSldViewPr>
      <p:cViewPr varScale="1">
        <p:scale>
          <a:sx n="72" d="100"/>
          <a:sy n="72" d="100"/>
        </p:scale>
        <p:origin x="145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26. 9. 2016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26. 9. 2016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26. 9. 2016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26. 9. 2016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26. 9. 2016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26. 9. 2016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26. 9. 2016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26. 9. 2016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26. 9. 2016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26. 9. 2016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26. 9. 2016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6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BCB6D-07BE-4A09-8211-DA5011C52B56}" type="datetimeFigureOut">
              <a:rPr lang="cs-CZ" smtClean="0"/>
              <a:pPr/>
              <a:t>26. 9. 2016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r>
              <a:rPr lang="cs-CZ" b="1" dirty="0"/>
              <a:t>Papežství, koncily a české země v pozdním středověku</a:t>
            </a:r>
            <a:br>
              <a:rPr lang="en-US" b="1" dirty="0"/>
            </a:br>
            <a:br>
              <a:rPr lang="cs-CZ" dirty="0"/>
            </a:br>
            <a:r>
              <a:rPr lang="cs-CZ" sz="2400" dirty="0"/>
              <a:t>Pár úvodních poznámek</a:t>
            </a:r>
            <a:br>
              <a:rPr lang="cs-CZ" dirty="0"/>
            </a:br>
            <a:br>
              <a:rPr lang="cs-CZ" dirty="0"/>
            </a:br>
            <a:r>
              <a:rPr lang="cs-CZ" sz="3100" dirty="0"/>
              <a:t>Adam Pálka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Koncil, </a:t>
            </a:r>
            <a:r>
              <a:rPr lang="cs-CZ" dirty="0" err="1"/>
              <a:t>konciliarismus</a:t>
            </a:r>
            <a:endParaRPr lang="cs-CZ" dirty="0"/>
          </a:p>
          <a:p>
            <a:r>
              <a:rPr lang="cs-CZ" i="1" dirty="0" err="1"/>
              <a:t>Vicarius</a:t>
            </a:r>
            <a:r>
              <a:rPr lang="cs-CZ" i="1" dirty="0"/>
              <a:t> Christi</a:t>
            </a:r>
          </a:p>
          <a:p>
            <a:r>
              <a:rPr lang="cs-CZ" dirty="0"/>
              <a:t>Utrakvismus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8990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470025"/>
          </a:xfrm>
        </p:spPr>
        <p:txBody>
          <a:bodyPr/>
          <a:lstStyle/>
          <a:p>
            <a:r>
              <a:rPr lang="cs-CZ" u="sng" dirty="0"/>
              <a:t>Papežské schizma a idea </a:t>
            </a:r>
            <a:r>
              <a:rPr lang="cs-CZ" u="sng" dirty="0" err="1"/>
              <a:t>konciliarismu</a:t>
            </a:r>
            <a:endParaRPr lang="cs-CZ" u="sng" dirty="0"/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5576" y="1722424"/>
            <a:ext cx="734035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cs-CZ" sz="2400" dirty="0"/>
              <a:t> V r. 1378 římská volba </a:t>
            </a:r>
            <a:r>
              <a:rPr lang="cs-CZ" sz="2400" b="1" dirty="0"/>
              <a:t>Urbana VI. </a:t>
            </a:r>
            <a:r>
              <a:rPr lang="cs-CZ" sz="2400" dirty="0"/>
              <a:t>a </a:t>
            </a:r>
            <a:r>
              <a:rPr lang="cs-CZ" sz="2400" dirty="0" err="1"/>
              <a:t>fondijská</a:t>
            </a:r>
            <a:r>
              <a:rPr lang="cs-CZ" sz="2400" dirty="0"/>
              <a:t> volba </a:t>
            </a:r>
            <a:r>
              <a:rPr lang="cs-CZ" sz="2400" b="1" dirty="0"/>
              <a:t>Klimenta VII. </a:t>
            </a:r>
            <a:r>
              <a:rPr lang="cs-CZ" sz="2400" dirty="0"/>
              <a:t>(záhy přesídlil do Avignonu) 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</a:t>
            </a:r>
            <a:r>
              <a:rPr lang="cs-CZ" sz="2400" b="1" dirty="0"/>
              <a:t>Pisánský koncil </a:t>
            </a:r>
            <a:r>
              <a:rPr lang="cs-CZ" sz="2400" dirty="0"/>
              <a:t>(1409): </a:t>
            </a:r>
            <a:r>
              <a:rPr lang="cs-CZ" sz="2400" i="1" dirty="0"/>
              <a:t>„Svaté shromáždění prohlašuje (…)</a:t>
            </a:r>
            <a:r>
              <a:rPr lang="cs-CZ" sz="2400" dirty="0"/>
              <a:t>,</a:t>
            </a:r>
            <a:r>
              <a:rPr lang="cs-CZ" sz="2400" i="1" dirty="0"/>
              <a:t> že oba byli a jsou usvědčenými </a:t>
            </a:r>
            <a:r>
              <a:rPr lang="cs-CZ" sz="2400" i="1" dirty="0" err="1"/>
              <a:t>schismatiky</a:t>
            </a:r>
            <a:r>
              <a:rPr lang="cs-CZ" sz="2400" i="1" dirty="0"/>
              <a:t>…“ </a:t>
            </a:r>
            <a:r>
              <a:rPr lang="cs-CZ" sz="2400" dirty="0"/>
              <a:t> </a:t>
            </a:r>
            <a:r>
              <a:rPr lang="cs-CZ" sz="2400" b="1" dirty="0"/>
              <a:t>Alexander V., Jan XXIII.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Z iniciativy Zikmunda svolán kostnický koncil (1414–1418): </a:t>
            </a:r>
            <a:r>
              <a:rPr lang="cs-CZ" sz="2400" i="1" dirty="0"/>
              <a:t>„… každý, jakéhokoliv stavu nebo hodnosti, i kdyby to byla sama papežská důstojnost, má svatou povinnost podrobit se mu ve všech věcech.“ </a:t>
            </a:r>
            <a:r>
              <a:rPr lang="cs-CZ" sz="2400" dirty="0"/>
              <a:t>(dekret </a:t>
            </a:r>
            <a:r>
              <a:rPr lang="cs-CZ" sz="2400" b="1" i="1" dirty="0" err="1"/>
              <a:t>Haec</a:t>
            </a:r>
            <a:r>
              <a:rPr lang="cs-CZ" sz="2400" b="1" i="1" dirty="0"/>
              <a:t> </a:t>
            </a:r>
            <a:r>
              <a:rPr lang="cs-CZ" sz="2400" b="1" i="1" dirty="0" err="1"/>
              <a:t>sancta</a:t>
            </a:r>
            <a:r>
              <a:rPr lang="cs-CZ" sz="2400" b="1" i="1" dirty="0"/>
              <a:t> </a:t>
            </a:r>
            <a:r>
              <a:rPr lang="cs-CZ" sz="2400" b="1" i="1" dirty="0" err="1"/>
              <a:t>synodus</a:t>
            </a:r>
            <a:r>
              <a:rPr lang="cs-CZ" sz="2400" dirty="0"/>
              <a:t>, duben 1415)</a:t>
            </a:r>
            <a:r>
              <a:rPr lang="cs-CZ" sz="2400" i="1" dirty="0"/>
              <a:t> </a:t>
            </a:r>
          </a:p>
          <a:p>
            <a:pPr algn="just">
              <a:buFont typeface="Wingdings" pitchFamily="2" charset="2"/>
              <a:buChar char="§"/>
            </a:pPr>
            <a:endParaRPr lang="cs-CZ" sz="2400" i="1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Dekret </a:t>
            </a:r>
            <a:r>
              <a:rPr lang="cs-CZ" sz="2400" b="1" i="1" dirty="0" err="1"/>
              <a:t>Frequens</a:t>
            </a:r>
            <a:r>
              <a:rPr lang="cs-CZ" sz="2400" i="1" dirty="0"/>
              <a:t> </a:t>
            </a:r>
            <a:r>
              <a:rPr lang="cs-CZ" sz="2400" dirty="0"/>
              <a:t>o pravidelném svolávání koncilů (1417)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470025"/>
          </a:xfrm>
        </p:spPr>
        <p:txBody>
          <a:bodyPr/>
          <a:lstStyle/>
          <a:p>
            <a:r>
              <a:rPr lang="cs-CZ" u="sng" dirty="0"/>
              <a:t>Laický kalich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5576" y="1722424"/>
            <a:ext cx="734035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cs-CZ" sz="2400" dirty="0"/>
              <a:t> Od přijímání pod obojí v latinské církvi upouštěno </a:t>
            </a:r>
            <a:r>
              <a:rPr lang="cs-CZ" sz="2400" b="1" dirty="0"/>
              <a:t>v průběhu 12.–13. století </a:t>
            </a:r>
            <a:r>
              <a:rPr lang="cs-CZ" sz="2400" dirty="0"/>
              <a:t>z různých důvodů  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Návaznost Jakoubka ze Stříbra na učení Matěje z Janova a svátostný výklad </a:t>
            </a:r>
            <a:r>
              <a:rPr lang="cs-CZ" sz="2400" b="1" dirty="0"/>
              <a:t>Jan 6, 54</a:t>
            </a:r>
            <a:r>
              <a:rPr lang="cs-CZ" sz="2400" dirty="0"/>
              <a:t> (</a:t>
            </a:r>
            <a:r>
              <a:rPr lang="cs-CZ" sz="2400" i="1" dirty="0"/>
              <a:t>„</a:t>
            </a:r>
            <a:r>
              <a:rPr lang="cs-CZ" sz="2400" i="1" dirty="0" err="1"/>
              <a:t>Nisi</a:t>
            </a:r>
            <a:r>
              <a:rPr lang="cs-CZ" sz="2400" i="1" dirty="0"/>
              <a:t> </a:t>
            </a:r>
            <a:r>
              <a:rPr lang="cs-CZ" sz="2400" i="1" dirty="0" err="1"/>
              <a:t>manducaveritis</a:t>
            </a:r>
            <a:r>
              <a:rPr lang="cs-CZ" sz="2400" i="1" dirty="0"/>
              <a:t>…“</a:t>
            </a:r>
            <a:r>
              <a:rPr lang="cs-CZ" sz="2400" dirty="0"/>
              <a:t>), praktický utrakvismus od r. 1414 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Není nijak v rozporu s učením o </a:t>
            </a:r>
            <a:r>
              <a:rPr lang="cs-CZ" sz="2400" b="1" dirty="0"/>
              <a:t>konkomitanci</a:t>
            </a:r>
          </a:p>
          <a:p>
            <a:pPr algn="just"/>
            <a:r>
              <a:rPr lang="cs-CZ" sz="2400" i="1" dirty="0"/>
              <a:t> </a:t>
            </a:r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Jakoubkova teologie kalicha: </a:t>
            </a:r>
            <a:r>
              <a:rPr lang="cs-CZ" sz="2400" b="1" i="1" dirty="0" err="1"/>
              <a:t>necessitas</a:t>
            </a:r>
            <a:r>
              <a:rPr lang="cs-CZ" sz="2400" b="1" i="1" dirty="0"/>
              <a:t>, </a:t>
            </a:r>
            <a:r>
              <a:rPr lang="cs-CZ" sz="2400" b="1" i="1" dirty="0" err="1"/>
              <a:t>preceptum</a:t>
            </a:r>
            <a:r>
              <a:rPr lang="cs-CZ" sz="2400" b="1" i="1" dirty="0"/>
              <a:t>, </a:t>
            </a:r>
            <a:r>
              <a:rPr lang="cs-CZ" sz="2400" b="1" i="1" dirty="0" err="1"/>
              <a:t>utilitas</a:t>
            </a:r>
            <a:r>
              <a:rPr lang="cs-CZ" sz="2400" i="1" dirty="0"/>
              <a:t> </a:t>
            </a:r>
            <a:r>
              <a:rPr lang="cs-CZ" sz="2400" dirty="0"/>
              <a:t>(D. Coufal)</a:t>
            </a:r>
          </a:p>
        </p:txBody>
      </p:sp>
    </p:spTree>
    <p:extLst>
      <p:ext uri="{BB962C8B-B14F-4D97-AF65-F5344CB8AC3E}">
        <p14:creationId xmlns:p14="http://schemas.microsoft.com/office/powerpoint/2010/main" val="32191087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6932</TotalTime>
  <Words>188</Words>
  <Application>Microsoft Office PowerPoint</Application>
  <PresentationFormat>Předvádění na obrazovce (4:3)</PresentationFormat>
  <Paragraphs>23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Motiv sady Office</vt:lpstr>
      <vt:lpstr>   Papežství, koncily a české země v pozdním středověku  Pár úvodních poznámek  Adam Pálka</vt:lpstr>
      <vt:lpstr>Vybrané pojmy</vt:lpstr>
      <vt:lpstr>Papežské schizma a idea konciliarismu</vt:lpstr>
      <vt:lpstr>Laický kalich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Velká Británie a přistěhovalectví po roce 1945</dc:title>
  <dc:creator>Adam</dc:creator>
  <cp:lastModifiedBy>Adam Pálka</cp:lastModifiedBy>
  <cp:revision>133</cp:revision>
  <dcterms:created xsi:type="dcterms:W3CDTF">2013-03-27T18:04:31Z</dcterms:created>
  <dcterms:modified xsi:type="dcterms:W3CDTF">2016-09-26T08:00:13Z</dcterms:modified>
</cp:coreProperties>
</file>