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444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Neklidný konec poděbradské éry: kruciáta, náboženské spory a Jednota bratrská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013" y="-237269"/>
            <a:ext cx="7772400" cy="1470025"/>
          </a:xfrm>
        </p:spPr>
        <p:txBody>
          <a:bodyPr>
            <a:normAutofit/>
          </a:bodyPr>
          <a:lstStyle/>
          <a:p>
            <a:r>
              <a:rPr lang="cs-CZ" u="sng" dirty="0"/>
              <a:t>Evropou křížem krážem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956628"/>
            <a:ext cx="83229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Po roztržce s Piem II. hledá Jiří v Evropě spojence – ještě r. 1462 uzavírá přátelské smlouvy s </a:t>
            </a:r>
            <a:r>
              <a:rPr lang="cs-CZ" sz="2400" b="1" dirty="0"/>
              <a:t>Fridrichem III.</a:t>
            </a:r>
            <a:r>
              <a:rPr lang="cs-CZ" sz="2400" dirty="0"/>
              <a:t> a </a:t>
            </a:r>
            <a:r>
              <a:rPr lang="cs-CZ" sz="2400" b="1" dirty="0" err="1"/>
              <a:t>hlohovskou</a:t>
            </a:r>
            <a:r>
              <a:rPr lang="cs-CZ" sz="2400" b="1" dirty="0"/>
              <a:t> dohodu </a:t>
            </a:r>
            <a:r>
              <a:rPr lang="cs-CZ" sz="2400" dirty="0"/>
              <a:t>s Kazimírem IV.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Květen 1464</a:t>
            </a:r>
            <a:r>
              <a:rPr lang="cs-CZ" sz="2400" dirty="0"/>
              <a:t> – Jiřího diplomatická iniciativa ohledně </a:t>
            </a:r>
            <a:r>
              <a:rPr lang="cs-CZ" sz="2400" b="1" dirty="0"/>
              <a:t>sjednocení křesťanských vládců</a:t>
            </a:r>
            <a:r>
              <a:rPr lang="cs-CZ" sz="2400" dirty="0"/>
              <a:t>: nová celoevropská instituce by usilovala o řešení </a:t>
            </a:r>
            <a:r>
              <a:rPr lang="cs-CZ" sz="2400" b="1" dirty="0"/>
              <a:t>sporů arbitrážemi</a:t>
            </a:r>
            <a:r>
              <a:rPr lang="cs-CZ" sz="2400" dirty="0"/>
              <a:t> a </a:t>
            </a:r>
            <a:r>
              <a:rPr lang="cs-CZ" sz="2400" b="1" dirty="0"/>
              <a:t>odvrácení turecké hrozby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Dohoda s Francií</a:t>
            </a:r>
            <a:r>
              <a:rPr lang="cs-CZ" sz="2400" dirty="0"/>
              <a:t> ohledně budoucí spolupráce a Jiřího pravověrnosti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1465–1467</a:t>
            </a:r>
            <a:r>
              <a:rPr lang="cs-CZ" sz="2400" dirty="0"/>
              <a:t>: královské poselstvo hájí Jiřího zájmy v celé řadě evropských zemí (v čele </a:t>
            </a:r>
            <a:r>
              <a:rPr lang="cs-CZ" sz="2400" b="1" dirty="0"/>
              <a:t>Lev z Rožmitálu</a:t>
            </a:r>
            <a:r>
              <a:rPr lang="cs-CZ" sz="2400" dirty="0"/>
              <a:t>, autory deníků </a:t>
            </a:r>
            <a:r>
              <a:rPr lang="cs-CZ" sz="2400" b="1" dirty="0"/>
              <a:t>Václav Šašek z </a:t>
            </a:r>
            <a:r>
              <a:rPr lang="cs-CZ" sz="2400" b="1" dirty="0" err="1"/>
              <a:t>Bířkova</a:t>
            </a:r>
            <a:r>
              <a:rPr lang="cs-CZ" sz="2400" b="1" dirty="0"/>
              <a:t> </a:t>
            </a:r>
            <a:r>
              <a:rPr lang="cs-CZ" sz="2400" dirty="0"/>
              <a:t>a </a:t>
            </a:r>
            <a:r>
              <a:rPr lang="cs-CZ" sz="2400" b="1" dirty="0"/>
              <a:t>Gabriel </a:t>
            </a:r>
            <a:r>
              <a:rPr lang="cs-CZ" sz="2400" b="1" dirty="0" err="1"/>
              <a:t>Tetzel</a:t>
            </a:r>
            <a:r>
              <a:rPr lang="cs-CZ" sz="2400" dirty="0"/>
              <a:t>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335821"/>
            <a:ext cx="7772400" cy="1470025"/>
          </a:xfrm>
        </p:spPr>
        <p:txBody>
          <a:bodyPr/>
          <a:lstStyle/>
          <a:p>
            <a:r>
              <a:rPr lang="cs-CZ" u="sng" dirty="0"/>
              <a:t>Pražská disputace r. 1465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14501"/>
            <a:ext cx="844021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Neklidná situace v zemi po papežském zrušení kompaktát r. 1462 vedla k </a:t>
            </a:r>
            <a:r>
              <a:rPr lang="cs-CZ" sz="2400" b="1" dirty="0"/>
              <a:t>potřebě svolat sněm obou náboženských skupin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Disputacím </a:t>
            </a:r>
            <a:r>
              <a:rPr lang="cs-CZ" sz="2400" b="1" dirty="0"/>
              <a:t>předsedá samotný král</a:t>
            </a:r>
            <a:r>
              <a:rPr lang="cs-CZ" sz="2400" dirty="0"/>
              <a:t> za účasti řady laiků obou stran; mluvčími katolíků </a:t>
            </a:r>
            <a:r>
              <a:rPr lang="cs-CZ" sz="2400" b="1" dirty="0" err="1"/>
              <a:t>Hilarius</a:t>
            </a:r>
            <a:r>
              <a:rPr lang="cs-CZ" sz="2400" b="1" dirty="0"/>
              <a:t> Litoměřický</a:t>
            </a:r>
            <a:r>
              <a:rPr lang="cs-CZ" sz="2400" dirty="0"/>
              <a:t> a </a:t>
            </a:r>
            <a:r>
              <a:rPr lang="cs-CZ" sz="2400" b="1" dirty="0"/>
              <a:t>Václav </a:t>
            </a:r>
            <a:r>
              <a:rPr lang="cs-CZ" sz="2400" b="1" dirty="0" err="1"/>
              <a:t>Křižanovský</a:t>
            </a:r>
            <a:r>
              <a:rPr lang="cs-CZ" sz="2400" dirty="0"/>
              <a:t>, názory utrakvistů tlumočí </a:t>
            </a:r>
            <a:r>
              <a:rPr lang="cs-CZ" sz="2400" b="1" dirty="0" err="1"/>
              <a:t>Rokycana</a:t>
            </a: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Nosnými tématy </a:t>
            </a:r>
            <a:r>
              <a:rPr lang="cs-CZ" sz="2400" b="1" dirty="0"/>
              <a:t>kompaktáta, svátosti, poměr k papežství</a:t>
            </a:r>
            <a:r>
              <a:rPr lang="cs-CZ" sz="2400" dirty="0"/>
              <a:t>; Jiří hovoří o </a:t>
            </a:r>
            <a:r>
              <a:rPr lang="cs-CZ" sz="2400" b="1" dirty="0"/>
              <a:t>moci</a:t>
            </a:r>
            <a:r>
              <a:rPr lang="cs-CZ" sz="2400" dirty="0"/>
              <a:t> královské (stavovská volba) a </a:t>
            </a:r>
            <a:r>
              <a:rPr lang="cs-CZ" sz="2400" b="1" dirty="0"/>
              <a:t>důstojenství </a:t>
            </a:r>
            <a:r>
              <a:rPr lang="cs-CZ" sz="2400" dirty="0"/>
              <a:t>královském (církevní korunovace)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err="1"/>
              <a:t>Hilariovy</a:t>
            </a:r>
            <a:r>
              <a:rPr lang="cs-CZ" sz="2400" dirty="0"/>
              <a:t> vývody následně shrnuty (patrně kališníky) do </a:t>
            </a:r>
            <a:r>
              <a:rPr lang="cs-CZ" sz="2400" b="1" dirty="0"/>
              <a:t>šesti propozic</a:t>
            </a:r>
            <a:r>
              <a:rPr lang="cs-CZ" sz="2400" dirty="0"/>
              <a:t>, na něž strana podobojí písemně reaguje (6. teze: </a:t>
            </a:r>
            <a:r>
              <a:rPr lang="cs-CZ" sz="2400" i="1" dirty="0"/>
              <a:t>„„Post </a:t>
            </a:r>
            <a:r>
              <a:rPr lang="cs-CZ" sz="2400" i="1" dirty="0" err="1"/>
              <a:t>prohibiconem</a:t>
            </a:r>
            <a:r>
              <a:rPr lang="cs-CZ" sz="2400" i="1" dirty="0"/>
              <a:t> </a:t>
            </a:r>
            <a:r>
              <a:rPr lang="cs-CZ" sz="2400" i="1" dirty="0" err="1"/>
              <a:t>pape</a:t>
            </a:r>
            <a:r>
              <a:rPr lang="cs-CZ" sz="2400" i="1" dirty="0"/>
              <a:t> </a:t>
            </a:r>
            <a:r>
              <a:rPr lang="cs-CZ" sz="2400" b="1" i="1" dirty="0" err="1"/>
              <a:t>omnes</a:t>
            </a:r>
            <a:r>
              <a:rPr lang="cs-CZ" sz="2400" i="1" dirty="0"/>
              <a:t>, qui </a:t>
            </a:r>
            <a:r>
              <a:rPr lang="cs-CZ" sz="2400" i="1" dirty="0" err="1"/>
              <a:t>communicant</a:t>
            </a:r>
            <a:r>
              <a:rPr lang="cs-CZ" sz="2400" i="1" dirty="0"/>
              <a:t> laici sub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i="1" dirty="0" err="1"/>
              <a:t>utraque</a:t>
            </a:r>
            <a:r>
              <a:rPr lang="cs-CZ" sz="2400" i="1" dirty="0"/>
              <a:t>, </a:t>
            </a:r>
            <a:r>
              <a:rPr lang="cs-CZ" sz="2400" b="1" i="1" dirty="0" err="1"/>
              <a:t>peccant</a:t>
            </a:r>
            <a:r>
              <a:rPr lang="cs-CZ" sz="2400" b="1" i="1" dirty="0"/>
              <a:t> </a:t>
            </a:r>
            <a:r>
              <a:rPr lang="cs-CZ" sz="2400" b="1" i="1" dirty="0" err="1"/>
              <a:t>mortaliter</a:t>
            </a:r>
            <a:r>
              <a:rPr lang="cs-CZ" sz="2400" b="1" i="1" dirty="0"/>
              <a:t>.</a:t>
            </a:r>
            <a:r>
              <a:rPr lang="cs-CZ" sz="2400" i="1" dirty="0"/>
              <a:t>“</a:t>
            </a:r>
            <a:r>
              <a:rPr lang="cs-CZ" sz="2400" dirty="0"/>
              <a:t>)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8376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43408"/>
            <a:ext cx="7772400" cy="1470025"/>
          </a:xfrm>
        </p:spPr>
        <p:txBody>
          <a:bodyPr/>
          <a:lstStyle/>
          <a:p>
            <a:r>
              <a:rPr lang="cs-CZ" u="sng" dirty="0"/>
              <a:t>Pavel II. a druhá husitská válka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930039"/>
            <a:ext cx="83867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R. 1464 </a:t>
            </a:r>
            <a:r>
              <a:rPr lang="cs-CZ" sz="2400" b="1" dirty="0"/>
              <a:t>předvolán Jiří před papežský </a:t>
            </a:r>
            <a:r>
              <a:rPr lang="cs-CZ" sz="2400" dirty="0"/>
              <a:t>soud (</a:t>
            </a:r>
            <a:r>
              <a:rPr lang="cs-CZ" sz="2400" dirty="0" err="1"/>
              <a:t>půhon</a:t>
            </a:r>
            <a:r>
              <a:rPr lang="cs-CZ" sz="2400" dirty="0"/>
              <a:t>), což zopakuje v srpnu 1465 nový </a:t>
            </a:r>
            <a:r>
              <a:rPr lang="cs-CZ" sz="2400" dirty="0" err="1"/>
              <a:t>pontifik</a:t>
            </a:r>
            <a:r>
              <a:rPr lang="cs-CZ" sz="2400" dirty="0"/>
              <a:t> </a:t>
            </a:r>
            <a:r>
              <a:rPr lang="cs-CZ" sz="2400" b="1" dirty="0"/>
              <a:t>Pavel II. </a:t>
            </a:r>
            <a:r>
              <a:rPr lang="cs-CZ" sz="2400" dirty="0"/>
              <a:t>(1464–1471)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23. prosinec 1466</a:t>
            </a:r>
            <a:r>
              <a:rPr lang="cs-CZ" sz="2400" dirty="0"/>
              <a:t> – papež prohlašuje </a:t>
            </a:r>
            <a:r>
              <a:rPr lang="cs-CZ" sz="2400" b="1" dirty="0"/>
              <a:t>Jiřího za kacíře zbaveného trůnu</a:t>
            </a:r>
            <a:r>
              <a:rPr lang="cs-CZ" sz="2400" dirty="0"/>
              <a:t>, už rok předtím se katolická opozice v zemi zformovala do </a:t>
            </a:r>
            <a:r>
              <a:rPr lang="cs-CZ" sz="2400" b="1" dirty="0"/>
              <a:t>Jednoty zelenohorské</a:t>
            </a:r>
            <a:r>
              <a:rPr lang="cs-CZ" sz="2400" dirty="0"/>
              <a:t> pod vedení Zdeňka ze Šternberka (</a:t>
            </a:r>
            <a:r>
              <a:rPr lang="cs-CZ" sz="2400" b="1" dirty="0"/>
              <a:t>posvěcena papežem</a:t>
            </a:r>
            <a:r>
              <a:rPr lang="cs-CZ" sz="2400" dirty="0"/>
              <a:t>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Výzvy ke kruciátě se nakonec chopil Matyáš Korvín, jenž se nechává </a:t>
            </a:r>
            <a:r>
              <a:rPr lang="cs-CZ" sz="2400" b="1" dirty="0"/>
              <a:t>3. května 1469</a:t>
            </a:r>
            <a:r>
              <a:rPr lang="cs-CZ" sz="2400" dirty="0"/>
              <a:t> zvolit v </a:t>
            </a:r>
            <a:r>
              <a:rPr lang="cs-CZ" sz="2400" b="1" dirty="0"/>
              <a:t>Olomouci českým králem</a:t>
            </a:r>
            <a:r>
              <a:rPr lang="cs-CZ" sz="2400" dirty="0"/>
              <a:t>: </a:t>
            </a:r>
            <a:br>
              <a:rPr lang="cs-CZ" sz="2400" dirty="0"/>
            </a:br>
            <a:r>
              <a:rPr lang="cs-CZ" sz="2400" i="1" dirty="0"/>
              <a:t>„… královský titul přijal tento pán, na prosby naše (…) nepochybně odhodlán vládnout a </a:t>
            </a:r>
            <a:r>
              <a:rPr lang="cs-CZ" sz="2400" b="1" i="1" dirty="0"/>
              <a:t>šťastně zvítězit v boji proti kacířům, které usiluje vyhladit a od základu vykořenit</a:t>
            </a:r>
            <a:r>
              <a:rPr lang="cs-CZ" sz="2400" i="1" dirty="0"/>
              <a:t>.“ </a:t>
            </a:r>
            <a:r>
              <a:rPr lang="cs-CZ" sz="2400" dirty="0"/>
              <a:t>(papežský legát)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Korvín tímto jednoznačně </a:t>
            </a:r>
            <a:r>
              <a:rPr lang="cs-CZ" sz="2400" b="1" dirty="0"/>
              <a:t>porušil svůj slib</a:t>
            </a:r>
            <a:r>
              <a:rPr lang="cs-CZ" sz="2400" dirty="0"/>
              <a:t> daný po fiasku u </a:t>
            </a:r>
            <a:r>
              <a:rPr lang="cs-CZ" sz="2400" b="1" dirty="0"/>
              <a:t>Vilémova</a:t>
            </a:r>
            <a:r>
              <a:rPr lang="cs-CZ" sz="2400" dirty="0"/>
              <a:t> (únor 1469) </a:t>
            </a: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54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Neblahé dědictví </a:t>
            </a:r>
            <a:r>
              <a:rPr lang="cs-CZ" u="sng" dirty="0" err="1"/>
              <a:t>dvojkrálovství</a:t>
            </a:r>
            <a:r>
              <a:rPr lang="cs-CZ" u="sng" dirty="0"/>
              <a:t> po Jiříkově smrti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300" y="1124744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R. 1471</a:t>
            </a:r>
            <a:r>
              <a:rPr lang="cs-CZ" sz="2400" dirty="0"/>
              <a:t> umírají </a:t>
            </a:r>
            <a:r>
              <a:rPr lang="cs-CZ" sz="2400" b="1" dirty="0" err="1"/>
              <a:t>Rokycana</a:t>
            </a:r>
            <a:r>
              <a:rPr lang="cs-CZ" sz="2400" b="1" dirty="0"/>
              <a:t> </a:t>
            </a:r>
            <a:r>
              <a:rPr lang="cs-CZ" sz="2400" dirty="0"/>
              <a:t>(22. února), král </a:t>
            </a:r>
            <a:r>
              <a:rPr lang="cs-CZ" sz="2400" b="1" dirty="0"/>
              <a:t>Jiří</a:t>
            </a:r>
            <a:r>
              <a:rPr lang="cs-CZ" sz="2400" dirty="0"/>
              <a:t> (22. března) i papež </a:t>
            </a:r>
            <a:r>
              <a:rPr lang="cs-CZ" sz="2400" b="1" dirty="0"/>
              <a:t>Pavel II.</a:t>
            </a:r>
            <a:r>
              <a:rPr lang="cs-CZ" sz="2400" dirty="0"/>
              <a:t> (26. července)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Na květen 1471 svolán </a:t>
            </a:r>
            <a:r>
              <a:rPr lang="cs-CZ" sz="2400" b="1" dirty="0"/>
              <a:t>sněm do Kutné Hory </a:t>
            </a:r>
            <a:r>
              <a:rPr lang="cs-CZ" sz="2400" dirty="0"/>
              <a:t>– Pavlovi legáti zde rozhodně </a:t>
            </a:r>
            <a:r>
              <a:rPr lang="cs-CZ" sz="2400" b="1" dirty="0"/>
              <a:t>odmítli volbu Vladislava Jagellonského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Nový papež </a:t>
            </a:r>
            <a:r>
              <a:rPr lang="cs-CZ" sz="2400" b="1" dirty="0" err="1"/>
              <a:t>Sixtus</a:t>
            </a:r>
            <a:r>
              <a:rPr lang="cs-CZ" sz="2400" b="1" dirty="0"/>
              <a:t> IV. </a:t>
            </a:r>
            <a:r>
              <a:rPr lang="cs-CZ" sz="2400" dirty="0"/>
              <a:t>(1471–1484) se jednoznačně kloní na stranu </a:t>
            </a:r>
            <a:r>
              <a:rPr lang="cs-CZ" sz="2400" b="1" dirty="0"/>
              <a:t>Korvína jakožto českého krále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Nicméně ze strany kardinála </a:t>
            </a:r>
            <a:r>
              <a:rPr lang="cs-CZ" sz="2400" b="1" dirty="0"/>
              <a:t>Marca </a:t>
            </a:r>
            <a:r>
              <a:rPr lang="cs-CZ" sz="2400" b="1" dirty="0" err="1"/>
              <a:t>Barba</a:t>
            </a:r>
            <a:r>
              <a:rPr lang="cs-CZ" sz="2400" dirty="0"/>
              <a:t> (1472–1474) přichází iniciativa </a:t>
            </a:r>
            <a:r>
              <a:rPr lang="cs-CZ" sz="2400" b="1" dirty="0"/>
              <a:t>ke smírnému řešené celého sporu</a:t>
            </a:r>
            <a:r>
              <a:rPr lang="cs-CZ" sz="2400" dirty="0"/>
              <a:t>, což lze pozorovat i ve stavovských kruzích </a:t>
            </a:r>
          </a:p>
        </p:txBody>
      </p:sp>
    </p:spTree>
    <p:extLst>
      <p:ext uri="{BB962C8B-B14F-4D97-AF65-F5344CB8AC3E}">
        <p14:creationId xmlns:p14="http://schemas.microsoft.com/office/powerpoint/2010/main" val="319536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6024" y="0"/>
            <a:ext cx="7772400" cy="1470025"/>
          </a:xfrm>
        </p:spPr>
        <p:txBody>
          <a:bodyPr/>
          <a:lstStyle/>
          <a:p>
            <a:r>
              <a:rPr lang="cs-CZ" u="sng" dirty="0"/>
              <a:t>Jednota bratrská v roli bludařů a kacířů (do r. 1467)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52227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průběhu padesátých let se </a:t>
            </a:r>
            <a:r>
              <a:rPr lang="cs-CZ" sz="2400" b="1" dirty="0"/>
              <a:t>pod Rokycanovou kazatelnou </a:t>
            </a:r>
            <a:r>
              <a:rPr lang="cs-CZ" sz="2400" dirty="0"/>
              <a:t>v Praze formuje skupina horlivých </a:t>
            </a:r>
            <a:r>
              <a:rPr lang="cs-CZ" sz="2400" b="1" dirty="0"/>
              <a:t>zastánců novozákonních principů </a:t>
            </a:r>
            <a:r>
              <a:rPr lang="cs-CZ" sz="2400" dirty="0"/>
              <a:t>v čele s </a:t>
            </a:r>
            <a:r>
              <a:rPr lang="cs-CZ" sz="2400" b="1" dirty="0"/>
              <a:t>bratrem Řehořem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err="1"/>
              <a:t>Rokycana</a:t>
            </a:r>
            <a:r>
              <a:rPr lang="cs-CZ" sz="2400" dirty="0"/>
              <a:t> zajišťuje poklidný </a:t>
            </a:r>
            <a:r>
              <a:rPr lang="cs-CZ" sz="2400" b="1" dirty="0"/>
              <a:t>přesun rodící se Jednoty </a:t>
            </a:r>
            <a:r>
              <a:rPr lang="cs-CZ" sz="2400" dirty="0"/>
              <a:t>na litické panství  </a:t>
            </a:r>
            <a:r>
              <a:rPr lang="cs-CZ" sz="2400" b="1" dirty="0"/>
              <a:t>do Kunvaldu (1457/1458)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Příslušníci nového hnutí se však objevují </a:t>
            </a:r>
            <a:r>
              <a:rPr lang="cs-CZ" sz="2400" b="1" dirty="0"/>
              <a:t>po celé zemi</a:t>
            </a:r>
            <a:r>
              <a:rPr lang="cs-CZ" sz="2400" dirty="0"/>
              <a:t>, </a:t>
            </a:r>
            <a:r>
              <a:rPr lang="cs-CZ" sz="2400" b="1" dirty="0"/>
              <a:t>r. 1461 vyslýcháni a uvězněni novoměstští stoupenci </a:t>
            </a:r>
            <a:r>
              <a:rPr lang="cs-CZ" sz="2400" dirty="0"/>
              <a:t>Jednoty (toto první  pronásledování iniciuje Jiří zavázaný tajnou korunovační přísahou)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Zásady: velmi </a:t>
            </a:r>
            <a:r>
              <a:rPr lang="cs-CZ" sz="2400" b="1" dirty="0"/>
              <a:t>prostý</a:t>
            </a:r>
            <a:r>
              <a:rPr lang="cs-CZ" sz="2400" dirty="0"/>
              <a:t> a </a:t>
            </a:r>
            <a:r>
              <a:rPr lang="cs-CZ" sz="2400" b="1" dirty="0"/>
              <a:t>mírumilovný </a:t>
            </a:r>
            <a:r>
              <a:rPr lang="cs-CZ" sz="2400" dirty="0"/>
              <a:t>život, </a:t>
            </a:r>
            <a:r>
              <a:rPr lang="cs-CZ" sz="2400" b="1" dirty="0"/>
              <a:t>odmítání vzdělán</a:t>
            </a:r>
            <a:r>
              <a:rPr lang="cs-CZ" sz="2400" dirty="0"/>
              <a:t>í, řemesla </a:t>
            </a:r>
            <a:r>
              <a:rPr lang="cs-CZ" sz="2400" b="1" dirty="0"/>
              <a:t>nutná k obživě a ošacení</a:t>
            </a:r>
            <a:r>
              <a:rPr lang="cs-CZ" sz="2400" dirty="0"/>
              <a:t>, </a:t>
            </a:r>
            <a:r>
              <a:rPr lang="cs-CZ" sz="2400" b="1" dirty="0"/>
              <a:t>prosté ceremonie</a:t>
            </a:r>
            <a:r>
              <a:rPr lang="cs-CZ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0830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-315416"/>
            <a:ext cx="8253120" cy="1470025"/>
          </a:xfrm>
        </p:spPr>
        <p:txBody>
          <a:bodyPr/>
          <a:lstStyle/>
          <a:p>
            <a:r>
              <a:rPr lang="cs-CZ" u="sng" dirty="0"/>
              <a:t>Jednota bratrská v roli schizmatiků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5304" y="487025"/>
            <a:ext cx="82531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Základní věroučné zásady formulovány r. 1464 při </a:t>
            </a:r>
            <a:r>
              <a:rPr lang="cs-CZ" sz="2400" b="1" dirty="0"/>
              <a:t>„svolání na horách Rychnovských“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 neúspěšném hledání pravé církve přikročeno k </a:t>
            </a:r>
            <a:r>
              <a:rPr lang="cs-CZ" sz="2400" b="1" dirty="0"/>
              <a:t>radikálnímu kroku</a:t>
            </a:r>
            <a:r>
              <a:rPr lang="cs-CZ" sz="2400" dirty="0"/>
              <a:t>: někdy v r. 1467 </a:t>
            </a:r>
            <a:r>
              <a:rPr lang="cs-CZ" sz="2400" b="1" dirty="0"/>
              <a:t>ustanoveno devět kandidátů </a:t>
            </a:r>
            <a:r>
              <a:rPr lang="cs-CZ" sz="2400" dirty="0"/>
              <a:t>na kněze a </a:t>
            </a:r>
            <a:r>
              <a:rPr lang="cs-CZ" sz="2400" b="1" dirty="0"/>
              <a:t>losem určeni tři z nich</a:t>
            </a:r>
            <a:r>
              <a:rPr lang="cs-CZ" sz="2400" dirty="0"/>
              <a:t> (Matěj z Kunvaldu, Eliáš z Chřenovic a krejčí </a:t>
            </a:r>
            <a:r>
              <a:rPr lang="cs-CZ" sz="2400" b="1" dirty="0"/>
              <a:t>Tůma Přeloučský </a:t>
            </a:r>
            <a:r>
              <a:rPr lang="cs-CZ" sz="2400" dirty="0"/>
              <a:t>jakožto biskup)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Takto radikální krok </a:t>
            </a:r>
            <a:r>
              <a:rPr lang="cs-CZ" sz="2400" b="1" dirty="0"/>
              <a:t>nemohl již přehlížet ani </a:t>
            </a:r>
            <a:r>
              <a:rPr lang="cs-CZ" sz="2400" b="1" dirty="0" err="1"/>
              <a:t>Rokycana</a:t>
            </a:r>
            <a:r>
              <a:rPr lang="cs-CZ" sz="2400" dirty="0"/>
              <a:t>, jenž se nyní na pronásledování Jednoty aktivně podílí; naopak Lupáč k volbě vlastních kněží Jednotu </a:t>
            </a:r>
            <a:r>
              <a:rPr lang="cs-CZ" sz="2400" b="1" dirty="0"/>
              <a:t>patrně nabádal </a:t>
            </a:r>
            <a:r>
              <a:rPr lang="cs-CZ" sz="2400" dirty="0"/>
              <a:t>a jejich krok zřejmě posvětil slovy </a:t>
            </a:r>
            <a:r>
              <a:rPr lang="cs-CZ" sz="2400" i="1" dirty="0"/>
              <a:t>„Vy jste se </a:t>
            </a:r>
            <a:r>
              <a:rPr lang="cs-CZ" sz="2400" b="1" i="1" dirty="0"/>
              <a:t>o veliké věci pokusili</a:t>
            </a:r>
            <a:r>
              <a:rPr lang="cs-CZ" sz="2400" i="1" dirty="0"/>
              <a:t> a l</a:t>
            </a:r>
            <a:r>
              <a:rPr lang="cs-CZ" sz="2400" b="1" i="1" dirty="0"/>
              <a:t>idu těchto </a:t>
            </a:r>
            <a:r>
              <a:rPr lang="cs-CZ" sz="2400" b="1" i="1" dirty="0" err="1"/>
              <a:t>časuov</a:t>
            </a:r>
            <a:r>
              <a:rPr lang="cs-CZ" sz="2400" b="1" i="1" dirty="0"/>
              <a:t> nepříjemné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Radikální počin Jednota zmírnila, když byl </a:t>
            </a:r>
            <a:r>
              <a:rPr lang="cs-CZ" sz="2400" b="1" dirty="0"/>
              <a:t>Tůma </a:t>
            </a:r>
            <a:r>
              <a:rPr lang="cs-CZ" sz="2400" dirty="0"/>
              <a:t>posléze </a:t>
            </a:r>
            <a:r>
              <a:rPr lang="cs-CZ" sz="2400" b="1" dirty="0"/>
              <a:t>vysvěcen na biskupa knězem Matějem ze </a:t>
            </a:r>
            <a:r>
              <a:rPr lang="cs-CZ" sz="2400" b="1" dirty="0" err="1"/>
              <a:t>Žamberka</a:t>
            </a:r>
            <a:r>
              <a:rPr lang="cs-CZ" sz="2400" b="1" dirty="0"/>
              <a:t>   </a:t>
            </a:r>
            <a:endParaRPr 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130343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dirty="0"/>
              <a:t>Domek na sboru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" y="1196752"/>
            <a:ext cx="733425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806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4048" y="476672"/>
            <a:ext cx="3513584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i="1" dirty="0"/>
              <a:t>„Vybrali tedy dva, Josefa (…) a Matěje; pak se modlili: ‚Ty, pane, znáš srdce všech lidí; ukaž, koho z těch dvou sis vyvolil, aby převzal místo v této apoštolské službě, kterou Jidáš opustil, a odešel tam, kam patří.‘ Potom jim dali losy a los padl na Matěje; tak byl připojen k jedenácti apoštolům.“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3947887" cy="510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404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12349</TotalTime>
  <Words>703</Words>
  <Application>Microsoft Office PowerPoint</Application>
  <PresentationFormat>Předvádění na obrazovce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sady Office</vt:lpstr>
      <vt:lpstr>   Neklidný konec poděbradské éry: kruciáta, náboženské spory a Jednota bratrská   Papežství, koncily a české země v pozdním středověku</vt:lpstr>
      <vt:lpstr>Evropou křížem krážem</vt:lpstr>
      <vt:lpstr>Pražská disputace r. 1465</vt:lpstr>
      <vt:lpstr>Pavel II. a druhá husitská válka </vt:lpstr>
      <vt:lpstr>Neblahé dědictví dvojkrálovství po Jiříkově smrti</vt:lpstr>
      <vt:lpstr>Jednota bratrská v roli bludařů a kacířů (do r. 1467)</vt:lpstr>
      <vt:lpstr>Jednota bratrská v roli schizmatiků</vt:lpstr>
      <vt:lpstr>Domek na sboru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272</cp:revision>
  <dcterms:created xsi:type="dcterms:W3CDTF">2013-03-27T18:04:31Z</dcterms:created>
  <dcterms:modified xsi:type="dcterms:W3CDTF">2017-01-25T14:35:35Z</dcterms:modified>
</cp:coreProperties>
</file>