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6444" autoAdjust="0"/>
  </p:normalViewPr>
  <p:slideViewPr>
    <p:cSldViewPr>
      <p:cViewPr varScale="1">
        <p:scale>
          <a:sx n="72" d="100"/>
          <a:sy n="72" d="100"/>
        </p:scale>
        <p:origin x="135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u="sng" dirty="0"/>
              <a:t>Svěcení utrakvistického kněžstva a jeho mezinárodní význam během jagellonské éry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2800" dirty="0"/>
              <a:t>Papežství, koncily a české země v pozdním středověku</a:t>
            </a:r>
            <a:endParaRPr lang="cs-CZ" sz="3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3013" y="-237269"/>
            <a:ext cx="7772400" cy="1470025"/>
          </a:xfrm>
        </p:spPr>
        <p:txBody>
          <a:bodyPr>
            <a:normAutofit/>
          </a:bodyPr>
          <a:lstStyle/>
          <a:p>
            <a:r>
              <a:rPr lang="cs-CZ" u="sng" dirty="0"/>
              <a:t>Legitimita dvou českých králů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956628"/>
            <a:ext cx="832294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dirty="0"/>
              <a:t> Uznání hodnosti </a:t>
            </a:r>
            <a:r>
              <a:rPr lang="cs-CZ" sz="2400" b="1" dirty="0"/>
              <a:t>ze strany římského císaře</a:t>
            </a:r>
            <a:r>
              <a:rPr lang="cs-CZ" sz="2400" dirty="0"/>
              <a:t> – spjaté s potvrzením </a:t>
            </a:r>
            <a:r>
              <a:rPr lang="cs-CZ" sz="2400" b="1" dirty="0"/>
              <a:t>kurfiřtské hodnosti</a:t>
            </a:r>
            <a:r>
              <a:rPr lang="cs-CZ" sz="2400" dirty="0"/>
              <a:t> a udělením království v </a:t>
            </a:r>
            <a:r>
              <a:rPr lang="cs-CZ" sz="2400" b="1" dirty="0"/>
              <a:t>léno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Červen </a:t>
            </a:r>
            <a:r>
              <a:rPr lang="cs-CZ" sz="2400" b="1" dirty="0"/>
              <a:t>1477</a:t>
            </a:r>
            <a:r>
              <a:rPr lang="cs-CZ" sz="2400" dirty="0"/>
              <a:t> – </a:t>
            </a:r>
            <a:r>
              <a:rPr lang="cs-CZ" sz="2400" b="1" dirty="0"/>
              <a:t>Fridrich III.</a:t>
            </a:r>
            <a:r>
              <a:rPr lang="cs-CZ" sz="2400" dirty="0"/>
              <a:t> učinil tento akt směrem k </a:t>
            </a:r>
            <a:r>
              <a:rPr lang="cs-CZ" sz="2400" b="1" dirty="0"/>
              <a:t>Vladislavu Jagellonskému </a:t>
            </a:r>
            <a:r>
              <a:rPr lang="cs-CZ" sz="2400" dirty="0"/>
              <a:t>(od r. 1474 spojenecká smlouva s Jagellonci)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O půl roku později si však stejný krok </a:t>
            </a:r>
            <a:r>
              <a:rPr lang="cs-CZ" sz="2400" b="1" dirty="0"/>
              <a:t>vynutil Matyáš Korvín </a:t>
            </a:r>
            <a:r>
              <a:rPr lang="cs-CZ" sz="2400" dirty="0"/>
              <a:t>ničivou válkou v Dolních Rakousích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Až r. </a:t>
            </a:r>
            <a:r>
              <a:rPr lang="cs-CZ" sz="2400" b="1" dirty="0"/>
              <a:t>1487</a:t>
            </a:r>
            <a:r>
              <a:rPr lang="cs-CZ" sz="2400" dirty="0"/>
              <a:t> je uznán Vladislavův královský titul </a:t>
            </a:r>
            <a:r>
              <a:rPr lang="cs-CZ" sz="2400" b="1" dirty="0"/>
              <a:t>apoštolským stolcem </a:t>
            </a:r>
            <a:r>
              <a:rPr lang="cs-CZ" sz="2400" dirty="0"/>
              <a:t>díky vyslání </a:t>
            </a:r>
            <a:r>
              <a:rPr lang="cs-CZ" sz="2400" b="1" dirty="0" err="1"/>
              <a:t>obedienčního</a:t>
            </a:r>
            <a:r>
              <a:rPr lang="cs-CZ" sz="2400" b="1" dirty="0"/>
              <a:t> poselstva </a:t>
            </a:r>
            <a:r>
              <a:rPr lang="cs-CZ" sz="2400" dirty="0"/>
              <a:t>do Říma, tehdejším </a:t>
            </a:r>
            <a:r>
              <a:rPr lang="cs-CZ" sz="2400" dirty="0" err="1"/>
              <a:t>pontifikem</a:t>
            </a:r>
            <a:r>
              <a:rPr lang="cs-CZ" sz="2400" dirty="0"/>
              <a:t> </a:t>
            </a:r>
            <a:r>
              <a:rPr lang="cs-CZ" sz="2400" b="1" dirty="0"/>
              <a:t>Inocenc VIII.</a:t>
            </a:r>
            <a:r>
              <a:rPr lang="cs-CZ" sz="2400" dirty="0"/>
              <a:t> (1484–1492)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335821"/>
            <a:ext cx="7772400" cy="1470025"/>
          </a:xfrm>
        </p:spPr>
        <p:txBody>
          <a:bodyPr/>
          <a:lstStyle/>
          <a:p>
            <a:r>
              <a:rPr lang="cs-CZ" u="sng" dirty="0"/>
              <a:t>Olomoucké smlouvy r. 1479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14501"/>
            <a:ext cx="844021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 </a:t>
            </a:r>
            <a:r>
              <a:rPr lang="cs-CZ" sz="2400" b="1" dirty="0"/>
              <a:t>prosinci 1478</a:t>
            </a:r>
            <a:r>
              <a:rPr lang="cs-CZ" sz="2400" dirty="0"/>
              <a:t> ukončeno dlouhé období bojů </a:t>
            </a:r>
            <a:r>
              <a:rPr lang="cs-CZ" sz="2400" b="1" dirty="0"/>
              <a:t>mírovou dohodou</a:t>
            </a:r>
            <a:r>
              <a:rPr lang="cs-CZ" sz="2400" dirty="0"/>
              <a:t>, jež byla potvrzena v </a:t>
            </a:r>
            <a:r>
              <a:rPr lang="cs-CZ" sz="2400" b="1" dirty="0"/>
              <a:t>červenci 1479 na olomouckém jednání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Oba vládci se </a:t>
            </a:r>
            <a:r>
              <a:rPr lang="cs-CZ" sz="2400" b="1" dirty="0"/>
              <a:t>vzájemně uznali dědičnými českými králi </a:t>
            </a:r>
            <a:r>
              <a:rPr lang="cs-CZ" sz="2400" dirty="0"/>
              <a:t>a rozdělili si vládu na zemském základě; v případě dřívějšího úmrtí Matyáše si mohl Vladislav a jeho potomci získat ostatní země Koruny české vyplacením </a:t>
            </a:r>
            <a:r>
              <a:rPr lang="cs-CZ" sz="2400" b="1" dirty="0"/>
              <a:t>400 000 dukátů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i="1" dirty="0"/>
              <a:t>„</a:t>
            </a:r>
            <a:r>
              <a:rPr lang="cs-CZ" sz="2400" i="1" dirty="0" err="1"/>
              <a:t>Item</a:t>
            </a:r>
            <a:r>
              <a:rPr lang="cs-CZ" sz="2400" i="1" dirty="0"/>
              <a:t> </a:t>
            </a:r>
            <a:r>
              <a:rPr lang="cs-CZ" sz="2400" i="1" dirty="0" err="1"/>
              <a:t>zavříno</a:t>
            </a:r>
            <a:r>
              <a:rPr lang="cs-CZ" sz="2400" i="1" dirty="0"/>
              <a:t> jest mezi stolicí </a:t>
            </a:r>
            <a:r>
              <a:rPr lang="cs-CZ" sz="2400" i="1" dirty="0" err="1"/>
              <a:t>apoštolskú</a:t>
            </a:r>
            <a:r>
              <a:rPr lang="cs-CZ" sz="2400" i="1" dirty="0"/>
              <a:t> a Čechy (…) aby </a:t>
            </a:r>
            <a:r>
              <a:rPr lang="cs-CZ" sz="2400" b="1" i="1" dirty="0"/>
              <a:t>arcibiskup v království českém </a:t>
            </a:r>
            <a:r>
              <a:rPr lang="cs-CZ" sz="2400" b="1" i="1" dirty="0" err="1"/>
              <a:t>spuosoben</a:t>
            </a:r>
            <a:r>
              <a:rPr lang="cs-CZ" sz="2400" b="1" i="1" dirty="0"/>
              <a:t> byl</a:t>
            </a:r>
            <a:r>
              <a:rPr lang="cs-CZ" sz="2400" i="1" dirty="0"/>
              <a:t>, kterýžto ode všech </a:t>
            </a:r>
            <a:r>
              <a:rPr lang="cs-CZ" sz="2400" i="1" dirty="0" err="1"/>
              <a:t>poctně</a:t>
            </a:r>
            <a:r>
              <a:rPr lang="cs-CZ" sz="2400" i="1" dirty="0"/>
              <a:t> slušně bude míti přijat býti. A aby </a:t>
            </a:r>
            <a:r>
              <a:rPr lang="cs-CZ" sz="2400" b="1" i="1" dirty="0"/>
              <a:t>kletba skrze pana Pavla </a:t>
            </a:r>
            <a:r>
              <a:rPr lang="cs-CZ" sz="2400" i="1" dirty="0"/>
              <a:t>papeže milosrdné paměti vyhlášená tak z živých, jako z mrtvých sňata byla, u </a:t>
            </a:r>
            <a:r>
              <a:rPr lang="cs-CZ" sz="2400" i="1" dirty="0" err="1"/>
              <a:t>najvyššího</a:t>
            </a:r>
            <a:r>
              <a:rPr lang="cs-CZ" sz="2400" i="1" dirty="0"/>
              <a:t> biskupa o to usilováno buď.“  </a:t>
            </a:r>
            <a:r>
              <a:rPr lang="cs-CZ" sz="2400" dirty="0"/>
              <a:t>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083765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62161"/>
            <a:ext cx="7772400" cy="1470025"/>
          </a:xfrm>
        </p:spPr>
        <p:txBody>
          <a:bodyPr/>
          <a:lstStyle/>
          <a:p>
            <a:r>
              <a:rPr lang="cs-CZ" u="sng" dirty="0"/>
              <a:t>Problém svěcení kališnického kléru v </a:t>
            </a:r>
            <a:r>
              <a:rPr lang="cs-CZ" u="sng" dirty="0" err="1"/>
              <a:t>předjagellonské</a:t>
            </a:r>
            <a:r>
              <a:rPr lang="cs-CZ" u="sng" dirty="0"/>
              <a:t> době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1268760"/>
            <a:ext cx="878497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dirty="0"/>
              <a:t> R. 1</a:t>
            </a:r>
            <a:r>
              <a:rPr lang="cs-CZ" sz="2400" b="1" dirty="0"/>
              <a:t>421 přestoupil ke kalichu </a:t>
            </a:r>
            <a:r>
              <a:rPr lang="cs-CZ" sz="2400" dirty="0"/>
              <a:t>legitimní pražský arcibiskup </a:t>
            </a:r>
            <a:r>
              <a:rPr lang="cs-CZ" sz="2400" b="1" dirty="0"/>
              <a:t>Konrád z </a:t>
            </a:r>
            <a:r>
              <a:rPr lang="cs-CZ" sz="2400" b="1" dirty="0" err="1"/>
              <a:t>Vechty</a:t>
            </a:r>
            <a:r>
              <a:rPr lang="cs-CZ" sz="2400" dirty="0"/>
              <a:t>, o pět let později exkomunikován, roli arcibiskupa si však uzurpuje až do své smrti r. 1431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Svěcení kněží obou konfesí </a:t>
            </a:r>
            <a:r>
              <a:rPr lang="cs-CZ" sz="2400" b="1" dirty="0" err="1"/>
              <a:t>Filibertem</a:t>
            </a:r>
            <a:r>
              <a:rPr lang="cs-CZ" sz="2400" b="1" dirty="0"/>
              <a:t> v letech 1437–1439</a:t>
            </a:r>
            <a:r>
              <a:rPr lang="cs-CZ" sz="2400" dirty="0"/>
              <a:t>, </a:t>
            </a:r>
            <a:r>
              <a:rPr lang="cs-CZ" sz="2400" b="1" dirty="0"/>
              <a:t>nekanonická volba Rokycany</a:t>
            </a:r>
            <a:r>
              <a:rPr lang="cs-CZ" sz="2400" dirty="0"/>
              <a:t> a dvou sufragánů z r. 1435 posvěcena jen císařem v létě 1436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Kompaktáta sice </a:t>
            </a:r>
            <a:r>
              <a:rPr lang="cs-CZ" sz="2400" b="1" dirty="0"/>
              <a:t>zaručovala svěcení utrakvistů biskupy litomyšlským a olomouckým</a:t>
            </a:r>
            <a:r>
              <a:rPr lang="cs-CZ" sz="2400" dirty="0"/>
              <a:t>, jenomže první diecéze téměř nefungovala a představitelé druhého biskupství podle všeho </a:t>
            </a:r>
            <a:r>
              <a:rPr lang="cs-CZ" sz="2400" b="1" dirty="0"/>
              <a:t>kališnické kandidáty odmítali</a:t>
            </a:r>
            <a:r>
              <a:rPr lang="cs-CZ" sz="2400" dirty="0"/>
              <a:t> (žaloby na Pavla z Miličína aj.) 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Nejasná </a:t>
            </a:r>
            <a:r>
              <a:rPr lang="cs-CZ" sz="2400" b="1" dirty="0"/>
              <a:t>jednání s ortodoxní církví r. 1452</a:t>
            </a:r>
            <a:r>
              <a:rPr lang="cs-CZ" sz="2400" dirty="0"/>
              <a:t>, fenomén </a:t>
            </a:r>
            <a:r>
              <a:rPr lang="cs-CZ" sz="2400" b="1" dirty="0"/>
              <a:t>„ordinační turistiky“ </a:t>
            </a:r>
            <a:r>
              <a:rPr lang="cs-CZ" sz="2400" dirty="0"/>
              <a:t>spojený s úplatky a zřeknutím se kalicha (často formálním)</a:t>
            </a:r>
            <a:endParaRPr lang="cs-CZ" sz="2400" i="1" dirty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7540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68900"/>
            <a:ext cx="7772400" cy="1470025"/>
          </a:xfrm>
        </p:spPr>
        <p:txBody>
          <a:bodyPr/>
          <a:lstStyle/>
          <a:p>
            <a:r>
              <a:rPr lang="cs-CZ" u="sng" dirty="0"/>
              <a:t>Augustin Lucián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7300" y="580944"/>
            <a:ext cx="820891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b="1" dirty="0" err="1"/>
              <a:t>Santorinský</a:t>
            </a:r>
            <a:r>
              <a:rPr lang="cs-CZ" sz="2400" b="1" dirty="0"/>
              <a:t> biskup</a:t>
            </a:r>
            <a:r>
              <a:rPr lang="cs-CZ" sz="2400" dirty="0"/>
              <a:t>, jenž vyhověl prosbám českých utrakvistů a v letech </a:t>
            </a:r>
            <a:r>
              <a:rPr lang="cs-CZ" sz="2400" b="1" dirty="0"/>
              <a:t>1482–1493</a:t>
            </a:r>
            <a:r>
              <a:rPr lang="cs-CZ" sz="2400" dirty="0"/>
              <a:t> působil v Českém království jakožto </a:t>
            </a:r>
            <a:r>
              <a:rPr lang="cs-CZ" sz="2400" b="1" dirty="0"/>
              <a:t>světící biskup </a:t>
            </a:r>
            <a:r>
              <a:rPr lang="cs-CZ" sz="2400" dirty="0"/>
              <a:t>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Již před příchodem do Čech světil v Itálii přišedší utrakvisty na kněze, což se setkalo s </a:t>
            </a:r>
            <a:r>
              <a:rPr lang="cs-CZ" sz="2400" b="1" dirty="0"/>
              <a:t>ostrým nesouhlasem samotného Sixta IV.</a:t>
            </a:r>
            <a:r>
              <a:rPr lang="cs-CZ" sz="2400" dirty="0"/>
              <a:t> – ten pak r. 1483 vysílá do střední Evropy </a:t>
            </a:r>
            <a:r>
              <a:rPr lang="cs-CZ" sz="2400" dirty="0" err="1"/>
              <a:t>Bartolomea</a:t>
            </a:r>
            <a:r>
              <a:rPr lang="cs-CZ" sz="2400" dirty="0"/>
              <a:t> de </a:t>
            </a:r>
            <a:r>
              <a:rPr lang="cs-CZ" sz="2400" dirty="0" err="1"/>
              <a:t>Ziliana</a:t>
            </a:r>
            <a:r>
              <a:rPr lang="cs-CZ" sz="2400" dirty="0"/>
              <a:t>, aby přivedl do Říma </a:t>
            </a:r>
            <a:r>
              <a:rPr lang="cs-CZ" sz="2400" b="1" i="1" dirty="0"/>
              <a:t>muže zatracení Augustina</a:t>
            </a:r>
            <a:endParaRPr lang="cs-CZ" sz="2400" b="1" dirty="0"/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Časté </a:t>
            </a:r>
            <a:r>
              <a:rPr lang="cs-CZ" sz="2400" b="1" dirty="0"/>
              <a:t>kompetenční spory s konzistoří podobojí </a:t>
            </a:r>
            <a:r>
              <a:rPr lang="cs-CZ" sz="2400" dirty="0"/>
              <a:t>(Václav Koranda ml.), </a:t>
            </a:r>
            <a:r>
              <a:rPr lang="cs-CZ" sz="2400" b="1" dirty="0"/>
              <a:t>jeho obliba</a:t>
            </a:r>
            <a:r>
              <a:rPr lang="cs-CZ" sz="2400" dirty="0"/>
              <a:t> mezi kališníky kvůli obviněním z údajné hamižnosti či nevzdělanosti </a:t>
            </a:r>
            <a:r>
              <a:rPr lang="cs-CZ" sz="2400" b="1" dirty="0"/>
              <a:t>trvale klesala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Minimálně dvakrát vyjednával s apoštolským stolcem o </a:t>
            </a:r>
            <a:r>
              <a:rPr lang="cs-CZ" sz="2400" b="1" dirty="0"/>
              <a:t>možnosti návratu do Itálie</a:t>
            </a:r>
            <a:r>
              <a:rPr lang="cs-CZ" sz="2400" dirty="0"/>
              <a:t>, r. 1491 kvůli tomu raději odchází ze Starého Města do </a:t>
            </a:r>
            <a:r>
              <a:rPr lang="cs-CZ" sz="2400" b="1" dirty="0"/>
              <a:t>Kutné Hory</a:t>
            </a:r>
          </a:p>
        </p:txBody>
      </p:sp>
    </p:spTree>
    <p:extLst>
      <p:ext uri="{BB962C8B-B14F-4D97-AF65-F5344CB8AC3E}">
        <p14:creationId xmlns:p14="http://schemas.microsoft.com/office/powerpoint/2010/main" val="3195369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75556" y="260648"/>
            <a:ext cx="82089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Stavové hradeckého kraje uznávají světícího biskupa Augustina: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400" b="1" i="1" dirty="0"/>
              <a:t>„</a:t>
            </a:r>
            <a:r>
              <a:rPr lang="cs-CZ" sz="2400" i="1" dirty="0"/>
              <a:t>… také v skutku poznáváme na straně pod </a:t>
            </a:r>
            <a:r>
              <a:rPr lang="cs-CZ" sz="2400" i="1" dirty="0" err="1"/>
              <a:t>jednú</a:t>
            </a:r>
            <a:r>
              <a:rPr lang="cs-CZ" sz="2400" i="1" dirty="0"/>
              <a:t> </a:t>
            </a:r>
            <a:r>
              <a:rPr lang="cs-CZ" sz="2400" i="1" dirty="0" err="1"/>
              <a:t>spuosobú</a:t>
            </a:r>
            <a:r>
              <a:rPr lang="cs-CZ" sz="2400" i="1" dirty="0"/>
              <a:t> přijímajíce, že </a:t>
            </a:r>
            <a:r>
              <a:rPr lang="cs-CZ" sz="2400" b="1" i="1" dirty="0"/>
              <a:t>se straně naší znamenití </a:t>
            </a:r>
            <a:r>
              <a:rPr lang="cs-CZ" sz="2400" b="1" i="1" dirty="0" err="1"/>
              <a:t>útiskové</a:t>
            </a:r>
            <a:r>
              <a:rPr lang="cs-CZ" sz="2400" b="1" i="1" dirty="0"/>
              <a:t> dějí</a:t>
            </a:r>
            <a:r>
              <a:rPr lang="cs-CZ" sz="2400" i="1" dirty="0"/>
              <a:t>, že kněží naší strany i lid obecný z svých míst potiskují, (…) A protož znajíce toho </a:t>
            </a:r>
            <a:r>
              <a:rPr lang="cs-CZ" sz="2400" i="1" dirty="0" err="1"/>
              <a:t>velikú</a:t>
            </a:r>
            <a:r>
              <a:rPr lang="cs-CZ" sz="2400" i="1" dirty="0"/>
              <a:t> potřebu, v tento zápis </a:t>
            </a:r>
            <a:r>
              <a:rPr lang="cs-CZ" sz="2400" i="1" dirty="0" err="1"/>
              <a:t>vstúpili</a:t>
            </a:r>
            <a:r>
              <a:rPr lang="cs-CZ" sz="2400" i="1" dirty="0"/>
              <a:t> </a:t>
            </a:r>
            <a:r>
              <a:rPr lang="cs-CZ" sz="2400" i="1" dirty="0" err="1"/>
              <a:t>sme</a:t>
            </a:r>
            <a:r>
              <a:rPr lang="cs-CZ" sz="2400" i="1" dirty="0"/>
              <a:t>; a že slitovalo se jest toho milému pánu Bohu, z své nesmírné milosti </a:t>
            </a:r>
            <a:r>
              <a:rPr lang="cs-CZ" sz="2400" b="1" i="1" dirty="0"/>
              <a:t>ráčil jest nám </a:t>
            </a:r>
            <a:r>
              <a:rPr lang="cs-CZ" sz="2400" b="1" i="1" dirty="0" err="1"/>
              <a:t>duostojného</a:t>
            </a:r>
            <a:r>
              <a:rPr lang="cs-CZ" sz="2400" b="1" i="1" dirty="0"/>
              <a:t> v Kristu otce a pána, p. Augustina, biskupa </a:t>
            </a:r>
            <a:r>
              <a:rPr lang="cs-CZ" sz="2400" b="1" i="1" dirty="0" err="1"/>
              <a:t>sankturienského</a:t>
            </a:r>
            <a:r>
              <a:rPr lang="cs-CZ" sz="2400" b="1" i="1" dirty="0"/>
              <a:t>, do země této dáti</a:t>
            </a:r>
            <a:r>
              <a:rPr lang="cs-CZ" sz="2400" i="1" dirty="0"/>
              <a:t>, kteréhožto z jistých svědectví ctného, řádného, zachovalého a pravého biskupa býti křesťanského. A ten praví, že ne proč jiného, ale </a:t>
            </a:r>
            <a:r>
              <a:rPr lang="cs-CZ" sz="2400" b="1" i="1" dirty="0"/>
              <a:t>pro čest a chválu pána Boha </a:t>
            </a:r>
            <a:r>
              <a:rPr lang="cs-CZ" sz="2400" b="1" i="1" dirty="0" err="1"/>
              <a:t>všemohúcího</a:t>
            </a:r>
            <a:r>
              <a:rPr lang="cs-CZ" sz="2400" b="1" i="1" dirty="0"/>
              <a:t> </a:t>
            </a:r>
            <a:r>
              <a:rPr lang="cs-CZ" sz="2400" i="1" dirty="0"/>
              <a:t>(…) </a:t>
            </a:r>
            <a:r>
              <a:rPr lang="cs-CZ" sz="2400" b="1" i="1" dirty="0"/>
              <a:t>do tohoto království přijeti jest ráčil</a:t>
            </a:r>
            <a:r>
              <a:rPr lang="cs-CZ" sz="2400" i="1" dirty="0"/>
              <a:t>, tím jeho svaté milosti </a:t>
            </a:r>
            <a:r>
              <a:rPr lang="cs-CZ" sz="2400" i="1" dirty="0" err="1"/>
              <a:t>poslúžiti</a:t>
            </a:r>
            <a:r>
              <a:rPr lang="cs-CZ" sz="2400" i="1" dirty="0"/>
              <a:t> chtě, i těm </a:t>
            </a:r>
            <a:r>
              <a:rPr lang="cs-CZ" sz="2400" b="1" i="1" dirty="0"/>
              <a:t>všem, kteříž z víry přijímáme tělo a krev Boží pod obojí </a:t>
            </a:r>
            <a:r>
              <a:rPr lang="cs-CZ" sz="2400" b="1" i="1" dirty="0" err="1"/>
              <a:t>spuosobú</a:t>
            </a:r>
            <a:r>
              <a:rPr lang="cs-CZ" sz="2400" i="1" dirty="0"/>
              <a:t>.“ </a:t>
            </a:r>
            <a:endParaRPr lang="cs-CZ" sz="2400" b="1" i="1" dirty="0"/>
          </a:p>
        </p:txBody>
      </p:sp>
    </p:spTree>
    <p:extLst>
      <p:ext uri="{BB962C8B-B14F-4D97-AF65-F5344CB8AC3E}">
        <p14:creationId xmlns:p14="http://schemas.microsoft.com/office/powerpoint/2010/main" val="2062253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6024" y="0"/>
            <a:ext cx="7772400" cy="1470025"/>
          </a:xfrm>
        </p:spPr>
        <p:txBody>
          <a:bodyPr/>
          <a:lstStyle/>
          <a:p>
            <a:r>
              <a:rPr lang="cs-CZ" u="sng" dirty="0"/>
              <a:t>Filip de </a:t>
            </a:r>
            <a:r>
              <a:rPr lang="cs-CZ" u="sng" dirty="0" err="1"/>
              <a:t>Villanuova</a:t>
            </a:r>
            <a:endParaRPr lang="cs-CZ" u="sng" dirty="0"/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836712"/>
            <a:ext cx="79928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b="1" dirty="0" err="1"/>
              <a:t>Sidonský</a:t>
            </a:r>
            <a:r>
              <a:rPr lang="cs-CZ" sz="2400" b="1" dirty="0"/>
              <a:t> biskup</a:t>
            </a:r>
            <a:r>
              <a:rPr lang="cs-CZ" sz="2400" dirty="0"/>
              <a:t>, který v letech</a:t>
            </a:r>
            <a:r>
              <a:rPr lang="cs-CZ" sz="2400" b="1" dirty="0"/>
              <a:t> 1504–1507</a:t>
            </a:r>
            <a:r>
              <a:rPr lang="cs-CZ" sz="2400" dirty="0"/>
              <a:t> zaujal v Čechách roli </a:t>
            </a:r>
            <a:r>
              <a:rPr lang="cs-CZ" sz="2400" b="1" dirty="0"/>
              <a:t>světícího biskupa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Tituloval se i jako </a:t>
            </a:r>
            <a:r>
              <a:rPr lang="cs-CZ" sz="2400" b="1" dirty="0"/>
              <a:t>biskup český</a:t>
            </a:r>
            <a:r>
              <a:rPr lang="cs-CZ" sz="2400" dirty="0"/>
              <a:t>, nicméně konzistoř podobojí (Pavel ze Žatce) </a:t>
            </a:r>
            <a:r>
              <a:rPr lang="cs-CZ" sz="2400" b="1" dirty="0"/>
              <a:t>odmítala jeho mocenské ambice </a:t>
            </a:r>
            <a:r>
              <a:rPr lang="cs-CZ" sz="2400" dirty="0"/>
              <a:t>a trvala pouze na svěcení kněží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Stejně jako v případě </a:t>
            </a:r>
            <a:r>
              <a:rPr lang="cs-CZ" sz="2400" dirty="0" err="1"/>
              <a:t>Lucianiho</a:t>
            </a:r>
            <a:r>
              <a:rPr lang="cs-CZ" sz="2400" dirty="0"/>
              <a:t> přesídlil do Kutné Hory, kde si navíc </a:t>
            </a:r>
            <a:r>
              <a:rPr lang="cs-CZ" sz="2400" b="1" dirty="0"/>
              <a:t>zřídil vlastní konzistoř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Zahraniční biskupové působící v Českém království ve prospěch kališníků </a:t>
            </a:r>
            <a:r>
              <a:rPr lang="cs-CZ" sz="2400" b="1" dirty="0"/>
              <a:t>nikdy nebyli pražskými arcibiskupy</a:t>
            </a:r>
            <a:r>
              <a:rPr lang="cs-CZ" sz="2400" dirty="0"/>
              <a:t>; rozhodnutím světit utrakvisty se de facto </a:t>
            </a:r>
            <a:r>
              <a:rPr lang="cs-CZ" sz="2400" b="1" dirty="0"/>
              <a:t>stávali odpadlíky 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8303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-315416"/>
            <a:ext cx="8253120" cy="1470025"/>
          </a:xfrm>
        </p:spPr>
        <p:txBody>
          <a:bodyPr/>
          <a:lstStyle/>
          <a:p>
            <a:r>
              <a:rPr lang="cs-CZ" u="sng" dirty="0"/>
              <a:t>Administrátor církve podobojí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35304" y="487025"/>
            <a:ext cx="825312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 době interregna a poděbradské zaujali toto přední postavení v rámci „kališnické církve“ </a:t>
            </a:r>
            <a:r>
              <a:rPr lang="cs-CZ" sz="2400" b="1" dirty="0"/>
              <a:t>Křišťan z Prachatic </a:t>
            </a:r>
            <a:r>
              <a:rPr lang="cs-CZ" sz="2400" dirty="0"/>
              <a:t>(1437–1439), </a:t>
            </a:r>
            <a:r>
              <a:rPr lang="cs-CZ" sz="2400" b="1" dirty="0"/>
              <a:t>Jan z Příbrami s Prokopem z Plzně </a:t>
            </a:r>
            <a:r>
              <a:rPr lang="cs-CZ" sz="2400" dirty="0"/>
              <a:t>(1439–1448) a </a:t>
            </a:r>
            <a:r>
              <a:rPr lang="cs-CZ" sz="2400" b="1" dirty="0"/>
              <a:t>Jan </a:t>
            </a:r>
            <a:r>
              <a:rPr lang="cs-CZ" sz="2400" b="1" dirty="0" err="1"/>
              <a:t>Rokycana</a:t>
            </a:r>
            <a:r>
              <a:rPr lang="cs-CZ" sz="2400" dirty="0"/>
              <a:t> (1448–1471)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Administrátoři byli posléze </a:t>
            </a:r>
            <a:r>
              <a:rPr lang="cs-CZ" sz="2400" b="1" dirty="0"/>
              <a:t>voleni stavovskými sjezdy </a:t>
            </a:r>
            <a:r>
              <a:rPr lang="cs-CZ" sz="2400" dirty="0"/>
              <a:t>na neurčitou dobu, v kompetenci konzistoře např. </a:t>
            </a:r>
            <a:r>
              <a:rPr lang="cs-CZ" sz="2400" b="1" dirty="0"/>
              <a:t>potvrzování farářů, pořádání synod, problematika manželství a rozluk</a:t>
            </a:r>
            <a:r>
              <a:rPr lang="cs-CZ" sz="2400" dirty="0"/>
              <a:t>…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Václav Koranda ml. (1471–1497) – patrně </a:t>
            </a:r>
            <a:r>
              <a:rPr lang="cs-CZ" sz="2400" b="1" dirty="0"/>
              <a:t>nevysvěcený laik</a:t>
            </a:r>
            <a:r>
              <a:rPr lang="cs-CZ" sz="2400" dirty="0"/>
              <a:t>, autor celé řady spisů a proslulého </a:t>
            </a:r>
            <a:r>
              <a:rPr lang="cs-CZ" sz="2400" b="1" i="1" dirty="0" err="1"/>
              <a:t>Manuálníku</a:t>
            </a:r>
            <a:r>
              <a:rPr lang="cs-CZ" sz="2400" dirty="0"/>
              <a:t>, r. 1478 závazně určil </a:t>
            </a:r>
            <a:r>
              <a:rPr lang="cs-CZ" sz="2400" b="1" dirty="0"/>
              <a:t>personální složení konzistoře </a:t>
            </a:r>
            <a:r>
              <a:rPr lang="cs-CZ" sz="2400" dirty="0"/>
              <a:t>(osm kněží + čtyři mistři)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Jeho následovníky Jakub ze Stříbra (1497–1499), </a:t>
            </a:r>
            <a:r>
              <a:rPr lang="cs-CZ" sz="2400" b="1" dirty="0"/>
              <a:t>Pavel ze Žatce </a:t>
            </a:r>
            <a:r>
              <a:rPr lang="cs-CZ" sz="2400" dirty="0"/>
              <a:t>(1500–1517) atd.  </a:t>
            </a:r>
            <a:endParaRPr lang="cs-CZ" sz="2400" b="1" i="1" dirty="0"/>
          </a:p>
        </p:txBody>
      </p:sp>
    </p:spTree>
    <p:extLst>
      <p:ext uri="{BB962C8B-B14F-4D97-AF65-F5344CB8AC3E}">
        <p14:creationId xmlns:p14="http://schemas.microsoft.com/office/powerpoint/2010/main" val="13034375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12558</TotalTime>
  <Words>808</Words>
  <Application>Microsoft Office PowerPoint</Application>
  <PresentationFormat>Předvádění na obrazovce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Motiv sady Office</vt:lpstr>
      <vt:lpstr>   Svěcení utrakvistického kněžstva a jeho mezinárodní význam během jagellonské éry   Papežství, koncily a české země v pozdním středověku</vt:lpstr>
      <vt:lpstr>Legitimita dvou českých králů</vt:lpstr>
      <vt:lpstr>Olomoucké smlouvy r. 1479</vt:lpstr>
      <vt:lpstr>Problém svěcení kališnického kléru v předjagellonské době</vt:lpstr>
      <vt:lpstr>Augustin Lucián</vt:lpstr>
      <vt:lpstr>Prezentace aplikace PowerPoint</vt:lpstr>
      <vt:lpstr>Filip de Villanuova</vt:lpstr>
      <vt:lpstr>Administrátor církve podobojí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Velká Británie a přistěhovalectví po roce 1945</dc:title>
  <dc:creator>Adam</dc:creator>
  <cp:lastModifiedBy>Adam Pálka</cp:lastModifiedBy>
  <cp:revision>287</cp:revision>
  <dcterms:created xsi:type="dcterms:W3CDTF">2013-03-27T18:04:31Z</dcterms:created>
  <dcterms:modified xsi:type="dcterms:W3CDTF">2017-01-25T14:37:45Z</dcterms:modified>
</cp:coreProperties>
</file>