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44" autoAdjust="0"/>
  </p:normalViewPr>
  <p:slideViewPr>
    <p:cSldViewPr>
      <p:cViewPr varScale="1">
        <p:scale>
          <a:sx n="72" d="100"/>
          <a:sy n="72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Otázka kompaktát na přelomu dvou epoch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87424"/>
            <a:ext cx="7772400" cy="1470025"/>
          </a:xfrm>
        </p:spPr>
        <p:txBody>
          <a:bodyPr>
            <a:normAutofit/>
          </a:bodyPr>
          <a:lstStyle/>
          <a:p>
            <a:r>
              <a:rPr lang="cs-CZ" u="sng" dirty="0"/>
              <a:t>Kutnohorský mír r. 1485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6250" y="692696"/>
            <a:ext cx="83229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Sněmovní usnesení z července 1481: </a:t>
            </a:r>
            <a:r>
              <a:rPr lang="cs-CZ" sz="2400" i="1" dirty="0"/>
              <a:t>„… při všech farách, tu kdež rozdávají pod </a:t>
            </a:r>
            <a:r>
              <a:rPr lang="cs-CZ" sz="2400" i="1" dirty="0" err="1"/>
              <a:t>jednú</a:t>
            </a:r>
            <a:r>
              <a:rPr lang="cs-CZ" sz="2400" i="1" dirty="0"/>
              <a:t> </a:t>
            </a:r>
            <a:r>
              <a:rPr lang="cs-CZ" sz="2400" i="1" dirty="0" err="1"/>
              <a:t>spuosobú</a:t>
            </a:r>
            <a:r>
              <a:rPr lang="cs-CZ" sz="2400" i="1" dirty="0"/>
              <a:t> i také pod obojí, aby lid obecný </a:t>
            </a:r>
            <a:r>
              <a:rPr lang="cs-CZ" sz="2400" b="1" i="1" dirty="0"/>
              <a:t>svobodu měl choditi</a:t>
            </a:r>
            <a:r>
              <a:rPr lang="cs-CZ" sz="2400" i="1" dirty="0"/>
              <a:t>, bez útisku </a:t>
            </a:r>
            <a:r>
              <a:rPr lang="cs-CZ" sz="2400" i="1" dirty="0" err="1"/>
              <a:t>pánuv</a:t>
            </a:r>
            <a:r>
              <a:rPr lang="cs-CZ" sz="2400" i="1" dirty="0"/>
              <a:t> jich i kněží (…) aby páni, rytířstvo i města své </a:t>
            </a:r>
            <a:r>
              <a:rPr lang="cs-CZ" sz="2400" b="1" i="1" dirty="0"/>
              <a:t>poselství vypravili k otci svatému papeži</a:t>
            </a:r>
            <a:r>
              <a:rPr lang="cs-CZ" sz="2400" i="1" dirty="0"/>
              <a:t>, což </a:t>
            </a:r>
            <a:r>
              <a:rPr lang="cs-CZ" sz="2400" i="1" dirty="0" err="1"/>
              <a:t>najdříve</a:t>
            </a:r>
            <a:r>
              <a:rPr lang="cs-CZ" sz="2400" i="1" dirty="0"/>
              <a:t> </a:t>
            </a:r>
            <a:r>
              <a:rPr lang="cs-CZ" sz="2400" i="1" dirty="0" err="1"/>
              <a:t>budú</a:t>
            </a:r>
            <a:r>
              <a:rPr lang="cs-CZ" sz="2400" i="1" dirty="0"/>
              <a:t> moci, kteříž </a:t>
            </a:r>
            <a:r>
              <a:rPr lang="cs-CZ" sz="2400" i="1" dirty="0" err="1"/>
              <a:t>jsú</a:t>
            </a:r>
            <a:r>
              <a:rPr lang="cs-CZ" sz="2400" i="1" dirty="0"/>
              <a:t> pod obojí </a:t>
            </a:r>
            <a:r>
              <a:rPr lang="cs-CZ" sz="2400" i="1" dirty="0" err="1"/>
              <a:t>spuosobú</a:t>
            </a:r>
            <a:r>
              <a:rPr lang="cs-CZ" sz="2400" i="1" dirty="0"/>
              <a:t>, o </a:t>
            </a:r>
            <a:r>
              <a:rPr lang="cs-CZ" sz="2400" b="1" i="1" dirty="0" err="1"/>
              <a:t>kompaktat</a:t>
            </a:r>
            <a:r>
              <a:rPr lang="cs-CZ" sz="2400" b="1" i="1" dirty="0"/>
              <a:t> zachování</a:t>
            </a:r>
            <a:r>
              <a:rPr lang="cs-CZ" sz="2400" i="1" dirty="0"/>
              <a:t>…“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Král Vladislav však požadavky kališníků nebral v potaz, a naopak svou </a:t>
            </a:r>
            <a:r>
              <a:rPr lang="cs-CZ" sz="2400" b="1" dirty="0"/>
              <a:t>restaurační politiku ještě přitvrdil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Pražské utrakvistické povstání (září 1483) – důsledkem smírčí smlouva z r. 1484 a </a:t>
            </a:r>
            <a:r>
              <a:rPr lang="cs-CZ" sz="2400" b="1" dirty="0"/>
              <a:t>kutnohorský náboženský mír</a:t>
            </a:r>
            <a:r>
              <a:rPr lang="cs-CZ" sz="2400" dirty="0"/>
              <a:t> </a:t>
            </a:r>
            <a:r>
              <a:rPr lang="cs-CZ" sz="2400" b="1" dirty="0"/>
              <a:t>ze 13. března 1485</a:t>
            </a:r>
            <a:r>
              <a:rPr lang="cs-CZ" sz="2400" dirty="0"/>
              <a:t>: </a:t>
            </a:r>
            <a:r>
              <a:rPr lang="cs-CZ" sz="2400" i="1" dirty="0"/>
              <a:t>„A což se </a:t>
            </a:r>
            <a:r>
              <a:rPr lang="cs-CZ" sz="2400" i="1" dirty="0" err="1"/>
              <a:t>kompaktat</a:t>
            </a:r>
            <a:r>
              <a:rPr lang="cs-CZ" sz="2400" i="1" dirty="0"/>
              <a:t> a </a:t>
            </a:r>
            <a:r>
              <a:rPr lang="cs-CZ" sz="2400" i="1" dirty="0" err="1"/>
              <a:t>smlúvy</a:t>
            </a:r>
            <a:r>
              <a:rPr lang="cs-CZ" sz="2400" i="1" dirty="0"/>
              <a:t> koncilium Basilejského </a:t>
            </a:r>
            <a:r>
              <a:rPr lang="cs-CZ" sz="2400" i="1" dirty="0" err="1"/>
              <a:t>dotýče</a:t>
            </a:r>
            <a:r>
              <a:rPr lang="cs-CZ" sz="2400" i="1" dirty="0"/>
              <a:t>, ti na své </a:t>
            </a:r>
            <a:r>
              <a:rPr lang="cs-CZ" sz="2400" b="1" i="1" dirty="0"/>
              <a:t>míře </a:t>
            </a:r>
            <a:r>
              <a:rPr lang="cs-CZ" sz="2400" b="1" i="1" dirty="0" err="1"/>
              <a:t>stuojte</a:t>
            </a:r>
            <a:r>
              <a:rPr lang="cs-CZ" sz="2400" b="1" i="1" dirty="0"/>
              <a:t> a v své moci </a:t>
            </a:r>
            <a:r>
              <a:rPr lang="cs-CZ" sz="2400" b="1" i="1" dirty="0" err="1"/>
              <a:t>zuostaňte</a:t>
            </a:r>
            <a:r>
              <a:rPr lang="cs-CZ" sz="2400" i="1" dirty="0"/>
              <a:t>…“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Opět se zde hovoří o </a:t>
            </a:r>
            <a:r>
              <a:rPr lang="cs-CZ" sz="2400" b="1" dirty="0"/>
              <a:t>vyslání poselstva k apoštolské stolici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První tisk kompaktát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14501"/>
            <a:ext cx="84402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Uzavřením kutnohorského míru byla kompaktáta poněkud upozaděna, </a:t>
            </a:r>
            <a:r>
              <a:rPr lang="cs-CZ" sz="2400" b="1" dirty="0"/>
              <a:t>nejsou </a:t>
            </a:r>
            <a:r>
              <a:rPr lang="cs-CZ" sz="2400" dirty="0"/>
              <a:t>dokonce </a:t>
            </a:r>
            <a:r>
              <a:rPr lang="cs-CZ" sz="2400" b="1" dirty="0"/>
              <a:t>zmíněna ani ve Vladislavském zřízení zemském </a:t>
            </a:r>
            <a:r>
              <a:rPr lang="cs-CZ" sz="2400" dirty="0"/>
              <a:t>(1500)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Patrně nespokojenost kališníků vedla k prvnímu tisku basilejských úmluv – otištěn </a:t>
            </a:r>
            <a:r>
              <a:rPr lang="cs-CZ" sz="2400" b="1" dirty="0"/>
              <a:t>pouze základní text </a:t>
            </a:r>
            <a:r>
              <a:rPr lang="cs-CZ" sz="2400" dirty="0"/>
              <a:t>kompaktát, tj. cedule A, B a C,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Vznik pravděpodobně již v roce </a:t>
            </a:r>
            <a:r>
              <a:rPr lang="cs-CZ" sz="2400" b="1" dirty="0"/>
              <a:t>1500</a:t>
            </a:r>
            <a:r>
              <a:rPr lang="cs-CZ" sz="2400" dirty="0"/>
              <a:t>, </a:t>
            </a:r>
            <a:r>
              <a:rPr lang="cs-CZ" sz="2400" b="1" dirty="0"/>
              <a:t>nevalná kvalita</a:t>
            </a:r>
            <a:r>
              <a:rPr lang="cs-CZ" sz="2400" dirty="0"/>
              <a:t> (dokončený ve velkém spěchu)</a:t>
            </a:r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2506"/>
            <a:ext cx="4703534" cy="61599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315792" y="6352440"/>
            <a:ext cx="2728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Tisk kompaktát z r. 1500 (?)</a:t>
            </a:r>
          </a:p>
        </p:txBody>
      </p:sp>
    </p:spTree>
    <p:extLst>
      <p:ext uri="{BB962C8B-B14F-4D97-AF65-F5344CB8AC3E}">
        <p14:creationId xmlns:p14="http://schemas.microsoft.com/office/powerpoint/2010/main" val="245613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45281"/>
            <a:ext cx="7772400" cy="1470025"/>
          </a:xfrm>
        </p:spPr>
        <p:txBody>
          <a:bodyPr/>
          <a:lstStyle/>
          <a:p>
            <a:r>
              <a:rPr lang="cs-CZ" u="sng" dirty="0"/>
              <a:t>Druhý tisk kompaktát (1513)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812921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Druhému vytištění kompaktát předchází neshody mezi katolíky a utrakvisty a snahy vyřešit je pomocí vzájemných dohod (</a:t>
            </a:r>
            <a:r>
              <a:rPr lang="cs-CZ" sz="2400" b="1" dirty="0"/>
              <a:t>r. 1512 prodloužen kutnohorský mír na věčné časy</a:t>
            </a:r>
            <a:r>
              <a:rPr lang="cs-CZ" sz="2400" dirty="0"/>
              <a:t>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Podstatným důvodem pro nové vydání kompaktát byla jistě i potřeba mít k dispozici znění obtížně dostupných dokumentů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Rozsáhlý soubor vzniklý z iniciativy </a:t>
            </a:r>
            <a:r>
              <a:rPr lang="cs-CZ" sz="2400" b="1" dirty="0"/>
              <a:t>administrátora Pavla Žateckého</a:t>
            </a:r>
            <a:r>
              <a:rPr lang="cs-CZ" sz="2400" dirty="0"/>
              <a:t>: kromě textů basilejských a císařských kompaktát je zde například bula Evžena IV., sněmovní usnesení i července 1481, kutnohorský mír či dva </a:t>
            </a:r>
            <a:r>
              <a:rPr lang="cs-CZ" sz="2400" b="1" dirty="0"/>
              <a:t>nově sepsané historické exkurzy</a:t>
            </a:r>
            <a:r>
              <a:rPr lang="cs-CZ" sz="2400" dirty="0"/>
              <a:t> (první o počátcích utrakvismu a vzniku kompaktát, druhý o vývoji náboženské otázky do počátku jagellonské éry)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Následuje </a:t>
            </a:r>
            <a:r>
              <a:rPr lang="cs-CZ" sz="2400" b="1" dirty="0"/>
              <a:t>latinský tisk z r. 1518</a:t>
            </a:r>
            <a:r>
              <a:rPr lang="cs-CZ" sz="2400" dirty="0"/>
              <a:t>, v němž je obsažen popis šesti pečetí přivěšených k originálním listinám r. 1436 v Jihlavě </a:t>
            </a:r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57249"/>
            <a:ext cx="7772400" cy="1470025"/>
          </a:xfrm>
        </p:spPr>
        <p:txBody>
          <a:bodyPr/>
          <a:lstStyle/>
          <a:p>
            <a:r>
              <a:rPr lang="cs-CZ" u="sng" dirty="0"/>
              <a:t>Jednání mezi utrakvisty a Římem r. 1525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6501" y="1268760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Nová jednání mezi utrakvisty a kurií inicioval </a:t>
            </a:r>
            <a:r>
              <a:rPr lang="cs-CZ" sz="2400" dirty="0" err="1"/>
              <a:t>jagerský</a:t>
            </a:r>
            <a:r>
              <a:rPr lang="cs-CZ" sz="2400" dirty="0"/>
              <a:t> biskup a posléze ostřihomský arcibiskup </a:t>
            </a:r>
            <a:r>
              <a:rPr lang="cs-CZ" sz="2400" b="1" dirty="0"/>
              <a:t>László </a:t>
            </a:r>
            <a:r>
              <a:rPr lang="cs-CZ" sz="2400" b="1" dirty="0" err="1"/>
              <a:t>Szalkai</a:t>
            </a:r>
            <a:r>
              <a:rPr lang="cs-CZ" sz="2400" dirty="0"/>
              <a:t>, jehož zástupce byl r. 1524 vyslán s vědomím </a:t>
            </a:r>
            <a:r>
              <a:rPr lang="cs-CZ" sz="2400" b="1" dirty="0"/>
              <a:t>Klementa VII.</a:t>
            </a:r>
            <a:r>
              <a:rPr lang="cs-CZ" sz="2400" dirty="0"/>
              <a:t> do Prahy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Motivací pro zahájení těchto rozhovorů byly nepochybně i </a:t>
            </a:r>
            <a:r>
              <a:rPr lang="cs-CZ" sz="2400" b="1" dirty="0"/>
              <a:t>obavy katolické církve ze šířící se luterské hereze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Dopis </a:t>
            </a:r>
            <a:r>
              <a:rPr lang="cs-CZ" sz="2400" b="1" dirty="0"/>
              <a:t>Havla </a:t>
            </a:r>
            <a:r>
              <a:rPr lang="cs-CZ" sz="2400" b="1" dirty="0" err="1"/>
              <a:t>Cahery</a:t>
            </a:r>
            <a:r>
              <a:rPr lang="cs-CZ" sz="2400" b="1" dirty="0"/>
              <a:t> </a:t>
            </a:r>
            <a:r>
              <a:rPr lang="cs-CZ" sz="2400" dirty="0"/>
              <a:t>(administrátor podobojí) </a:t>
            </a:r>
            <a:r>
              <a:rPr lang="cs-CZ" sz="2400" dirty="0" err="1"/>
              <a:t>Szalkaimu</a:t>
            </a:r>
            <a:r>
              <a:rPr lang="cs-CZ" sz="2400" dirty="0"/>
              <a:t>:           </a:t>
            </a:r>
            <a:r>
              <a:rPr lang="cs-CZ" sz="2400" i="1" dirty="0"/>
              <a:t>„… abychom </a:t>
            </a:r>
            <a:r>
              <a:rPr lang="cs-CZ" sz="2400" b="1" i="1" dirty="0"/>
              <a:t>jedno tělo církve svaté s Vámi</a:t>
            </a:r>
            <a:r>
              <a:rPr lang="cs-CZ" sz="2400" i="1" dirty="0"/>
              <a:t> v jednotě pod poslušenstvím stolice apoštolské </a:t>
            </a:r>
            <a:r>
              <a:rPr lang="cs-CZ" sz="2400" i="1" dirty="0" err="1"/>
              <a:t>učineni</a:t>
            </a:r>
            <a:r>
              <a:rPr lang="cs-CZ" sz="2400" i="1" dirty="0"/>
              <a:t> byli…“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Po slibném náběhu přichází krach: obě strany sice v </a:t>
            </a:r>
            <a:r>
              <a:rPr lang="cs-CZ" sz="2400" b="1" dirty="0" err="1"/>
              <a:t>Budíně</a:t>
            </a:r>
            <a:r>
              <a:rPr lang="cs-CZ" sz="2400" b="1" dirty="0"/>
              <a:t> </a:t>
            </a:r>
            <a:r>
              <a:rPr lang="cs-CZ" sz="2400" dirty="0"/>
              <a:t>deklarovali </a:t>
            </a:r>
            <a:r>
              <a:rPr lang="cs-CZ" sz="2400" b="1" dirty="0"/>
              <a:t>zachování obou způsobů </a:t>
            </a:r>
            <a:r>
              <a:rPr lang="cs-CZ" sz="2400" dirty="0"/>
              <a:t>přijímání, české delegace (kališníci i katolíci) však nedokázala přimět </a:t>
            </a:r>
            <a:r>
              <a:rPr lang="cs-CZ" sz="2400" b="1" dirty="0"/>
              <a:t>legáta </a:t>
            </a:r>
            <a:r>
              <a:rPr lang="cs-CZ" sz="2400" b="1" dirty="0" err="1"/>
              <a:t>Campeggiho</a:t>
            </a:r>
            <a:r>
              <a:rPr lang="cs-CZ" sz="2400" b="1" dirty="0"/>
              <a:t> </a:t>
            </a:r>
            <a:r>
              <a:rPr lang="cs-CZ" sz="2400" dirty="0"/>
              <a:t>k </a:t>
            </a:r>
            <a:r>
              <a:rPr lang="cs-CZ" sz="2400" b="1" dirty="0"/>
              <a:t>potvrzení kompaktát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6024" y="0"/>
            <a:ext cx="7772400" cy="1470025"/>
          </a:xfrm>
        </p:spPr>
        <p:txBody>
          <a:bodyPr/>
          <a:lstStyle/>
          <a:p>
            <a:r>
              <a:rPr lang="cs-CZ" u="sng" dirty="0"/>
              <a:t>Klesající význam kompaktát v raně novověkém období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41293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Významná část utrakvistů, patrně pod vlivem německé reformace, začíná v habsburském období vnímat kompaktáta jako </a:t>
            </a:r>
            <a:r>
              <a:rPr lang="cs-CZ" sz="2400" b="1" dirty="0"/>
              <a:t>zastaralý a škodlivý dokument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Zdůvodnění u </a:t>
            </a:r>
            <a:r>
              <a:rPr lang="cs-CZ" sz="2400" b="1" dirty="0"/>
              <a:t>Bartoše Písaře</a:t>
            </a:r>
            <a:r>
              <a:rPr lang="cs-CZ" sz="2400" dirty="0"/>
              <a:t> – po seznámení čtenáře s obsahem kompaktát píše, že smlouvy byly </a:t>
            </a:r>
            <a:r>
              <a:rPr lang="cs-CZ" sz="2400" b="1" dirty="0"/>
              <a:t>tehdy uzavřeny kvůli nepokojům</a:t>
            </a:r>
            <a:r>
              <a:rPr lang="cs-CZ" sz="2400" dirty="0"/>
              <a:t>, avšak </a:t>
            </a:r>
            <a:r>
              <a:rPr lang="cs-CZ" sz="2400" i="1" dirty="0"/>
              <a:t>„nyní z daru Božího jest k tomu přišlo, že beze všech nesnází a prací lidských </a:t>
            </a:r>
            <a:r>
              <a:rPr lang="cs-CZ" sz="2400" b="1" i="1" dirty="0"/>
              <a:t>pán Bůh v nenadále vzbudil okolní národy k známosti zákona Božího</a:t>
            </a:r>
            <a:r>
              <a:rPr lang="cs-CZ" sz="2400" i="1" dirty="0"/>
              <a:t>, o kterýž jsou vždycky odpory s Čechy mívali…“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Basilejská kompaktáta nicméně stále platila za legální podklad utrakvismu až do jejich </a:t>
            </a:r>
            <a:r>
              <a:rPr lang="cs-CZ" sz="2400" b="1" dirty="0"/>
              <a:t>vyjmutí ze zemských desek r. 1567</a:t>
            </a:r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12706</TotalTime>
  <Words>578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  Otázka kompaktát na přelomu dvou epoch   Papežství, koncily a české země v pozdním středověku</vt:lpstr>
      <vt:lpstr>Kutnohorský mír r. 1485</vt:lpstr>
      <vt:lpstr>První tisk kompaktát</vt:lpstr>
      <vt:lpstr>Prezentace aplikace PowerPoint</vt:lpstr>
      <vt:lpstr>Druhý tisk kompaktát (1513)</vt:lpstr>
      <vt:lpstr>Jednání mezi utrakvisty a Římem r. 1525</vt:lpstr>
      <vt:lpstr>Klesající význam kompaktát v raně novověkém období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299</cp:revision>
  <dcterms:created xsi:type="dcterms:W3CDTF">2013-03-27T18:04:31Z</dcterms:created>
  <dcterms:modified xsi:type="dcterms:W3CDTF">2017-01-25T14:59:25Z</dcterms:modified>
</cp:coreProperties>
</file>