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53" autoAdjust="0"/>
    <p:restoredTop sz="86444" autoAdjust="0"/>
  </p:normalViewPr>
  <p:slideViewPr>
    <p:cSldViewPr>
      <p:cViewPr varScale="1">
        <p:scale>
          <a:sx n="72" d="100"/>
          <a:sy n="72" d="100"/>
        </p:scale>
        <p:origin x="145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5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65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BCB6D-07BE-4A09-8211-DA5011C52B56}" type="datetimeFigureOut">
              <a:rPr lang="cs-CZ" smtClean="0"/>
              <a:pPr/>
              <a:t>25. 1. 2017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A9460-F824-4F20-9E16-C45A5D8CAC7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1052736"/>
            <a:ext cx="7772400" cy="1470025"/>
          </a:xfrm>
        </p:spPr>
        <p:txBody>
          <a:bodyPr>
            <a:normAutofit fontScale="90000"/>
          </a:bodyPr>
          <a:lstStyle/>
          <a:p>
            <a:br>
              <a:rPr lang="cs-CZ" b="1" dirty="0"/>
            </a:br>
            <a:br>
              <a:rPr lang="cs-CZ" b="1" dirty="0"/>
            </a:br>
            <a:br>
              <a:rPr lang="cs-CZ" b="1" dirty="0"/>
            </a:br>
            <a:r>
              <a:rPr lang="cs-CZ" b="1" u="sng" dirty="0"/>
              <a:t>Dekret kostnického koncilu </a:t>
            </a:r>
            <a:r>
              <a:rPr lang="cs-CZ" b="1" i="1" u="sng" dirty="0" err="1"/>
              <a:t>Cum</a:t>
            </a:r>
            <a:r>
              <a:rPr lang="cs-CZ" b="1" i="1" u="sng" dirty="0"/>
              <a:t> in </a:t>
            </a:r>
            <a:r>
              <a:rPr lang="cs-CZ" b="1" i="1" u="sng" dirty="0" err="1"/>
              <a:t>nonnullis</a:t>
            </a:r>
            <a:r>
              <a:rPr lang="cs-CZ" b="1" i="1" u="sng" dirty="0"/>
              <a:t> </a:t>
            </a:r>
            <a:r>
              <a:rPr lang="cs-CZ" b="1" u="sng" dirty="0"/>
              <a:t>jako protipól k českému utrakvismu</a:t>
            </a:r>
            <a:br>
              <a:rPr lang="en-US" b="1" dirty="0"/>
            </a:br>
            <a:br>
              <a:rPr lang="cs-CZ" dirty="0"/>
            </a:br>
            <a:r>
              <a:rPr lang="cs-CZ" sz="2800" dirty="0"/>
              <a:t>Papežství, koncily a české země v pozdním středověku</a:t>
            </a:r>
            <a:endParaRPr lang="cs-CZ" sz="31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/>
              <a:t>Koncil se dozvídá o „české novotě“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2400" dirty="0"/>
              <a:t>Listopad 1414 – pražský farář Štěpán z Pálče přichází na koncil</a:t>
            </a:r>
            <a:br>
              <a:rPr lang="cs-CZ" sz="2400" dirty="0"/>
            </a:br>
            <a:endParaRPr lang="cs-CZ" sz="2400" dirty="0"/>
          </a:p>
          <a:p>
            <a:pPr algn="just"/>
            <a:r>
              <a:rPr lang="cs-CZ" sz="2400" dirty="0"/>
              <a:t>Duben 1415 – Jan </a:t>
            </a:r>
            <a:r>
              <a:rPr lang="cs-CZ" sz="2400" dirty="0" err="1"/>
              <a:t>Náz</a:t>
            </a:r>
            <a:r>
              <a:rPr lang="cs-CZ" sz="2400" dirty="0"/>
              <a:t> na zasedání německého národa ostře vystupuje proti </a:t>
            </a:r>
            <a:r>
              <a:rPr lang="cs-CZ" sz="2400" b="1" dirty="0"/>
              <a:t>nošení svátosti oltářní nemocným</a:t>
            </a:r>
            <a:br>
              <a:rPr lang="cs-CZ" sz="2400" b="1" dirty="0"/>
            </a:br>
            <a:endParaRPr lang="cs-CZ" sz="2400" b="1" dirty="0"/>
          </a:p>
          <a:p>
            <a:pPr algn="just"/>
            <a:r>
              <a:rPr lang="cs-CZ" sz="2400" dirty="0"/>
              <a:t>Květen 1415 – čeští páni se listem ohrazují proti obvinění, že krev Páně je nemocným donášena </a:t>
            </a:r>
            <a:r>
              <a:rPr lang="cs-CZ" sz="2400" b="1" i="1" dirty="0"/>
              <a:t>in </a:t>
            </a:r>
            <a:r>
              <a:rPr lang="cs-CZ" sz="2400" b="1" i="1" dirty="0" err="1"/>
              <a:t>flasculis</a:t>
            </a:r>
            <a:r>
              <a:rPr lang="cs-CZ" sz="2400" b="1" i="1" dirty="0"/>
              <a:t> </a:t>
            </a:r>
            <a:r>
              <a:rPr lang="cs-CZ" sz="2400" b="1" dirty="0"/>
              <a:t> </a:t>
            </a:r>
            <a:br>
              <a:rPr lang="cs-CZ" sz="2400" b="1" dirty="0"/>
            </a:br>
            <a:endParaRPr lang="cs-CZ" sz="2400" b="1" dirty="0"/>
          </a:p>
          <a:p>
            <a:pPr algn="just"/>
            <a:r>
              <a:rPr lang="cs-CZ" sz="2400" dirty="0"/>
              <a:t>Červen 1415 – pařížský teolog Petr </a:t>
            </a:r>
            <a:r>
              <a:rPr lang="cs-CZ" sz="2400" dirty="0" err="1"/>
              <a:t>d‘Ailly</a:t>
            </a:r>
            <a:r>
              <a:rPr lang="cs-CZ" sz="2400" dirty="0"/>
              <a:t> sepisuje </a:t>
            </a:r>
            <a:r>
              <a:rPr lang="cs-CZ" sz="2400" b="1" i="1" dirty="0" err="1"/>
              <a:t>Conclusiones</a:t>
            </a:r>
            <a:r>
              <a:rPr lang="cs-CZ" sz="2400" dirty="0"/>
              <a:t> (zdůrazněna pravomoc církve měnit podobu ritu, </a:t>
            </a:r>
            <a:r>
              <a:rPr lang="cs-CZ" sz="2400" i="1" dirty="0"/>
              <a:t>sub una </a:t>
            </a:r>
            <a:r>
              <a:rPr lang="cs-CZ" sz="2400" i="1" dirty="0" err="1"/>
              <a:t>specie</a:t>
            </a:r>
            <a:r>
              <a:rPr lang="cs-CZ" sz="2400" i="1" dirty="0"/>
              <a:t> </a:t>
            </a:r>
            <a:r>
              <a:rPr lang="cs-CZ" sz="2400" dirty="0"/>
              <a:t>má být chápána jako zákon, označování této praxe za svatokrádež je bludné a heretické…)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89905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470025"/>
          </a:xfrm>
        </p:spPr>
        <p:txBody>
          <a:bodyPr/>
          <a:lstStyle/>
          <a:p>
            <a:r>
              <a:rPr lang="cs-CZ" u="sng" dirty="0"/>
              <a:t>Dekret </a:t>
            </a:r>
            <a:r>
              <a:rPr lang="cs-CZ" i="1" u="sng" dirty="0" err="1"/>
              <a:t>Cum</a:t>
            </a:r>
            <a:r>
              <a:rPr lang="cs-CZ" i="1" u="sng" dirty="0"/>
              <a:t> in </a:t>
            </a:r>
            <a:r>
              <a:rPr lang="cs-CZ" i="1" u="sng" dirty="0" err="1"/>
              <a:t>nonnullis</a:t>
            </a:r>
            <a:endParaRPr lang="cs-CZ" u="sng" dirty="0"/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5576" y="1722424"/>
            <a:ext cx="79928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cs-CZ" sz="2400" dirty="0"/>
              <a:t> Základem již zmiňované </a:t>
            </a:r>
            <a:r>
              <a:rPr lang="cs-CZ" sz="2400" i="1" dirty="0" err="1"/>
              <a:t>Conclusiones</a:t>
            </a:r>
            <a:r>
              <a:rPr lang="cs-CZ" sz="2400" dirty="0"/>
              <a:t> 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Dne </a:t>
            </a:r>
            <a:r>
              <a:rPr lang="cs-CZ" sz="2400" b="1" dirty="0"/>
              <a:t>15. 6. 1415 </a:t>
            </a:r>
            <a:r>
              <a:rPr lang="cs-CZ" sz="2400" dirty="0"/>
              <a:t>na XIII. slavnostním zasedání schválen a vyhlášen dekret proti kalichu</a:t>
            </a:r>
            <a:endParaRPr lang="cs-CZ" sz="2400" b="1" dirty="0"/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Nauka o </a:t>
            </a:r>
            <a:r>
              <a:rPr lang="cs-CZ" sz="2400" dirty="0" err="1"/>
              <a:t>komkomitanci</a:t>
            </a:r>
            <a:r>
              <a:rPr lang="cs-CZ" sz="2400" dirty="0"/>
              <a:t>: </a:t>
            </a:r>
            <a:r>
              <a:rPr lang="cs-CZ" sz="2400" i="1" dirty="0"/>
              <a:t>„…</a:t>
            </a:r>
            <a:r>
              <a:rPr lang="cs-CZ" sz="2400" i="1" dirty="0" err="1"/>
              <a:t>firmissime</a:t>
            </a:r>
            <a:r>
              <a:rPr lang="cs-CZ" sz="2400" i="1" dirty="0"/>
              <a:t> </a:t>
            </a:r>
            <a:r>
              <a:rPr lang="cs-CZ" sz="2400" i="1" dirty="0" err="1"/>
              <a:t>credendum</a:t>
            </a:r>
            <a:r>
              <a:rPr lang="cs-CZ" sz="2400" i="1" dirty="0"/>
              <a:t> </a:t>
            </a:r>
            <a:r>
              <a:rPr lang="cs-CZ" sz="2400" i="1" dirty="0" err="1"/>
              <a:t>sit</a:t>
            </a:r>
            <a:r>
              <a:rPr lang="cs-CZ" sz="2400" i="1" dirty="0"/>
              <a:t>, et </a:t>
            </a:r>
            <a:r>
              <a:rPr lang="cs-CZ" sz="2400" i="1" dirty="0" err="1"/>
              <a:t>nullatenus</a:t>
            </a:r>
            <a:r>
              <a:rPr lang="cs-CZ" sz="2400" i="1" dirty="0"/>
              <a:t> </a:t>
            </a:r>
            <a:r>
              <a:rPr lang="cs-CZ" sz="2400" i="1" dirty="0" err="1"/>
              <a:t>dubitandum</a:t>
            </a:r>
            <a:r>
              <a:rPr lang="cs-CZ" sz="2400" i="1" dirty="0"/>
              <a:t>, </a:t>
            </a:r>
            <a:r>
              <a:rPr lang="cs-CZ" sz="2400" b="1" i="1" dirty="0" err="1"/>
              <a:t>integrum</a:t>
            </a:r>
            <a:r>
              <a:rPr lang="cs-CZ" sz="2400" b="1" i="1" dirty="0"/>
              <a:t> corpus Christi et </a:t>
            </a:r>
            <a:r>
              <a:rPr lang="cs-CZ" sz="2400" b="1" i="1" dirty="0" err="1"/>
              <a:t>sanguinem</a:t>
            </a:r>
            <a:r>
              <a:rPr lang="cs-CZ" sz="2400" b="1" i="1" dirty="0"/>
              <a:t> </a:t>
            </a:r>
            <a:r>
              <a:rPr lang="cs-CZ" sz="2400" i="1" dirty="0"/>
              <a:t>tam sub </a:t>
            </a:r>
            <a:r>
              <a:rPr lang="cs-CZ" sz="2400" i="1" dirty="0" err="1"/>
              <a:t>specie</a:t>
            </a:r>
            <a:r>
              <a:rPr lang="cs-CZ" sz="2400" i="1" dirty="0"/>
              <a:t> </a:t>
            </a:r>
            <a:r>
              <a:rPr lang="cs-CZ" sz="2400" i="1" dirty="0" err="1"/>
              <a:t>panis</a:t>
            </a:r>
            <a:r>
              <a:rPr lang="cs-CZ" sz="2400" i="1" dirty="0"/>
              <a:t> </a:t>
            </a:r>
            <a:r>
              <a:rPr lang="cs-CZ" sz="2400" i="1" dirty="0" err="1"/>
              <a:t>quam</a:t>
            </a:r>
            <a:r>
              <a:rPr lang="cs-CZ" sz="2400" i="1" dirty="0"/>
              <a:t> sub </a:t>
            </a:r>
            <a:r>
              <a:rPr lang="cs-CZ" sz="2400" i="1" dirty="0" err="1"/>
              <a:t>specie</a:t>
            </a:r>
            <a:r>
              <a:rPr lang="cs-CZ" sz="2400" i="1" dirty="0"/>
              <a:t> </a:t>
            </a:r>
            <a:r>
              <a:rPr lang="cs-CZ" sz="2400" i="1" dirty="0" err="1"/>
              <a:t>vini</a:t>
            </a:r>
            <a:r>
              <a:rPr lang="cs-CZ" sz="2400" i="1" dirty="0"/>
              <a:t> </a:t>
            </a:r>
            <a:r>
              <a:rPr lang="cs-CZ" sz="2400" i="1" dirty="0" err="1"/>
              <a:t>veraciter</a:t>
            </a:r>
            <a:r>
              <a:rPr lang="cs-CZ" sz="2400" i="1" dirty="0"/>
              <a:t> </a:t>
            </a:r>
            <a:r>
              <a:rPr lang="cs-CZ" sz="2400" i="1" dirty="0" err="1"/>
              <a:t>contineri</a:t>
            </a:r>
            <a:r>
              <a:rPr lang="cs-CZ" sz="2400" i="1" dirty="0"/>
              <a:t>.“</a:t>
            </a:r>
          </a:p>
          <a:p>
            <a:pPr algn="just">
              <a:buFont typeface="Wingdings" pitchFamily="2" charset="2"/>
              <a:buChar char="§"/>
            </a:pPr>
            <a:endParaRPr lang="cs-CZ" sz="2400" i="1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O </a:t>
            </a:r>
            <a:r>
              <a:rPr lang="cs-CZ" sz="2400" dirty="0" err="1"/>
              <a:t>subunitní</a:t>
            </a:r>
            <a:r>
              <a:rPr lang="cs-CZ" sz="2400" dirty="0"/>
              <a:t> praxi se píše, že </a:t>
            </a:r>
            <a:r>
              <a:rPr lang="cs-CZ" sz="2400" i="1" dirty="0"/>
              <a:t>„</a:t>
            </a:r>
            <a:r>
              <a:rPr lang="cs-CZ" sz="2400" b="1" i="1" dirty="0" err="1"/>
              <a:t>habenda</a:t>
            </a:r>
            <a:r>
              <a:rPr lang="cs-CZ" sz="2400" b="1" i="1" dirty="0"/>
              <a:t> </a:t>
            </a:r>
            <a:r>
              <a:rPr lang="cs-CZ" sz="2400" b="1" i="1" dirty="0" err="1"/>
              <a:t>est</a:t>
            </a:r>
            <a:r>
              <a:rPr lang="cs-CZ" sz="2400" b="1" i="1" dirty="0"/>
              <a:t> pro lege</a:t>
            </a:r>
            <a:r>
              <a:rPr lang="cs-CZ" sz="2400" i="1" dirty="0"/>
              <a:t>“ </a:t>
            </a:r>
            <a:r>
              <a:rPr lang="cs-CZ" sz="2400" dirty="0"/>
              <a:t>a ti, kdo ji nazývají svatokrádežnou, </a:t>
            </a:r>
            <a:r>
              <a:rPr lang="cs-CZ" sz="2400" i="1" dirty="0"/>
              <a:t>„</a:t>
            </a:r>
            <a:r>
              <a:rPr lang="cs-CZ" sz="2400" i="1" dirty="0" err="1"/>
              <a:t>haeretici</a:t>
            </a:r>
            <a:r>
              <a:rPr lang="cs-CZ" sz="2400" i="1" dirty="0"/>
              <a:t> </a:t>
            </a:r>
            <a:r>
              <a:rPr lang="cs-CZ" sz="2400" i="1" dirty="0" err="1"/>
              <a:t>arcendi</a:t>
            </a:r>
            <a:r>
              <a:rPr lang="cs-CZ" sz="2400" i="1" dirty="0"/>
              <a:t> </a:t>
            </a:r>
            <a:r>
              <a:rPr lang="cs-CZ" sz="2400" i="1" dirty="0" err="1"/>
              <a:t>sunt</a:t>
            </a:r>
            <a:r>
              <a:rPr lang="cs-CZ" sz="2400" i="1" dirty="0"/>
              <a:t>, et </a:t>
            </a:r>
            <a:r>
              <a:rPr lang="cs-CZ" sz="2400" i="1" dirty="0" err="1"/>
              <a:t>graviter</a:t>
            </a:r>
            <a:r>
              <a:rPr lang="cs-CZ" sz="2400" i="1" dirty="0"/>
              <a:t> </a:t>
            </a:r>
            <a:r>
              <a:rPr lang="cs-CZ" sz="2400" i="1" dirty="0" err="1"/>
              <a:t>puniendi</a:t>
            </a:r>
            <a:r>
              <a:rPr lang="cs-CZ" sz="2400" i="1" dirty="0"/>
              <a:t> per </a:t>
            </a:r>
            <a:r>
              <a:rPr lang="cs-CZ" sz="2400" i="1" dirty="0" err="1"/>
              <a:t>dioecasanos</a:t>
            </a:r>
            <a:r>
              <a:rPr lang="cs-CZ" sz="2400" i="1" dirty="0"/>
              <a:t> </a:t>
            </a:r>
            <a:r>
              <a:rPr lang="cs-CZ" sz="2400" i="1" dirty="0" err="1"/>
              <a:t>locorum</a:t>
            </a:r>
            <a:r>
              <a:rPr lang="cs-CZ" sz="2400" i="1" dirty="0"/>
              <a:t> </a:t>
            </a:r>
            <a:r>
              <a:rPr lang="cs-CZ" sz="2400" i="1" dirty="0" err="1"/>
              <a:t>seu</a:t>
            </a:r>
            <a:r>
              <a:rPr lang="cs-CZ" sz="2400" i="1" dirty="0"/>
              <a:t> </a:t>
            </a:r>
            <a:r>
              <a:rPr lang="cs-CZ" sz="2400" i="1" dirty="0" err="1"/>
              <a:t>officiales</a:t>
            </a:r>
            <a:r>
              <a:rPr lang="cs-CZ" sz="2400" i="1" dirty="0"/>
              <a:t> </a:t>
            </a:r>
            <a:r>
              <a:rPr lang="cs-CZ" sz="2400" i="1" dirty="0" err="1"/>
              <a:t>eorum</a:t>
            </a:r>
            <a:r>
              <a:rPr lang="cs-CZ" sz="2400" i="1" dirty="0"/>
              <a:t>…“</a:t>
            </a:r>
            <a:endParaRPr lang="cs-CZ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470025"/>
          </a:xfrm>
        </p:spPr>
        <p:txBody>
          <a:bodyPr/>
          <a:lstStyle/>
          <a:p>
            <a:r>
              <a:rPr lang="cs-CZ" u="sng" dirty="0"/>
              <a:t>Reakce z české strany 1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5576" y="1722424"/>
            <a:ext cx="734035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cs-CZ" sz="2400" dirty="0"/>
              <a:t> Dne 29. října 1415 </a:t>
            </a:r>
            <a:r>
              <a:rPr lang="cs-CZ" sz="2400" b="1" dirty="0"/>
              <a:t>vyhlašuje Jan Železný </a:t>
            </a:r>
            <a:r>
              <a:rPr lang="cs-CZ" sz="2400" dirty="0"/>
              <a:t>dekret v </a:t>
            </a:r>
            <a:r>
              <a:rPr lang="cs-CZ" sz="2400" dirty="0" err="1"/>
              <a:t>dicecézi</a:t>
            </a:r>
            <a:r>
              <a:rPr lang="cs-CZ" sz="2400" dirty="0"/>
              <a:t> pražské, olomoucké i litomyšlské 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Již předtím (20.–21. června) posílá </a:t>
            </a:r>
            <a:r>
              <a:rPr lang="cs-CZ" sz="2400" b="1" dirty="0"/>
              <a:t>Jan Hus dva listy </a:t>
            </a:r>
            <a:r>
              <a:rPr lang="cs-CZ" sz="2400" dirty="0"/>
              <a:t>do Čech: </a:t>
            </a:r>
            <a:r>
              <a:rPr lang="cs-CZ" sz="2400" i="1" dirty="0"/>
              <a:t>„Ó, kterak veliké </a:t>
            </a:r>
            <a:r>
              <a:rPr lang="cs-CZ" sz="2400" i="1" dirty="0" err="1"/>
              <a:t>bláznovstvie</a:t>
            </a:r>
            <a:r>
              <a:rPr lang="cs-CZ" sz="2400" i="1" dirty="0"/>
              <a:t> toho </a:t>
            </a:r>
            <a:r>
              <a:rPr lang="cs-CZ" sz="2400" i="1" dirty="0" err="1"/>
              <a:t>zboru</a:t>
            </a:r>
            <a:r>
              <a:rPr lang="cs-CZ" sz="2400" i="1" dirty="0"/>
              <a:t> </a:t>
            </a:r>
            <a:r>
              <a:rPr lang="cs-CZ" sz="2400" i="1" dirty="0" err="1"/>
              <a:t>Konstanského</a:t>
            </a:r>
            <a:r>
              <a:rPr lang="cs-CZ" sz="2400" i="1" dirty="0"/>
              <a:t>, že </a:t>
            </a:r>
            <a:r>
              <a:rPr lang="cs-CZ" sz="2400" i="1" dirty="0" err="1"/>
              <a:t>čtenie</a:t>
            </a:r>
            <a:r>
              <a:rPr lang="cs-CZ" sz="2400" i="1" dirty="0"/>
              <a:t> pána Ježíše </a:t>
            </a:r>
            <a:r>
              <a:rPr lang="cs-CZ" sz="2400" i="1" dirty="0" err="1"/>
              <a:t>Krysta</a:t>
            </a:r>
            <a:r>
              <a:rPr lang="cs-CZ" sz="2400" i="1" dirty="0"/>
              <a:t> a epištolu sv. Pavla (…) sú zřejmě odsoudili, </a:t>
            </a:r>
            <a:r>
              <a:rPr lang="cs-CZ" sz="2400" i="1" dirty="0" err="1"/>
              <a:t>přijímánie</a:t>
            </a:r>
            <a:r>
              <a:rPr lang="cs-CZ" sz="2400" i="1" dirty="0"/>
              <a:t> těla a krve </a:t>
            </a:r>
            <a:r>
              <a:rPr lang="cs-CZ" sz="2400" i="1" dirty="0" err="1"/>
              <a:t>božie</a:t>
            </a:r>
            <a:r>
              <a:rPr lang="cs-CZ" sz="2400" i="1" dirty="0"/>
              <a:t> pod obojí </a:t>
            </a:r>
            <a:r>
              <a:rPr lang="cs-CZ" sz="2400" i="1" dirty="0" err="1"/>
              <a:t>spósobú</a:t>
            </a:r>
            <a:r>
              <a:rPr lang="cs-CZ" sz="2400" i="1" dirty="0"/>
              <a:t> lidu obecnému za blud pokládajíce…“</a:t>
            </a:r>
            <a:endParaRPr lang="cs-CZ" sz="2400" dirty="0"/>
          </a:p>
          <a:p>
            <a:pPr algn="just"/>
            <a:r>
              <a:rPr lang="cs-CZ" sz="2400" i="1" dirty="0"/>
              <a:t> </a:t>
            </a:r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19108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470025"/>
          </a:xfrm>
        </p:spPr>
        <p:txBody>
          <a:bodyPr/>
          <a:lstStyle/>
          <a:p>
            <a:r>
              <a:rPr lang="cs-CZ" u="sng" dirty="0"/>
              <a:t>Reakce z české strany 2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5576" y="1722424"/>
            <a:ext cx="734035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cs-CZ" sz="2400" dirty="0"/>
              <a:t> Rozsáhlá </a:t>
            </a:r>
            <a:r>
              <a:rPr lang="cs-CZ" sz="2400" b="1" i="1" dirty="0"/>
              <a:t>Apologie </a:t>
            </a:r>
            <a:r>
              <a:rPr lang="cs-CZ" sz="2400" b="1" dirty="0"/>
              <a:t>Mikuláše z Drážďan </a:t>
            </a:r>
            <a:r>
              <a:rPr lang="cs-CZ" sz="2400" dirty="0"/>
              <a:t>– reaguje jak na dekret, tak i na </a:t>
            </a:r>
            <a:r>
              <a:rPr lang="cs-CZ" sz="2400" i="1" dirty="0" err="1"/>
              <a:t>Conclusiones</a:t>
            </a:r>
            <a:r>
              <a:rPr lang="cs-CZ" sz="2400" i="1" dirty="0"/>
              <a:t> </a:t>
            </a:r>
            <a:r>
              <a:rPr lang="cs-CZ" sz="2400" dirty="0"/>
              <a:t>(dochována v 16 verzích)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Jakoubkova </a:t>
            </a:r>
            <a:r>
              <a:rPr lang="cs-CZ" sz="2400" b="1" i="1" dirty="0"/>
              <a:t>Zpráva, jak sněm </a:t>
            </a:r>
            <a:r>
              <a:rPr lang="cs-CZ" sz="2400" b="1" i="1" dirty="0" err="1"/>
              <a:t>konstanský</a:t>
            </a:r>
            <a:r>
              <a:rPr lang="cs-CZ" sz="2400" b="1" i="1" dirty="0"/>
              <a:t> o svátosti večeře Kristovy nařídil</a:t>
            </a:r>
            <a:r>
              <a:rPr lang="cs-CZ" sz="2400" b="1" dirty="0"/>
              <a:t> </a:t>
            </a:r>
            <a:r>
              <a:rPr lang="cs-CZ" sz="2400" dirty="0"/>
              <a:t>(dochována jako </a:t>
            </a:r>
            <a:r>
              <a:rPr lang="cs-CZ" sz="2400" i="1" dirty="0" err="1"/>
              <a:t>codex</a:t>
            </a:r>
            <a:r>
              <a:rPr lang="cs-CZ" sz="2400" i="1" dirty="0"/>
              <a:t> </a:t>
            </a:r>
            <a:r>
              <a:rPr lang="cs-CZ" sz="2400" i="1" dirty="0" err="1"/>
              <a:t>unicus</a:t>
            </a:r>
            <a:r>
              <a:rPr lang="cs-CZ" sz="2400" dirty="0"/>
              <a:t>) – reaguje pouze na dekret 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Díky zjevné </a:t>
            </a:r>
            <a:r>
              <a:rPr lang="cs-CZ" sz="2400" b="1" dirty="0"/>
              <a:t>vzpouře proti církevní autoritě </a:t>
            </a:r>
            <a:r>
              <a:rPr lang="cs-CZ" sz="2400" dirty="0"/>
              <a:t>dostává polemika o kalich zcela nový rozměr </a:t>
            </a:r>
          </a:p>
          <a:p>
            <a:pPr algn="just"/>
            <a:r>
              <a:rPr lang="cs-CZ" sz="2400" i="1" dirty="0"/>
              <a:t> </a:t>
            </a:r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2520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22039" y="58413"/>
            <a:ext cx="7772400" cy="1470025"/>
          </a:xfrm>
        </p:spPr>
        <p:txBody>
          <a:bodyPr/>
          <a:lstStyle/>
          <a:p>
            <a:r>
              <a:rPr lang="cs-CZ" i="1" u="sng" dirty="0" err="1"/>
              <a:t>Auctoritates</a:t>
            </a:r>
            <a:r>
              <a:rPr lang="cs-CZ" i="1" u="sng" dirty="0"/>
              <a:t> z r. 1417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5576" y="1340768"/>
            <a:ext cx="8280920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cs-CZ" sz="2400" dirty="0"/>
              <a:t> Po vydání </a:t>
            </a:r>
            <a:r>
              <a:rPr lang="cs-CZ" sz="2400" b="1" dirty="0"/>
              <a:t>březnové deklarace </a:t>
            </a:r>
            <a:r>
              <a:rPr lang="cs-CZ" sz="2400" dirty="0"/>
              <a:t>se pražská univerzita uchýlila k sepsání tzv. </a:t>
            </a:r>
            <a:r>
              <a:rPr lang="cs-CZ" sz="2400" b="1" i="1" dirty="0" err="1"/>
              <a:t>Auctoritates</a:t>
            </a:r>
            <a:r>
              <a:rPr lang="cs-CZ" sz="2400" b="1" i="1" dirty="0"/>
              <a:t> </a:t>
            </a:r>
            <a:endParaRPr lang="cs-CZ" sz="2400" b="1" dirty="0"/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Soubor </a:t>
            </a:r>
            <a:r>
              <a:rPr lang="cs-CZ" sz="2400" b="1" dirty="0"/>
              <a:t>podpůrných citátů </a:t>
            </a:r>
            <a:r>
              <a:rPr lang="cs-CZ" sz="2400" dirty="0"/>
              <a:t>z uznávaných autorit ve prospěch kalicha, odeslán do Kostnice v </a:t>
            </a:r>
            <a:r>
              <a:rPr lang="cs-CZ" sz="2400" b="1" dirty="0"/>
              <a:t>létě 1417 </a:t>
            </a:r>
            <a:r>
              <a:rPr lang="cs-CZ" sz="2400" dirty="0"/>
              <a:t>(snaha donutit koncil k přezkumu </a:t>
            </a:r>
            <a:r>
              <a:rPr lang="cs-CZ" sz="2400" i="1" dirty="0" err="1"/>
              <a:t>Cum</a:t>
            </a:r>
            <a:r>
              <a:rPr lang="cs-CZ" sz="2400" i="1" dirty="0"/>
              <a:t> in </a:t>
            </a:r>
            <a:r>
              <a:rPr lang="cs-CZ" sz="2400" i="1" dirty="0" err="1"/>
              <a:t>nonnullis</a:t>
            </a:r>
            <a:r>
              <a:rPr lang="cs-CZ" sz="2400" dirty="0"/>
              <a:t>)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>
              <a:buFont typeface="Wingdings" pitchFamily="2" charset="2"/>
              <a:buChar char="§"/>
            </a:pPr>
            <a:r>
              <a:rPr lang="cs-CZ" sz="2400" dirty="0"/>
              <a:t> Důležitý moment: Václav z Dubé na </a:t>
            </a:r>
            <a:r>
              <a:rPr lang="cs-CZ" sz="2400" dirty="0" err="1"/>
              <a:t>Leštně</a:t>
            </a:r>
            <a:r>
              <a:rPr lang="cs-CZ" sz="2400" dirty="0"/>
              <a:t> tehdy na koncil doručil rovněž žádost o </a:t>
            </a:r>
            <a:r>
              <a:rPr lang="cs-CZ" sz="2400" b="1" dirty="0"/>
              <a:t>svobodné slyšení </a:t>
            </a:r>
          </a:p>
          <a:p>
            <a:pPr algn="just">
              <a:buFont typeface="Wingdings" pitchFamily="2" charset="2"/>
              <a:buChar char="§"/>
            </a:pPr>
            <a:endParaRPr lang="cs-CZ" sz="2400" dirty="0"/>
          </a:p>
          <a:p>
            <a:pPr algn="just"/>
            <a:r>
              <a:rPr lang="cs-CZ" sz="2400" dirty="0"/>
              <a:t> Na událost pamatováno i v poděbradské éře: </a:t>
            </a:r>
            <a:r>
              <a:rPr lang="cs-CZ" sz="2400" i="1" dirty="0"/>
              <a:t>„… Čechové a Moravčíci, k sboru obecnému, jenž </a:t>
            </a:r>
            <a:r>
              <a:rPr lang="cs-CZ" sz="2400" i="1" dirty="0" err="1"/>
              <a:t>slove</a:t>
            </a:r>
            <a:r>
              <a:rPr lang="cs-CZ" sz="2400" i="1" dirty="0"/>
              <a:t> koncilium, tehdáž v Konstancii sebranému a svěcenému, svých </a:t>
            </a:r>
            <a:r>
              <a:rPr lang="cs-CZ" sz="2400" i="1" dirty="0" err="1"/>
              <a:t>poslóv</a:t>
            </a:r>
            <a:r>
              <a:rPr lang="cs-CZ" sz="2400" i="1" dirty="0"/>
              <a:t> nemeškali sú vyslati, k dokázání té drahé pravdy </a:t>
            </a:r>
            <a:r>
              <a:rPr lang="cs-CZ" sz="2400" b="1" i="1" dirty="0" err="1"/>
              <a:t>množstvie</a:t>
            </a:r>
            <a:r>
              <a:rPr lang="cs-CZ" sz="2400" b="1" i="1" dirty="0"/>
              <a:t> písem svatých </a:t>
            </a:r>
            <a:r>
              <a:rPr lang="cs-CZ" sz="2400" b="1" i="1" dirty="0" err="1"/>
              <a:t>sebránie</a:t>
            </a:r>
            <a:r>
              <a:rPr lang="cs-CZ" sz="2400" b="1" i="1" dirty="0"/>
              <a:t> po těch poslech poslavše</a:t>
            </a:r>
            <a:r>
              <a:rPr lang="cs-CZ" sz="2400" i="1" dirty="0"/>
              <a:t>…“</a:t>
            </a:r>
            <a:r>
              <a:rPr lang="cs-CZ" sz="2400" dirty="0"/>
              <a:t> (Václav Koranda, 1462)</a:t>
            </a:r>
          </a:p>
          <a:p>
            <a:pPr algn="just"/>
            <a:r>
              <a:rPr lang="cs-CZ" sz="2400" i="1" dirty="0"/>
              <a:t> </a:t>
            </a:r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68513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55576" y="260648"/>
            <a:ext cx="7772400" cy="1470025"/>
          </a:xfrm>
        </p:spPr>
        <p:txBody>
          <a:bodyPr/>
          <a:lstStyle/>
          <a:p>
            <a:r>
              <a:rPr lang="cs-CZ" u="sng" dirty="0"/>
              <a:t>Dekret </a:t>
            </a:r>
            <a:r>
              <a:rPr lang="cs-CZ" i="1" u="sng" dirty="0" err="1"/>
              <a:t>Cum</a:t>
            </a:r>
            <a:r>
              <a:rPr lang="cs-CZ" i="1" u="sng" dirty="0"/>
              <a:t> in </a:t>
            </a:r>
            <a:r>
              <a:rPr lang="cs-CZ" i="1" u="sng" dirty="0" err="1"/>
              <a:t>nonnullis</a:t>
            </a:r>
            <a:r>
              <a:rPr lang="cs-CZ" i="1" u="sng" dirty="0"/>
              <a:t> </a:t>
            </a:r>
            <a:r>
              <a:rPr lang="cs-CZ" u="sng" dirty="0"/>
              <a:t>v</a:t>
            </a:r>
            <a:r>
              <a:rPr lang="cs-CZ" i="1" u="sng" dirty="0"/>
              <a:t> r. 1417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971600" y="155679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5576" y="1722424"/>
            <a:ext cx="734035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cs-CZ" sz="2400" dirty="0"/>
              <a:t> Dne </a:t>
            </a:r>
            <a:r>
              <a:rPr lang="cs-CZ" sz="2400" b="1" dirty="0"/>
              <a:t>15. června 1417 </a:t>
            </a:r>
            <a:r>
              <a:rPr lang="cs-CZ" sz="2400" dirty="0"/>
              <a:t>dekret proti kalichu znovu rozeslán do českých zemí</a:t>
            </a:r>
          </a:p>
          <a:p>
            <a:pPr algn="just">
              <a:buFont typeface="Wingdings" pitchFamily="2" charset="2"/>
              <a:buChar char="§"/>
            </a:pPr>
            <a:endParaRPr lang="cs-CZ" sz="2400" i="1" dirty="0"/>
          </a:p>
          <a:p>
            <a:pPr algn="just">
              <a:buFont typeface="Wingdings" pitchFamily="2" charset="2"/>
              <a:buChar char="§"/>
            </a:pPr>
            <a:r>
              <a:rPr lang="cs-CZ" sz="2400" i="1" dirty="0"/>
              <a:t> </a:t>
            </a:r>
            <a:r>
              <a:rPr lang="cs-CZ" sz="2400" dirty="0"/>
              <a:t>Dle vzpomínek Jana Rokycany z r. 1433 byli pražští mistři odhodláni hájit na kostnickém koncilu </a:t>
            </a:r>
            <a:r>
              <a:rPr lang="cs-CZ" sz="2400" i="1" dirty="0"/>
              <a:t>sub </a:t>
            </a:r>
            <a:r>
              <a:rPr lang="cs-CZ" sz="2400" i="1" dirty="0" err="1"/>
              <a:t>utraque</a:t>
            </a:r>
            <a:r>
              <a:rPr lang="cs-CZ" sz="2400" i="1" dirty="0"/>
              <a:t> </a:t>
            </a:r>
            <a:r>
              <a:rPr lang="cs-CZ" sz="2400" i="1" dirty="0" err="1"/>
              <a:t>specie</a:t>
            </a:r>
            <a:r>
              <a:rPr lang="cs-CZ" sz="2400" dirty="0"/>
              <a:t>, </a:t>
            </a:r>
            <a:r>
              <a:rPr lang="cs-CZ" sz="2400" i="1" dirty="0"/>
              <a:t>„sed </a:t>
            </a:r>
            <a:r>
              <a:rPr lang="cs-CZ" sz="2400" i="1" dirty="0" err="1"/>
              <a:t>videntes</a:t>
            </a:r>
            <a:r>
              <a:rPr lang="cs-CZ" sz="2400" i="1" dirty="0"/>
              <a:t> </a:t>
            </a:r>
            <a:r>
              <a:rPr lang="cs-CZ" sz="2400" b="1" i="1" dirty="0" err="1"/>
              <a:t>sentenciam</a:t>
            </a:r>
            <a:r>
              <a:rPr lang="cs-CZ" sz="2400" b="1" i="1" dirty="0"/>
              <a:t> </a:t>
            </a:r>
            <a:r>
              <a:rPr lang="cs-CZ" sz="2400" b="1" i="1" dirty="0" err="1"/>
              <a:t>contra</a:t>
            </a:r>
            <a:r>
              <a:rPr lang="cs-CZ" sz="2400" b="1" i="1" dirty="0"/>
              <a:t> se </a:t>
            </a:r>
            <a:r>
              <a:rPr lang="cs-CZ" sz="2400" b="1" i="1" dirty="0" err="1"/>
              <a:t>latam</a:t>
            </a:r>
            <a:r>
              <a:rPr lang="cs-CZ" sz="2400" b="1" i="1" dirty="0"/>
              <a:t> </a:t>
            </a:r>
            <a:r>
              <a:rPr lang="cs-CZ" sz="2400" b="1" i="1" dirty="0" err="1"/>
              <a:t>diram</a:t>
            </a:r>
            <a:r>
              <a:rPr lang="cs-CZ" sz="2400" i="1" dirty="0"/>
              <a:t> a </a:t>
            </a:r>
            <a:r>
              <a:rPr lang="cs-CZ" sz="2400" i="1" dirty="0" err="1"/>
              <a:t>proposito</a:t>
            </a:r>
            <a:r>
              <a:rPr lang="cs-CZ" sz="2400" i="1" dirty="0"/>
              <a:t> </a:t>
            </a:r>
            <a:r>
              <a:rPr lang="cs-CZ" sz="2400" i="1" dirty="0" err="1"/>
              <a:t>desierunt</a:t>
            </a:r>
            <a:r>
              <a:rPr lang="cs-CZ" sz="2400" i="1" dirty="0"/>
              <a:t>…“</a:t>
            </a:r>
          </a:p>
          <a:p>
            <a:pPr algn="just">
              <a:buFont typeface="Wingdings" pitchFamily="2" charset="2"/>
              <a:buChar char="§"/>
            </a:pPr>
            <a:endParaRPr lang="cs-CZ" sz="2400" i="1" dirty="0"/>
          </a:p>
          <a:p>
            <a:pPr algn="just">
              <a:buFont typeface="Wingdings" pitchFamily="2" charset="2"/>
              <a:buChar char="§"/>
            </a:pPr>
            <a:r>
              <a:rPr lang="cs-CZ" sz="2400" i="1" dirty="0"/>
              <a:t> </a:t>
            </a:r>
            <a:r>
              <a:rPr lang="cs-CZ" sz="2400" dirty="0"/>
              <a:t>Z r. 1417 nejspíše pochází i </a:t>
            </a:r>
            <a:r>
              <a:rPr lang="cs-CZ" sz="2400" b="1" i="1" dirty="0" err="1"/>
              <a:t>Interrogatorium</a:t>
            </a:r>
            <a:r>
              <a:rPr lang="cs-CZ" sz="2400" b="1" i="1" dirty="0"/>
              <a:t> </a:t>
            </a:r>
            <a:r>
              <a:rPr lang="cs-CZ" sz="2400" b="1" dirty="0"/>
              <a:t>kostnického koncilu</a:t>
            </a:r>
            <a:r>
              <a:rPr lang="cs-CZ" sz="2400" dirty="0"/>
              <a:t> (20 otázek inkvizičního charakteru): </a:t>
            </a:r>
            <a:r>
              <a:rPr lang="cs-CZ" sz="2400" i="1" dirty="0"/>
              <a:t>„</a:t>
            </a:r>
            <a:r>
              <a:rPr lang="cs-CZ" sz="2400" i="1" dirty="0" err="1"/>
              <a:t>Item</a:t>
            </a:r>
            <a:r>
              <a:rPr lang="cs-CZ" sz="2400" i="1" dirty="0"/>
              <a:t> </a:t>
            </a:r>
            <a:r>
              <a:rPr lang="cs-CZ" sz="2400" i="1" dirty="0" err="1"/>
              <a:t>interrogetur</a:t>
            </a:r>
            <a:r>
              <a:rPr lang="cs-CZ" sz="2400" i="1" dirty="0"/>
              <a:t>, si </a:t>
            </a:r>
            <a:r>
              <a:rPr lang="cs-CZ" sz="2400" i="1" dirty="0" err="1"/>
              <a:t>credit</a:t>
            </a:r>
            <a:r>
              <a:rPr lang="cs-CZ" sz="2400" i="1" dirty="0"/>
              <a:t>, </a:t>
            </a:r>
            <a:r>
              <a:rPr lang="cs-CZ" sz="2400" i="1" dirty="0" err="1"/>
              <a:t>quod</a:t>
            </a:r>
            <a:r>
              <a:rPr lang="cs-CZ" sz="2400" i="1" dirty="0"/>
              <a:t> (…) </a:t>
            </a:r>
            <a:r>
              <a:rPr lang="cs-CZ" sz="2400" i="1" dirty="0" err="1"/>
              <a:t>personis</a:t>
            </a:r>
            <a:r>
              <a:rPr lang="cs-CZ" sz="2400" i="1" dirty="0"/>
              <a:t> </a:t>
            </a:r>
            <a:r>
              <a:rPr lang="cs-CZ" sz="2400" i="1" dirty="0" err="1"/>
              <a:t>sufficiat</a:t>
            </a:r>
            <a:r>
              <a:rPr lang="cs-CZ" sz="2400" i="1" dirty="0"/>
              <a:t> ad salutem </a:t>
            </a:r>
            <a:r>
              <a:rPr lang="cs-CZ" sz="2400" i="1" dirty="0" err="1"/>
              <a:t>communicacio</a:t>
            </a:r>
            <a:r>
              <a:rPr lang="cs-CZ" sz="2400" i="1" dirty="0"/>
              <a:t> sub </a:t>
            </a:r>
            <a:r>
              <a:rPr lang="cs-CZ" sz="2400" i="1" dirty="0" err="1"/>
              <a:t>sola</a:t>
            </a:r>
            <a:r>
              <a:rPr lang="cs-CZ" sz="2400" i="1" dirty="0"/>
              <a:t> </a:t>
            </a:r>
            <a:r>
              <a:rPr lang="cs-CZ" sz="2400" i="1" dirty="0" err="1"/>
              <a:t>specie</a:t>
            </a:r>
            <a:r>
              <a:rPr lang="cs-CZ" sz="2400" i="1" dirty="0"/>
              <a:t> </a:t>
            </a:r>
            <a:r>
              <a:rPr lang="cs-CZ" sz="2400" i="1" dirty="0" err="1"/>
              <a:t>panis</a:t>
            </a:r>
            <a:r>
              <a:rPr lang="cs-CZ" sz="2400" i="1" dirty="0"/>
              <a:t> (…) </a:t>
            </a:r>
            <a:r>
              <a:rPr lang="cs-CZ" sz="2400" b="1" i="1" dirty="0"/>
              <a:t>per </a:t>
            </a:r>
            <a:r>
              <a:rPr lang="cs-CZ" sz="2400" b="1" i="1" dirty="0" err="1"/>
              <a:t>sacrum</a:t>
            </a:r>
            <a:r>
              <a:rPr lang="cs-CZ" sz="2400" b="1" i="1" dirty="0"/>
              <a:t> </a:t>
            </a:r>
            <a:r>
              <a:rPr lang="cs-CZ" sz="2400" b="1" i="1" dirty="0" err="1"/>
              <a:t>generale</a:t>
            </a:r>
            <a:r>
              <a:rPr lang="cs-CZ" sz="2400" b="1" i="1" dirty="0"/>
              <a:t> </a:t>
            </a:r>
            <a:r>
              <a:rPr lang="cs-CZ" sz="2400" b="1" i="1" dirty="0" err="1"/>
              <a:t>concilium</a:t>
            </a:r>
            <a:r>
              <a:rPr lang="cs-CZ" sz="2400" b="1" i="1" dirty="0"/>
              <a:t> </a:t>
            </a:r>
            <a:r>
              <a:rPr lang="cs-CZ" sz="2400" b="1" i="1" dirty="0" err="1"/>
              <a:t>Constanciense</a:t>
            </a:r>
            <a:r>
              <a:rPr lang="cs-CZ" sz="2400" b="1" i="1" dirty="0"/>
              <a:t> </a:t>
            </a:r>
            <a:r>
              <a:rPr lang="cs-CZ" sz="2400" b="1" i="1" dirty="0" err="1"/>
              <a:t>est</a:t>
            </a:r>
            <a:r>
              <a:rPr lang="cs-CZ" sz="2400" b="1" i="1" dirty="0"/>
              <a:t> </a:t>
            </a:r>
            <a:r>
              <a:rPr lang="cs-CZ" sz="2400" b="1" i="1" dirty="0" err="1"/>
              <a:t>diffinitum</a:t>
            </a:r>
            <a:r>
              <a:rPr lang="cs-CZ" sz="2400" b="1" i="1" dirty="0"/>
              <a:t> et </a:t>
            </a:r>
            <a:r>
              <a:rPr lang="cs-CZ" sz="2400" b="1" i="1" dirty="0" err="1"/>
              <a:t>decretum</a:t>
            </a:r>
            <a:r>
              <a:rPr lang="cs-CZ" sz="2400" i="1" dirty="0"/>
              <a:t>.“</a:t>
            </a:r>
          </a:p>
          <a:p>
            <a:pPr algn="just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1197309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7048</TotalTime>
  <Words>479</Words>
  <Application>Microsoft Office PowerPoint</Application>
  <PresentationFormat>Předvádění na obrazovce (4:3)</PresentationFormat>
  <Paragraphs>46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Motiv sady Office</vt:lpstr>
      <vt:lpstr>   Dekret kostnického koncilu Cum in nonnullis jako protipól k českému utrakvismu  Papežství, koncily a české země v pozdním středověku</vt:lpstr>
      <vt:lpstr>Koncil se dozvídá o „české novotě“</vt:lpstr>
      <vt:lpstr>Dekret Cum in nonnullis</vt:lpstr>
      <vt:lpstr>Reakce z české strany 1</vt:lpstr>
      <vt:lpstr>Reakce z české strany 2</vt:lpstr>
      <vt:lpstr>Auctoritates z r. 1417</vt:lpstr>
      <vt:lpstr>Dekret Cum in nonnullis v r. 1417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Velká Británie a přistěhovalectví po roce 1945</dc:title>
  <dc:creator>Adam</dc:creator>
  <cp:lastModifiedBy>Adam Pálka</cp:lastModifiedBy>
  <cp:revision>148</cp:revision>
  <dcterms:created xsi:type="dcterms:W3CDTF">2013-03-27T18:04:31Z</dcterms:created>
  <dcterms:modified xsi:type="dcterms:W3CDTF">2017-01-25T14:13:59Z</dcterms:modified>
</cp:coreProperties>
</file>