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53" autoAdjust="0"/>
    <p:restoredTop sz="86444" autoAdjust="0"/>
  </p:normalViewPr>
  <p:slideViewPr>
    <p:cSldViewPr>
      <p:cViewPr varScale="1">
        <p:scale>
          <a:sx n="72" d="100"/>
          <a:sy n="72" d="100"/>
        </p:scale>
        <p:origin x="14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Mezi Kostnicí a Basilejí aneb jak Čechové opakovaně žádali o možnost veřejné audience</a:t>
            </a:r>
            <a:br>
              <a:rPr lang="en-US" b="1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Rok 1420 – první vážný pokus o audienci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411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400" dirty="0"/>
              <a:t>List biskupa Fernanda </a:t>
            </a:r>
            <a:r>
              <a:rPr lang="cs-CZ" sz="2400" i="1" dirty="0" err="1"/>
              <a:t>Nuper</a:t>
            </a:r>
            <a:r>
              <a:rPr lang="cs-CZ" sz="2400" i="1" dirty="0"/>
              <a:t> in </a:t>
            </a:r>
            <a:r>
              <a:rPr lang="cs-CZ" sz="2400" i="1" dirty="0" err="1"/>
              <a:t>regnum</a:t>
            </a:r>
            <a:r>
              <a:rPr lang="cs-CZ" sz="2400" i="1" dirty="0"/>
              <a:t> Bohemie</a:t>
            </a:r>
            <a:r>
              <a:rPr lang="cs-CZ" sz="2400" dirty="0"/>
              <a:t>: připouští, že </a:t>
            </a:r>
            <a:r>
              <a:rPr lang="cs-CZ" sz="2400" i="1" dirty="0"/>
              <a:t>sub </a:t>
            </a:r>
            <a:r>
              <a:rPr lang="cs-CZ" sz="2400" i="1" dirty="0" err="1"/>
              <a:t>utraque</a:t>
            </a:r>
            <a:r>
              <a:rPr lang="cs-CZ" sz="2400" i="1" dirty="0"/>
              <a:t>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dirty="0"/>
              <a:t>může být užitečnější, ale proti němu je </a:t>
            </a:r>
            <a:r>
              <a:rPr lang="cs-CZ" sz="2400" i="1" dirty="0"/>
              <a:t>„z rozumných důvodů </a:t>
            </a:r>
            <a:r>
              <a:rPr lang="cs-CZ" sz="2400" b="1" i="1" dirty="0"/>
              <a:t>zvyklost všeobecné církve </a:t>
            </a:r>
            <a:r>
              <a:rPr lang="cs-CZ" sz="2400" i="1" dirty="0"/>
              <a:t>a povstal proti tomu i dekret kostnického koncilu.“ </a:t>
            </a:r>
            <a:r>
              <a:rPr lang="cs-CZ" sz="2400" dirty="0"/>
              <a:t>(červen/červenec 1420)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Po 14. 7. (Vítkov) chtěli </a:t>
            </a:r>
            <a:r>
              <a:rPr lang="cs-CZ" sz="2400" dirty="0" err="1"/>
              <a:t>pražané</a:t>
            </a:r>
            <a:r>
              <a:rPr lang="cs-CZ" sz="2400" dirty="0"/>
              <a:t> s programem artikulů seznámit i laiky v Zikmundově vojsku, </a:t>
            </a:r>
            <a:r>
              <a:rPr lang="cs-CZ" sz="2400" b="1" dirty="0"/>
              <a:t>malostranského setkání </a:t>
            </a:r>
            <a:r>
              <a:rPr lang="cs-CZ" sz="2400" dirty="0"/>
              <a:t>se však nakonec účastní jen teologové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Pražští mistři přednesli artikuly i s doklady, jejich vývody byly </a:t>
            </a:r>
            <a:r>
              <a:rPr lang="cs-CZ" sz="2400" b="1" dirty="0"/>
              <a:t>katolickou stranou následně opraveny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dirty="0"/>
              <a:t>Otázku </a:t>
            </a:r>
            <a:r>
              <a:rPr lang="cs-CZ" sz="2400" b="1" i="1" dirty="0"/>
              <a:t>„</a:t>
            </a:r>
            <a:r>
              <a:rPr lang="cs-CZ" sz="2400" b="1" i="1" dirty="0" err="1"/>
              <a:t>an</a:t>
            </a:r>
            <a:r>
              <a:rPr lang="cs-CZ" sz="2400" b="1" i="1" dirty="0"/>
              <a:t> </a:t>
            </a:r>
            <a:r>
              <a:rPr lang="cs-CZ" sz="2400" b="1" i="1" dirty="0" err="1"/>
              <a:t>communio</a:t>
            </a:r>
            <a:r>
              <a:rPr lang="cs-CZ" sz="2400" b="1" i="1" dirty="0"/>
              <a:t> </a:t>
            </a:r>
            <a:r>
              <a:rPr lang="cs-CZ" sz="2400" b="1" i="1" dirty="0" err="1"/>
              <a:t>sit</a:t>
            </a:r>
            <a:r>
              <a:rPr lang="cs-CZ" sz="2400" b="1" i="1" dirty="0"/>
              <a:t> </a:t>
            </a:r>
            <a:r>
              <a:rPr lang="cs-CZ" sz="2400" b="1" i="1" dirty="0" err="1"/>
              <a:t>precepta</a:t>
            </a:r>
            <a:r>
              <a:rPr lang="cs-CZ" sz="2400" b="1" i="1" dirty="0"/>
              <a:t>“</a:t>
            </a:r>
            <a:r>
              <a:rPr lang="cs-CZ" sz="2400" i="1" dirty="0"/>
              <a:t> </a:t>
            </a:r>
            <a:r>
              <a:rPr lang="cs-CZ" sz="2400" dirty="0"/>
              <a:t>navrhli husité řešit formou veřejné audience za </a:t>
            </a:r>
            <a:r>
              <a:rPr lang="cs-CZ" sz="2400" b="1" dirty="0"/>
              <a:t>přítomnosti laiků</a:t>
            </a:r>
            <a:r>
              <a:rPr lang="cs-CZ" sz="2400" dirty="0"/>
              <a:t>, což i vzhledem k dekretu </a:t>
            </a:r>
            <a:r>
              <a:rPr lang="cs-CZ" sz="2400" i="1" dirty="0" err="1"/>
              <a:t>Cum</a:t>
            </a:r>
            <a:r>
              <a:rPr lang="cs-CZ" sz="2400" i="1" dirty="0"/>
              <a:t> in </a:t>
            </a:r>
            <a:r>
              <a:rPr lang="cs-CZ" sz="2400" i="1" dirty="0" err="1"/>
              <a:t>nonnullis</a:t>
            </a:r>
            <a:r>
              <a:rPr lang="cs-CZ" sz="2400" i="1" dirty="0"/>
              <a:t> </a:t>
            </a:r>
            <a:r>
              <a:rPr lang="cs-CZ" sz="2400" dirty="0" err="1"/>
              <a:t>katolicí</a:t>
            </a:r>
            <a:r>
              <a:rPr lang="cs-CZ" sz="2400" dirty="0"/>
              <a:t> odmítli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99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86767"/>
            <a:ext cx="7772400" cy="1470025"/>
          </a:xfrm>
        </p:spPr>
        <p:txBody>
          <a:bodyPr/>
          <a:lstStyle/>
          <a:p>
            <a:r>
              <a:rPr lang="cs-CZ" u="sng" dirty="0"/>
              <a:t>Mezi Krakovem a Brnem (1420–1424)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196752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Jaro 1421 – poslové seznámili </a:t>
            </a:r>
            <a:r>
              <a:rPr lang="cs-CZ" sz="2400" b="1" dirty="0"/>
              <a:t>Vladislava II. </a:t>
            </a:r>
            <a:r>
              <a:rPr lang="cs-CZ" sz="2400" b="1" dirty="0" err="1"/>
              <a:t>Jagella</a:t>
            </a:r>
            <a:r>
              <a:rPr lang="cs-CZ" sz="2400" b="1" dirty="0"/>
              <a:t>, Vitolda</a:t>
            </a:r>
            <a:r>
              <a:rPr lang="cs-CZ" sz="2400" dirty="0"/>
              <a:t>, šlechtu i klérus s pražskými články, disputace byla odmítnuta  </a:t>
            </a: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Sblížení </a:t>
            </a:r>
            <a:r>
              <a:rPr lang="cs-CZ" sz="2400" dirty="0" err="1"/>
              <a:t>pražanů</a:t>
            </a:r>
            <a:r>
              <a:rPr lang="cs-CZ" sz="2400" dirty="0"/>
              <a:t> a Zikmundových straníků (opozice vůči radikálům) – jednání v Kolíně a Praze r. 1423, předběžně schválena husitská představa o laicích jako rozhodčích víry</a:t>
            </a:r>
          </a:p>
          <a:p>
            <a:pPr algn="just"/>
            <a:r>
              <a:rPr lang="cs-CZ" sz="2400" dirty="0"/>
              <a:t> </a:t>
            </a: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Zikmundův glejt (listopad): </a:t>
            </a:r>
            <a:r>
              <a:rPr lang="cs-CZ" sz="2400" b="1" dirty="0"/>
              <a:t>Brno jako místo setkání</a:t>
            </a:r>
            <a:r>
              <a:rPr lang="cs-CZ" sz="2400" dirty="0"/>
              <a:t>, laikové opomenuti, </a:t>
            </a:r>
            <a:r>
              <a:rPr lang="cs-CZ" sz="2400" i="1" dirty="0"/>
              <a:t>„</a:t>
            </a:r>
            <a:r>
              <a:rPr lang="cs-CZ" sz="2400" i="1" dirty="0" err="1"/>
              <a:t>quidquid</a:t>
            </a:r>
            <a:r>
              <a:rPr lang="cs-CZ" sz="2400" i="1" dirty="0"/>
              <a:t> </a:t>
            </a:r>
            <a:r>
              <a:rPr lang="cs-CZ" sz="2400" i="1" dirty="0" err="1"/>
              <a:t>voluerint</a:t>
            </a:r>
            <a:r>
              <a:rPr lang="cs-CZ" sz="2400" i="1" dirty="0"/>
              <a:t> pro </a:t>
            </a:r>
            <a:r>
              <a:rPr lang="cs-CZ" sz="2400" i="1" dirty="0" err="1"/>
              <a:t>ipsis</a:t>
            </a:r>
            <a:r>
              <a:rPr lang="cs-CZ" sz="2400" i="1" dirty="0"/>
              <a:t> </a:t>
            </a:r>
            <a:r>
              <a:rPr lang="cs-CZ" sz="2400" i="1" dirty="0" err="1"/>
              <a:t>articulis</a:t>
            </a:r>
            <a:r>
              <a:rPr lang="cs-CZ" sz="2400" i="1" dirty="0"/>
              <a:t> et </a:t>
            </a:r>
            <a:r>
              <a:rPr lang="cs-CZ" sz="2400" i="1" dirty="0" err="1"/>
              <a:t>punctis</a:t>
            </a:r>
            <a:r>
              <a:rPr lang="cs-CZ" sz="2400" i="1" dirty="0"/>
              <a:t> </a:t>
            </a:r>
            <a:r>
              <a:rPr lang="cs-CZ" sz="2400" i="1" dirty="0" err="1"/>
              <a:t>declarandis</a:t>
            </a:r>
            <a:r>
              <a:rPr lang="cs-CZ" sz="2400" i="1" dirty="0"/>
              <a:t> </a:t>
            </a:r>
            <a:r>
              <a:rPr lang="cs-CZ" sz="2400" b="1" i="1" dirty="0" err="1"/>
              <a:t>racione</a:t>
            </a:r>
            <a:r>
              <a:rPr lang="cs-CZ" sz="2400" b="1" i="1" dirty="0"/>
              <a:t> </a:t>
            </a:r>
            <a:r>
              <a:rPr lang="cs-CZ" sz="2400" b="1" i="1" dirty="0" err="1"/>
              <a:t>informacionis</a:t>
            </a:r>
            <a:r>
              <a:rPr lang="cs-CZ" sz="2400" i="1" dirty="0"/>
              <a:t> </a:t>
            </a:r>
            <a:r>
              <a:rPr lang="cs-CZ" sz="2400" i="1" dirty="0" err="1"/>
              <a:t>loqui,dicere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Pražané si již </a:t>
            </a:r>
            <a:r>
              <a:rPr lang="cs-CZ" sz="2400" b="1" dirty="0"/>
              <a:t>změnu glejtu nevymohli</a:t>
            </a:r>
            <a:r>
              <a:rPr lang="cs-CZ" sz="2400" dirty="0"/>
              <a:t>, rozpor mezi </a:t>
            </a:r>
            <a:r>
              <a:rPr lang="cs-CZ" sz="2400" i="1" dirty="0" err="1"/>
              <a:t>disputatio</a:t>
            </a:r>
            <a:r>
              <a:rPr lang="cs-CZ" sz="2400" i="1" dirty="0"/>
              <a:t> </a:t>
            </a:r>
            <a:r>
              <a:rPr lang="cs-CZ" sz="2400" dirty="0"/>
              <a:t>a </a:t>
            </a:r>
            <a:r>
              <a:rPr lang="cs-CZ" sz="2400" i="1" dirty="0" err="1"/>
              <a:t>informatio</a:t>
            </a:r>
            <a:r>
              <a:rPr lang="cs-CZ" sz="2400" i="1" dirty="0"/>
              <a:t> </a:t>
            </a:r>
            <a:r>
              <a:rPr lang="cs-CZ" sz="2400" dirty="0"/>
              <a:t>nakonec zapříčinil, že v únoru 1424 husité vyslali do Brna </a:t>
            </a:r>
            <a:r>
              <a:rPr lang="cs-CZ" sz="2400" b="1" dirty="0"/>
              <a:t>jen zástupce nižší šlechty</a:t>
            </a:r>
            <a:r>
              <a:rPr lang="cs-CZ" sz="2400" dirty="0"/>
              <a:t> (vídeňští mistři odešli)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cs-CZ" u="sng" dirty="0"/>
              <a:t>Neúspěšná iniciativa Vladislava II. </a:t>
            </a:r>
            <a:r>
              <a:rPr lang="cs-CZ" u="sng" dirty="0" err="1"/>
              <a:t>Jagella</a:t>
            </a:r>
            <a:r>
              <a:rPr lang="cs-CZ" u="sng" dirty="0"/>
              <a:t> (1424)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722424"/>
            <a:ext cx="73403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Březen 1424 – husitští poslové u polského Vladislava žádají o zprostředkování audience: </a:t>
            </a:r>
            <a:r>
              <a:rPr lang="cs-CZ" sz="2400" i="1" dirty="0"/>
              <a:t>„si </a:t>
            </a:r>
            <a:r>
              <a:rPr lang="cs-CZ" sz="2400" i="1" dirty="0" err="1"/>
              <a:t>quid</a:t>
            </a:r>
            <a:r>
              <a:rPr lang="cs-CZ" sz="2400" i="1" dirty="0"/>
              <a:t> ex </a:t>
            </a:r>
            <a:r>
              <a:rPr lang="cs-CZ" sz="2400" i="1" dirty="0" err="1"/>
              <a:t>evangelio</a:t>
            </a:r>
            <a:r>
              <a:rPr lang="cs-CZ" sz="2400" i="1" dirty="0"/>
              <a:t> et </a:t>
            </a:r>
            <a:r>
              <a:rPr lang="cs-CZ" sz="2400" b="1" i="1" dirty="0" err="1"/>
              <a:t>scriptorum</a:t>
            </a:r>
            <a:r>
              <a:rPr lang="cs-CZ" sz="2400" b="1" i="1" dirty="0"/>
              <a:t> </a:t>
            </a:r>
            <a:r>
              <a:rPr lang="cs-CZ" sz="2400" b="1" i="1" dirty="0" err="1"/>
              <a:t>sanctorum</a:t>
            </a:r>
            <a:r>
              <a:rPr lang="cs-CZ" sz="2400" b="1" i="1" dirty="0"/>
              <a:t> </a:t>
            </a:r>
            <a:r>
              <a:rPr lang="cs-CZ" sz="2400" b="1" i="1" dirty="0" err="1"/>
              <a:t>patrum</a:t>
            </a:r>
            <a:r>
              <a:rPr lang="cs-CZ" sz="2400" i="1" dirty="0"/>
              <a:t> </a:t>
            </a:r>
            <a:r>
              <a:rPr lang="cs-CZ" sz="2400" i="1" dirty="0" err="1"/>
              <a:t>contra</a:t>
            </a:r>
            <a:r>
              <a:rPr lang="cs-CZ" sz="2400" i="1" dirty="0"/>
              <a:t> </a:t>
            </a:r>
            <a:r>
              <a:rPr lang="cs-CZ" sz="2400" i="1" dirty="0" err="1"/>
              <a:t>eos</a:t>
            </a:r>
            <a:r>
              <a:rPr lang="cs-CZ" sz="2400" i="1" dirty="0"/>
              <a:t> (…) </a:t>
            </a:r>
            <a:r>
              <a:rPr lang="cs-CZ" sz="2400" i="1" dirty="0" err="1"/>
              <a:t>doctum</a:t>
            </a:r>
            <a:r>
              <a:rPr lang="cs-CZ" sz="2400" i="1" dirty="0"/>
              <a:t> </a:t>
            </a:r>
            <a:r>
              <a:rPr lang="cs-CZ" sz="2400" i="1" dirty="0" err="1"/>
              <a:t>seu</a:t>
            </a:r>
            <a:r>
              <a:rPr lang="cs-CZ" sz="2400" i="1" dirty="0"/>
              <a:t> </a:t>
            </a:r>
            <a:r>
              <a:rPr lang="cs-CZ" sz="2400" i="1" dirty="0" err="1"/>
              <a:t>diffinitum</a:t>
            </a:r>
            <a:r>
              <a:rPr lang="cs-CZ" sz="2400" i="1" dirty="0"/>
              <a:t> </a:t>
            </a:r>
            <a:r>
              <a:rPr lang="cs-CZ" sz="2400" i="1" dirty="0" err="1"/>
              <a:t>fuerit</a:t>
            </a:r>
            <a:r>
              <a:rPr lang="cs-CZ" sz="2400" i="1" dirty="0"/>
              <a:t>, </a:t>
            </a:r>
            <a:r>
              <a:rPr lang="cs-CZ" sz="2400" b="1" i="1" dirty="0" err="1"/>
              <a:t>emendacionem</a:t>
            </a:r>
            <a:r>
              <a:rPr lang="cs-CZ" sz="2400" b="1" i="1" dirty="0"/>
              <a:t> </a:t>
            </a:r>
            <a:r>
              <a:rPr lang="cs-CZ" sz="2400" b="1" i="1" dirty="0" err="1"/>
              <a:t>volunt</a:t>
            </a:r>
            <a:r>
              <a:rPr lang="cs-CZ" sz="2400" b="1" i="1" dirty="0"/>
              <a:t> </a:t>
            </a:r>
            <a:r>
              <a:rPr lang="cs-CZ" sz="2400" b="1" i="1" dirty="0" err="1"/>
              <a:t>accipere</a:t>
            </a:r>
            <a:r>
              <a:rPr lang="cs-CZ" sz="2400" i="1" dirty="0"/>
              <a:t>…“</a:t>
            </a:r>
            <a:r>
              <a:rPr lang="cs-CZ" sz="2400" dirty="0"/>
              <a:t>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Vladislav si zajišťuje Zikmundův souhlas, jako místo setkání navrhuje slezská města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Vzhledem k druhému příchodu </a:t>
            </a:r>
            <a:r>
              <a:rPr lang="cs-CZ" sz="2400" dirty="0" err="1"/>
              <a:t>Korybutoviče</a:t>
            </a:r>
            <a:r>
              <a:rPr lang="cs-CZ" sz="2400" dirty="0"/>
              <a:t> do Čech a průtahům při schvalování Vladislavovy nabídky (</a:t>
            </a:r>
            <a:r>
              <a:rPr lang="cs-CZ" sz="2400" b="1" dirty="0"/>
              <a:t>nutnost sněmovního schválení</a:t>
            </a:r>
            <a:r>
              <a:rPr lang="cs-CZ" sz="2400" dirty="0"/>
              <a:t>) polská iniciativa končí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i="1" dirty="0"/>
              <a:t> 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9108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951"/>
            <a:ext cx="7772400" cy="1470025"/>
          </a:xfrm>
        </p:spPr>
        <p:txBody>
          <a:bodyPr/>
          <a:lstStyle/>
          <a:p>
            <a:r>
              <a:rPr lang="cs-CZ" u="sng" dirty="0"/>
              <a:t>Koncil </a:t>
            </a:r>
            <a:r>
              <a:rPr lang="cs-CZ" u="sng" dirty="0" err="1"/>
              <a:t>pavijsko</a:t>
            </a:r>
            <a:r>
              <a:rPr lang="cs-CZ" u="sng" dirty="0"/>
              <a:t>-sienský (1423– 1424)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556792"/>
            <a:ext cx="73403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Před rozpuštěním kostnického koncilu (duben 1418) Martin V. ustanovil, že do </a:t>
            </a:r>
            <a:r>
              <a:rPr lang="cs-CZ" sz="2400" b="1" dirty="0"/>
              <a:t>5 let </a:t>
            </a:r>
            <a:r>
              <a:rPr lang="cs-CZ" sz="2400" dirty="0"/>
              <a:t>se sejde nový sněm v Pavii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Zahájen včas (tj. </a:t>
            </a:r>
            <a:r>
              <a:rPr lang="cs-CZ" sz="2400" b="1" dirty="0"/>
              <a:t>duben 1423</a:t>
            </a:r>
            <a:r>
              <a:rPr lang="cs-CZ" sz="2400" dirty="0"/>
              <a:t>), v červnu však kvůli morové hrozbě </a:t>
            </a:r>
            <a:r>
              <a:rPr lang="cs-CZ" sz="2400" b="1" dirty="0"/>
              <a:t>přeložen do Sieny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Dekret z 8. listopadu </a:t>
            </a:r>
            <a:r>
              <a:rPr lang="cs-CZ" sz="2400" b="1" dirty="0"/>
              <a:t>odsoudil viklefskou a husitskou herezi</a:t>
            </a:r>
            <a:r>
              <a:rPr lang="cs-CZ" sz="2400" dirty="0"/>
              <a:t>, přičemž pohrozil, že kdokoliv bude českým heretikům pomáhat, dočká se stejného zacházení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Příznivci </a:t>
            </a:r>
            <a:r>
              <a:rPr lang="cs-CZ" sz="2400" dirty="0" err="1"/>
              <a:t>konciliarismu</a:t>
            </a:r>
            <a:r>
              <a:rPr lang="cs-CZ" sz="2400" dirty="0"/>
              <a:t> nedokázali prosadit svůj vliv – sněm na přelomu února a března 1424 rozpuštěn, Martin V. je dekretem </a:t>
            </a:r>
            <a:r>
              <a:rPr lang="cs-CZ" sz="2400" i="1" dirty="0" err="1"/>
              <a:t>Frequens</a:t>
            </a:r>
            <a:r>
              <a:rPr lang="cs-CZ" sz="2400" i="1" dirty="0"/>
              <a:t> </a:t>
            </a:r>
            <a:r>
              <a:rPr lang="cs-CZ" sz="2400" dirty="0"/>
              <a:t>zavázán k </a:t>
            </a:r>
            <a:r>
              <a:rPr lang="cs-CZ" sz="2400" b="1" dirty="0"/>
              <a:t>dalšímu svolání za 7 let</a:t>
            </a:r>
          </a:p>
          <a:p>
            <a:pPr algn="just"/>
            <a:r>
              <a:rPr lang="cs-CZ" sz="2400" i="1" dirty="0"/>
              <a:t> 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52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2039" y="58413"/>
            <a:ext cx="7772400" cy="1470025"/>
          </a:xfrm>
        </p:spPr>
        <p:txBody>
          <a:bodyPr/>
          <a:lstStyle/>
          <a:p>
            <a:r>
              <a:rPr lang="cs-CZ" u="sng" dirty="0"/>
              <a:t>Léta 1426–1427: tabu stále neprolomeno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595021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Žádost </a:t>
            </a:r>
            <a:r>
              <a:rPr lang="cs-CZ" sz="2400" dirty="0" err="1"/>
              <a:t>pražanů</a:t>
            </a:r>
            <a:r>
              <a:rPr lang="cs-CZ" sz="2400" dirty="0"/>
              <a:t> o slyšení předává Zikmund legátu Jordánu </a:t>
            </a:r>
            <a:r>
              <a:rPr lang="cs-CZ" sz="2400" dirty="0" err="1"/>
              <a:t>Orsinimu</a:t>
            </a:r>
            <a:r>
              <a:rPr lang="cs-CZ" sz="2400" i="1" dirty="0"/>
              <a:t> – </a:t>
            </a:r>
            <a:r>
              <a:rPr lang="cs-CZ" sz="2400" dirty="0"/>
              <a:t>ten v červnu 1426 odpovídá, že žádost je </a:t>
            </a:r>
            <a:r>
              <a:rPr lang="cs-CZ" sz="2400" i="1" dirty="0"/>
              <a:t>ďábelskou lstí</a:t>
            </a:r>
            <a:r>
              <a:rPr lang="cs-CZ" sz="2400" dirty="0"/>
              <a:t> a o </a:t>
            </a:r>
            <a:r>
              <a:rPr lang="cs-CZ" sz="2400" b="1" dirty="0"/>
              <a:t>jednou zavržených článcích se nemá disputovat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Neúspěšná </a:t>
            </a:r>
            <a:r>
              <a:rPr lang="cs-CZ" sz="2400" b="1" dirty="0" err="1"/>
              <a:t>Korybutovičova</a:t>
            </a:r>
            <a:r>
              <a:rPr lang="cs-CZ" sz="2400" dirty="0"/>
              <a:t> iniciativa v r. 1427 o </a:t>
            </a:r>
            <a:r>
              <a:rPr lang="cs-CZ" sz="2400" b="1" i="1" dirty="0"/>
              <a:t>poučení </a:t>
            </a:r>
            <a:r>
              <a:rPr lang="cs-CZ" sz="2400" b="1" dirty="0"/>
              <a:t>husitů u papeže </a:t>
            </a:r>
            <a:r>
              <a:rPr lang="cs-CZ" sz="2400" dirty="0"/>
              <a:t>– důsledkem pád jeho strany v Praze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Prosinec 1427 – schůze bratrstev a zástupců Plzeňského </a:t>
            </a:r>
            <a:r>
              <a:rPr lang="cs-CZ" sz="2400" dirty="0" err="1"/>
              <a:t>landfrýdu</a:t>
            </a:r>
            <a:r>
              <a:rPr lang="cs-CZ" sz="2400" dirty="0"/>
              <a:t> na </a:t>
            </a:r>
            <a:r>
              <a:rPr lang="cs-CZ" sz="2400" b="1" dirty="0"/>
              <a:t>hradě Žebrák</a:t>
            </a:r>
            <a:r>
              <a:rPr lang="cs-CZ" sz="2400" dirty="0"/>
              <a:t> (před odpor Martina V., jež možnost disputace označil za </a:t>
            </a:r>
            <a:r>
              <a:rPr lang="cs-CZ" sz="2400" i="1" dirty="0" err="1"/>
              <a:t>inutiles</a:t>
            </a:r>
            <a:r>
              <a:rPr lang="cs-CZ" sz="2400" i="1" dirty="0"/>
              <a:t> et perverse</a:t>
            </a:r>
            <a:r>
              <a:rPr lang="cs-CZ" sz="2400" dirty="0"/>
              <a:t>)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Žebrácká jednání ztroskotala kvůli </a:t>
            </a:r>
            <a:r>
              <a:rPr lang="cs-CZ" sz="2400" b="1" dirty="0"/>
              <a:t>rozporu v otázce </a:t>
            </a:r>
            <a:r>
              <a:rPr lang="cs-CZ" sz="2400" b="1" i="1" dirty="0" err="1"/>
              <a:t>disputatio</a:t>
            </a:r>
            <a:r>
              <a:rPr lang="cs-CZ" sz="2400" b="1" i="1" dirty="0"/>
              <a:t> </a:t>
            </a:r>
            <a:r>
              <a:rPr lang="cs-CZ" sz="2400" b="1" dirty="0"/>
              <a:t>nebo </a:t>
            </a:r>
            <a:r>
              <a:rPr lang="cs-CZ" sz="2400" b="1" i="1" dirty="0" err="1"/>
              <a:t>informatio</a:t>
            </a:r>
            <a:endParaRPr lang="cs-CZ" sz="2400" b="1" i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6851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-99392"/>
            <a:ext cx="7772400" cy="1470025"/>
          </a:xfrm>
        </p:spPr>
        <p:txBody>
          <a:bodyPr/>
          <a:lstStyle/>
          <a:p>
            <a:r>
              <a:rPr lang="cs-CZ" u="sng" dirty="0"/>
              <a:t>Bratislavská jednání v březnu/dubnu 1429 </a:t>
            </a:r>
            <a:endParaRPr lang="cs-CZ" i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370633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Schůze husitů, </a:t>
            </a:r>
            <a:r>
              <a:rPr lang="cs-CZ" sz="2400" b="1" dirty="0"/>
              <a:t>Zikmunda</a:t>
            </a:r>
            <a:r>
              <a:rPr lang="cs-CZ" sz="2400" dirty="0"/>
              <a:t>, pařížských a vídeňských mistrů v Bratislavě, </a:t>
            </a:r>
            <a:r>
              <a:rPr lang="cs-CZ" sz="2400" b="1" dirty="0"/>
              <a:t>Petr </a:t>
            </a:r>
            <a:r>
              <a:rPr lang="cs-CZ" sz="2400" b="1" dirty="0" err="1"/>
              <a:t>Payne</a:t>
            </a:r>
            <a:r>
              <a:rPr lang="cs-CZ" sz="2400" dirty="0"/>
              <a:t> v proslovu k Zikmundovi po něm požaduje přijetí artikulů a stěžuje si na upírání </a:t>
            </a:r>
            <a:r>
              <a:rPr lang="cs-CZ" sz="2400" i="1" dirty="0" err="1"/>
              <a:t>audientiae</a:t>
            </a:r>
            <a:r>
              <a:rPr lang="cs-CZ" sz="2400" i="1" dirty="0"/>
              <a:t> </a:t>
            </a:r>
            <a:r>
              <a:rPr lang="cs-CZ" sz="2400" i="1" dirty="0" err="1"/>
              <a:t>legittimae</a:t>
            </a:r>
            <a:r>
              <a:rPr lang="cs-CZ" sz="2400" dirty="0"/>
              <a:t> (</a:t>
            </a:r>
            <a:r>
              <a:rPr lang="cs-CZ" sz="2400" b="1" dirty="0"/>
              <a:t>změna vnímání Zikmunda</a:t>
            </a:r>
            <a:r>
              <a:rPr lang="cs-CZ" sz="2400" dirty="0"/>
              <a:t> oproti 20. létům)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Výslovně zmíněno slyšení na budoucím koncilu: </a:t>
            </a:r>
            <a:r>
              <a:rPr lang="cs-CZ" sz="2400" i="1" dirty="0"/>
              <a:t>„Si ex </a:t>
            </a:r>
            <a:r>
              <a:rPr lang="cs-CZ" sz="2400" i="1" dirty="0" err="1"/>
              <a:t>sacra</a:t>
            </a:r>
            <a:r>
              <a:rPr lang="cs-CZ" sz="2400" i="1" dirty="0"/>
              <a:t> </a:t>
            </a:r>
            <a:r>
              <a:rPr lang="cs-CZ" sz="2400" i="1" dirty="0" err="1"/>
              <a:t>scriptura</a:t>
            </a:r>
            <a:r>
              <a:rPr lang="cs-CZ" sz="2400" i="1" dirty="0"/>
              <a:t> aut </a:t>
            </a:r>
            <a:r>
              <a:rPr lang="cs-CZ" sz="2400" i="1" dirty="0" err="1"/>
              <a:t>sentencia</a:t>
            </a:r>
            <a:r>
              <a:rPr lang="cs-CZ" sz="2400" i="1" dirty="0"/>
              <a:t> </a:t>
            </a:r>
            <a:r>
              <a:rPr lang="cs-CZ" sz="2400" i="1" dirty="0" err="1"/>
              <a:t>sanctorum</a:t>
            </a:r>
            <a:r>
              <a:rPr lang="cs-CZ" sz="2400" i="1" dirty="0"/>
              <a:t> </a:t>
            </a:r>
            <a:r>
              <a:rPr lang="cs-CZ" sz="2400" i="1" dirty="0" err="1"/>
              <a:t>doctorum</a:t>
            </a:r>
            <a:r>
              <a:rPr lang="cs-CZ" sz="2400" i="1" dirty="0"/>
              <a:t> </a:t>
            </a:r>
            <a:r>
              <a:rPr lang="cs-CZ" sz="2400" b="1" i="1" dirty="0" err="1"/>
              <a:t>veraciter</a:t>
            </a:r>
            <a:r>
              <a:rPr lang="cs-CZ" sz="2400" b="1" i="1" dirty="0"/>
              <a:t> et </a:t>
            </a:r>
            <a:r>
              <a:rPr lang="cs-CZ" sz="2400" b="1" i="1" dirty="0" err="1"/>
              <a:t>inevitabiliter</a:t>
            </a:r>
            <a:r>
              <a:rPr lang="cs-CZ" sz="2400" b="1" i="1" dirty="0"/>
              <a:t> </a:t>
            </a:r>
            <a:r>
              <a:rPr lang="cs-CZ" sz="2400" b="1" i="1" dirty="0" err="1"/>
              <a:t>fundancium</a:t>
            </a:r>
            <a:r>
              <a:rPr lang="cs-CZ" sz="2400" b="1" i="1" dirty="0"/>
              <a:t> se in </a:t>
            </a:r>
            <a:r>
              <a:rPr lang="cs-CZ" sz="2400" b="1" i="1" dirty="0" err="1"/>
              <a:t>eadem</a:t>
            </a:r>
            <a:r>
              <a:rPr lang="cs-CZ" sz="2400" b="1" i="1" dirty="0"/>
              <a:t> </a:t>
            </a:r>
            <a:r>
              <a:rPr lang="cs-CZ" sz="2400" i="1" dirty="0" err="1"/>
              <a:t>aliquid</a:t>
            </a:r>
            <a:r>
              <a:rPr lang="cs-CZ" sz="2400" i="1" dirty="0"/>
              <a:t> </a:t>
            </a:r>
            <a:r>
              <a:rPr lang="cs-CZ" sz="2400" i="1" dirty="0" err="1"/>
              <a:t>probatum</a:t>
            </a:r>
            <a:r>
              <a:rPr lang="cs-CZ" sz="2400" i="1" dirty="0"/>
              <a:t> et </a:t>
            </a:r>
            <a:r>
              <a:rPr lang="cs-CZ" sz="2400" i="1" dirty="0" err="1"/>
              <a:t>deductum</a:t>
            </a:r>
            <a:r>
              <a:rPr lang="cs-CZ" sz="2400" i="1" dirty="0"/>
              <a:t> in </a:t>
            </a:r>
            <a:r>
              <a:rPr lang="cs-CZ" sz="2400" b="1" i="1" dirty="0" err="1"/>
              <a:t>concilio</a:t>
            </a:r>
            <a:r>
              <a:rPr lang="cs-CZ" sz="2400" b="1" i="1" dirty="0"/>
              <a:t> </a:t>
            </a:r>
            <a:r>
              <a:rPr lang="cs-CZ" sz="2400" b="1" i="1" dirty="0" err="1"/>
              <a:t>generali</a:t>
            </a:r>
            <a:r>
              <a:rPr lang="cs-CZ" sz="2400" b="1" i="1" dirty="0"/>
              <a:t> </a:t>
            </a:r>
            <a:r>
              <a:rPr lang="cs-CZ" sz="2400" b="1" i="1" dirty="0" err="1"/>
              <a:t>proxime</a:t>
            </a:r>
            <a:r>
              <a:rPr lang="cs-CZ" sz="2400" b="1" i="1" dirty="0"/>
              <a:t> </a:t>
            </a:r>
            <a:r>
              <a:rPr lang="cs-CZ" sz="2400" b="1" i="1" dirty="0" err="1"/>
              <a:t>celebrando</a:t>
            </a:r>
            <a:r>
              <a:rPr lang="cs-CZ" sz="2400" i="1" dirty="0"/>
              <a:t>, </a:t>
            </a:r>
            <a:r>
              <a:rPr lang="cs-CZ" sz="2400" i="1" dirty="0" err="1"/>
              <a:t>volo</a:t>
            </a:r>
            <a:r>
              <a:rPr lang="cs-CZ" sz="2400" i="1" dirty="0"/>
              <a:t>, </a:t>
            </a:r>
            <a:r>
              <a:rPr lang="cs-CZ" sz="2400" i="1" dirty="0" err="1"/>
              <a:t>quod</a:t>
            </a:r>
            <a:r>
              <a:rPr lang="cs-CZ" sz="2400" i="1" dirty="0"/>
              <a:t> id </a:t>
            </a:r>
            <a:r>
              <a:rPr lang="cs-CZ" sz="2400" i="1" dirty="0" err="1"/>
              <a:t>acceptetur</a:t>
            </a:r>
            <a:r>
              <a:rPr lang="cs-CZ" sz="2400" i="1" dirty="0"/>
              <a:t>.“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Katolická korekce</a:t>
            </a:r>
            <a:r>
              <a:rPr lang="cs-CZ" sz="2400" i="1" dirty="0"/>
              <a:t>: „</a:t>
            </a:r>
            <a:r>
              <a:rPr lang="cs-CZ" sz="2400" i="1" dirty="0" err="1"/>
              <a:t>Quidquid</a:t>
            </a:r>
            <a:r>
              <a:rPr lang="cs-CZ" sz="2400" i="1" dirty="0"/>
              <a:t> ex </a:t>
            </a:r>
            <a:r>
              <a:rPr lang="cs-CZ" sz="2400" i="1" dirty="0" err="1"/>
              <a:t>sacra</a:t>
            </a:r>
            <a:r>
              <a:rPr lang="cs-CZ" sz="2400" i="1" dirty="0"/>
              <a:t> </a:t>
            </a:r>
            <a:r>
              <a:rPr lang="cs-CZ" sz="2400" i="1" dirty="0" err="1"/>
              <a:t>scriptura</a:t>
            </a:r>
            <a:r>
              <a:rPr lang="cs-CZ" sz="2400" i="1" dirty="0"/>
              <a:t> aut </a:t>
            </a:r>
            <a:r>
              <a:rPr lang="cs-CZ" sz="2400" i="1" dirty="0" err="1"/>
              <a:t>sentencia</a:t>
            </a:r>
            <a:r>
              <a:rPr lang="cs-CZ" sz="2400" i="1" dirty="0"/>
              <a:t> </a:t>
            </a:r>
            <a:r>
              <a:rPr lang="cs-CZ" sz="2400" i="1" dirty="0" err="1"/>
              <a:t>sanctorum</a:t>
            </a:r>
            <a:r>
              <a:rPr lang="cs-CZ" sz="2400" i="1" dirty="0"/>
              <a:t> </a:t>
            </a:r>
            <a:r>
              <a:rPr lang="cs-CZ" sz="2400" i="1" dirty="0" err="1"/>
              <a:t>doctorum</a:t>
            </a:r>
            <a:r>
              <a:rPr lang="cs-CZ" sz="2400" i="1" dirty="0"/>
              <a:t> </a:t>
            </a:r>
            <a:r>
              <a:rPr lang="cs-CZ" sz="2400" i="1" dirty="0" err="1"/>
              <a:t>probatum</a:t>
            </a:r>
            <a:r>
              <a:rPr lang="cs-CZ" sz="2400" i="1" dirty="0"/>
              <a:t>, </a:t>
            </a:r>
            <a:r>
              <a:rPr lang="cs-CZ" sz="2400" i="1" dirty="0" err="1"/>
              <a:t>deductum</a:t>
            </a:r>
            <a:r>
              <a:rPr lang="cs-CZ" sz="2400" i="1" dirty="0"/>
              <a:t> et </a:t>
            </a:r>
            <a:r>
              <a:rPr lang="cs-CZ" sz="2400" i="1" dirty="0" err="1"/>
              <a:t>conclusum</a:t>
            </a:r>
            <a:r>
              <a:rPr lang="cs-CZ" sz="2400" i="1" dirty="0"/>
              <a:t> </a:t>
            </a:r>
            <a:r>
              <a:rPr lang="cs-CZ" sz="2400" i="1" dirty="0" err="1"/>
              <a:t>fuerit</a:t>
            </a:r>
            <a:r>
              <a:rPr lang="cs-CZ" sz="2400" i="1" dirty="0"/>
              <a:t> per </a:t>
            </a:r>
            <a:r>
              <a:rPr lang="cs-CZ" sz="2400" i="1" dirty="0" err="1"/>
              <a:t>concilium</a:t>
            </a:r>
            <a:r>
              <a:rPr lang="cs-CZ" sz="2400" i="1" dirty="0"/>
              <a:t> </a:t>
            </a:r>
            <a:r>
              <a:rPr lang="cs-CZ" sz="2400" i="1" dirty="0" err="1"/>
              <a:t>generale</a:t>
            </a:r>
            <a:r>
              <a:rPr lang="cs-CZ" sz="2400" i="1" dirty="0"/>
              <a:t> in </a:t>
            </a:r>
            <a:r>
              <a:rPr lang="cs-CZ" sz="2400" i="1" dirty="0" err="1"/>
              <a:t>proximo</a:t>
            </a:r>
            <a:r>
              <a:rPr lang="cs-CZ" sz="2400" i="1" dirty="0"/>
              <a:t> </a:t>
            </a:r>
            <a:r>
              <a:rPr lang="cs-CZ" sz="2400" i="1" dirty="0" err="1"/>
              <a:t>celebrandum</a:t>
            </a:r>
            <a:r>
              <a:rPr lang="cs-CZ" sz="2400" i="1" dirty="0"/>
              <a:t>, </a:t>
            </a:r>
            <a:r>
              <a:rPr lang="cs-CZ" sz="2400" i="1" dirty="0" err="1"/>
              <a:t>illud</a:t>
            </a:r>
            <a:r>
              <a:rPr lang="cs-CZ" sz="2400" i="1" dirty="0"/>
              <a:t> </a:t>
            </a:r>
            <a:r>
              <a:rPr lang="cs-CZ" sz="2400" i="1" dirty="0" err="1"/>
              <a:t>acceptetur</a:t>
            </a:r>
            <a:r>
              <a:rPr lang="cs-CZ" sz="2400" i="1" dirty="0"/>
              <a:t>.“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973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-99392"/>
            <a:ext cx="7772400" cy="1470025"/>
          </a:xfrm>
        </p:spPr>
        <p:txBody>
          <a:bodyPr/>
          <a:lstStyle/>
          <a:p>
            <a:r>
              <a:rPr lang="cs-CZ" u="sng" dirty="0"/>
              <a:t>Shrnutí</a:t>
            </a:r>
            <a:endParaRPr lang="cs-CZ" i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370633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Na pozadí kruciát se v průběhu dvacátých let udávají </a:t>
            </a:r>
            <a:r>
              <a:rPr lang="cs-CZ" sz="2400" b="1" dirty="0"/>
              <a:t>četné pokusy o diplomatické řešení </a:t>
            </a:r>
            <a:r>
              <a:rPr lang="cs-CZ" sz="2400" dirty="0"/>
              <a:t>husitské hereze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Zejména v první polovině dvacátých let se husité snaží o získání možnosti audience </a:t>
            </a:r>
            <a:r>
              <a:rPr lang="cs-CZ" sz="2400" b="1" dirty="0"/>
              <a:t>pomocí manifestů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Během této doby se nepodaří nalézt kompromis mezi husitskou představou o </a:t>
            </a:r>
            <a:r>
              <a:rPr lang="cs-CZ" sz="2400" b="1" dirty="0"/>
              <a:t>veřejném disputaci</a:t>
            </a:r>
            <a:r>
              <a:rPr lang="cs-CZ" sz="2400" dirty="0"/>
              <a:t> za přítomnosti nezávislé rozhodčí autority a katolickou představou o vyslyšení Čechů, jejich následném </a:t>
            </a:r>
            <a:r>
              <a:rPr lang="cs-CZ" sz="2400" b="1" dirty="0"/>
              <a:t>poučení</a:t>
            </a:r>
            <a:r>
              <a:rPr lang="cs-CZ" sz="2400" dirty="0"/>
              <a:t> a přivedení zpět do lůna církve – </a:t>
            </a:r>
            <a:r>
              <a:rPr lang="cs-CZ" sz="2400" dirty="0" err="1"/>
              <a:t>disputatio</a:t>
            </a:r>
            <a:r>
              <a:rPr lang="cs-CZ" sz="2400" dirty="0"/>
              <a:t> X </a:t>
            </a:r>
            <a:r>
              <a:rPr lang="cs-CZ" sz="2400" dirty="0" err="1"/>
              <a:t>informatio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16312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7431</TotalTime>
  <Words>715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sady Office</vt:lpstr>
      <vt:lpstr>   Mezi Kostnicí a Basilejí aneb jak Čechové opakovaně žádali o možnost veřejné audience  Papežství, koncily a české země v pozdním středověku</vt:lpstr>
      <vt:lpstr>Rok 1420 – první vážný pokus o audienci</vt:lpstr>
      <vt:lpstr>Mezi Krakovem a Brnem (1420–1424) </vt:lpstr>
      <vt:lpstr>Neúspěšná iniciativa Vladislava II. Jagella (1424)  </vt:lpstr>
      <vt:lpstr>Koncil pavijsko-sienský (1423– 1424) </vt:lpstr>
      <vt:lpstr>Léta 1426–1427: tabu stále neprolomeno </vt:lpstr>
      <vt:lpstr>Bratislavská jednání v březnu/dubnu 1429 </vt:lpstr>
      <vt:lpstr>Shrnutí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170</cp:revision>
  <dcterms:created xsi:type="dcterms:W3CDTF">2013-03-27T18:04:31Z</dcterms:created>
  <dcterms:modified xsi:type="dcterms:W3CDTF">2017-01-25T14:17:44Z</dcterms:modified>
</cp:coreProperties>
</file>