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4" r:id="rId9"/>
    <p:sldId id="262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53" autoAdjust="0"/>
    <p:restoredTop sz="86444" autoAdjust="0"/>
  </p:normalViewPr>
  <p:slideViewPr>
    <p:cSldViewPr>
      <p:cViewPr varScale="1">
        <p:scale>
          <a:sx n="72" d="100"/>
          <a:sy n="72" d="100"/>
        </p:scale>
        <p:origin x="145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6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r>
              <a:rPr lang="cs-CZ" b="1" u="sng" dirty="0"/>
              <a:t>Basilejský list </a:t>
            </a:r>
            <a:r>
              <a:rPr lang="cs-CZ" b="1" i="1" u="sng" dirty="0" err="1"/>
              <a:t>Compulit</a:t>
            </a:r>
            <a:r>
              <a:rPr lang="cs-CZ" b="1" i="1" u="sng" dirty="0"/>
              <a:t> nos </a:t>
            </a:r>
            <a:r>
              <a:rPr lang="cs-CZ" b="1" i="1" u="sng" dirty="0" err="1"/>
              <a:t>caritas</a:t>
            </a:r>
            <a:r>
              <a:rPr lang="cs-CZ" b="1" i="1" u="sng" dirty="0"/>
              <a:t> </a:t>
            </a:r>
            <a:r>
              <a:rPr lang="cs-CZ" b="1" u="sng" dirty="0"/>
              <a:t>a </a:t>
            </a:r>
            <a:r>
              <a:rPr lang="cs-CZ" b="1" i="1" u="sng" dirty="0" err="1"/>
              <a:t>Iudex</a:t>
            </a:r>
            <a:r>
              <a:rPr lang="cs-CZ" b="1" i="1" u="sng" dirty="0"/>
              <a:t> in Egra </a:t>
            </a:r>
            <a:r>
              <a:rPr lang="cs-CZ" b="1" i="1" u="sng" dirty="0" err="1"/>
              <a:t>compactatus</a:t>
            </a:r>
            <a:br>
              <a:rPr lang="en-US" b="1" dirty="0"/>
            </a:br>
            <a:br>
              <a:rPr lang="cs-CZ" dirty="0"/>
            </a:br>
            <a:r>
              <a:rPr lang="cs-CZ" sz="2800" dirty="0"/>
              <a:t>Papežství, koncily a české země v pozdním středověku</a:t>
            </a:r>
            <a:endParaRPr lang="cs-CZ" sz="3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-273273"/>
            <a:ext cx="7772400" cy="1470025"/>
          </a:xfrm>
        </p:spPr>
        <p:txBody>
          <a:bodyPr/>
          <a:lstStyle/>
          <a:p>
            <a:r>
              <a:rPr lang="cs-CZ" u="sng" dirty="0" err="1"/>
              <a:t>Beheimsteinská</a:t>
            </a:r>
            <a:r>
              <a:rPr lang="cs-CZ" u="sng" dirty="0"/>
              <a:t> úmluva z r. 1430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25014" y="548680"/>
            <a:ext cx="7992888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Na počátku roku napadají husité území saského kurfiřta a rovněž statky braniborského kurfiřta Fridricha ve Frankách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S Fridrichem nakonec na </a:t>
            </a:r>
            <a:r>
              <a:rPr lang="cs-CZ" sz="2400" b="1" dirty="0"/>
              <a:t>hradě </a:t>
            </a:r>
            <a:r>
              <a:rPr lang="cs-CZ" sz="2400" b="1" dirty="0" err="1"/>
              <a:t>Beheimstein</a:t>
            </a:r>
            <a:r>
              <a:rPr lang="cs-CZ" sz="2400" b="1" dirty="0"/>
              <a:t> </a:t>
            </a:r>
            <a:r>
              <a:rPr lang="cs-CZ" sz="2400" dirty="0"/>
              <a:t>uzavřena smlouva a podobě budoucího glejtu: slyšení naplánováno do </a:t>
            </a:r>
            <a:r>
              <a:rPr lang="cs-CZ" sz="2400" dirty="0" err="1"/>
              <a:t>Norimberka</a:t>
            </a:r>
            <a:r>
              <a:rPr lang="cs-CZ" sz="2400" dirty="0"/>
              <a:t> na den 23. dubna, slíbena účast světských, duchovních i univerzitních elit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Čechové měli mít možnost pojednat o artikulech </a:t>
            </a:r>
            <a:r>
              <a:rPr lang="cs-CZ" sz="2400" i="1" dirty="0"/>
              <a:t>„podle dokazování z písma zákona Božího a podle doktorů, kteří se </a:t>
            </a:r>
            <a:r>
              <a:rPr lang="cs-CZ" sz="2400" b="1" i="1" dirty="0"/>
              <a:t>pravdivě a důsledně </a:t>
            </a:r>
            <a:r>
              <a:rPr lang="cs-CZ" sz="2400" i="1" dirty="0"/>
              <a:t>v zákoně zakládají“</a:t>
            </a:r>
          </a:p>
          <a:p>
            <a:pPr algn="just">
              <a:buFont typeface="Wingdings" pitchFamily="2" charset="2"/>
              <a:buChar char="§"/>
            </a:pPr>
            <a:endParaRPr lang="cs-CZ" sz="2400" i="1" dirty="0"/>
          </a:p>
          <a:p>
            <a:pPr algn="just">
              <a:buFont typeface="Wingdings" pitchFamily="2" charset="2"/>
              <a:buChar char="§"/>
            </a:pPr>
            <a:r>
              <a:rPr lang="cs-CZ" sz="2400" i="1" dirty="0"/>
              <a:t> „... když jsme tu </a:t>
            </a:r>
            <a:r>
              <a:rPr lang="cs-CZ" sz="2400" b="1" i="1" dirty="0"/>
              <a:t>troufalost po jejich přání zmírnili</a:t>
            </a:r>
            <a:r>
              <a:rPr lang="cs-CZ" sz="2400" i="1" dirty="0"/>
              <a:t>, odpověděl nakonec, že nám průvodní ochranný list ani prve slíbené slyšení před koncilem opatřit nemůže, protože se tomu vzpírají biskupové a kněžstvo.“</a:t>
            </a:r>
            <a:endParaRPr lang="cs-CZ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-273273"/>
            <a:ext cx="7772400" cy="1470025"/>
          </a:xfrm>
        </p:spPr>
        <p:txBody>
          <a:bodyPr/>
          <a:lstStyle/>
          <a:p>
            <a:r>
              <a:rPr lang="cs-CZ" u="sng" dirty="0"/>
              <a:t>Manifest táborských hejtmanů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56285" y="587296"/>
            <a:ext cx="799288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Spolu s odůvodněním pražských artikulů byl r. 1430 zaslán do několika německých měst, doputoval i do dalších evropských zemí (polemická reakce z Cambridge)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Patrně reakce na </a:t>
            </a:r>
            <a:r>
              <a:rPr lang="cs-CZ" sz="2400" b="1" dirty="0"/>
              <a:t>úspěšný nátlak katolických duchovních</a:t>
            </a:r>
            <a:r>
              <a:rPr lang="cs-CZ" sz="2400" dirty="0"/>
              <a:t>, aby se v Norimberku žádné slyšení nekonalo: </a:t>
            </a:r>
            <a:r>
              <a:rPr lang="cs-CZ" sz="2400" i="1" dirty="0"/>
              <a:t>„Kdyby totiž opravdově a </a:t>
            </a:r>
            <a:r>
              <a:rPr lang="cs-CZ" sz="2400" i="1" dirty="0" err="1"/>
              <a:t>poprávu</a:t>
            </a:r>
            <a:r>
              <a:rPr lang="cs-CZ" sz="2400" i="1" dirty="0"/>
              <a:t> milovali křesťanskou víru, vzali by do ruky knihu svatých Písem a vydali by se k nám a bojovali by s námi zbraněmi Božího slova.“</a:t>
            </a:r>
            <a:r>
              <a:rPr lang="cs-CZ" sz="2400" dirty="0"/>
              <a:t> 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Ve stejné době vzniká i pražský manifest </a:t>
            </a:r>
            <a:r>
              <a:rPr lang="cs-CZ" sz="2400" i="1" dirty="0"/>
              <a:t>Pro </a:t>
            </a:r>
            <a:r>
              <a:rPr lang="cs-CZ" sz="2400" i="1" dirty="0" err="1"/>
              <a:t>notificatione</a:t>
            </a:r>
            <a:r>
              <a:rPr lang="cs-CZ" sz="2400" dirty="0"/>
              <a:t>, kde se hovoří „jen“ o </a:t>
            </a:r>
            <a:r>
              <a:rPr lang="cs-CZ" sz="2400" b="1" dirty="0"/>
              <a:t>svatých písmech a výrocích doktorů </a:t>
            </a:r>
            <a:r>
              <a:rPr lang="cs-CZ" sz="2400" dirty="0"/>
              <a:t>jakožto rozhodčí autoritě</a:t>
            </a:r>
          </a:p>
        </p:txBody>
      </p:sp>
    </p:spTree>
    <p:extLst>
      <p:ext uri="{BB962C8B-B14F-4D97-AF65-F5344CB8AC3E}">
        <p14:creationId xmlns:p14="http://schemas.microsoft.com/office/powerpoint/2010/main" val="3113804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-273273"/>
            <a:ext cx="7772400" cy="1470025"/>
          </a:xfrm>
        </p:spPr>
        <p:txBody>
          <a:bodyPr/>
          <a:lstStyle/>
          <a:p>
            <a:r>
              <a:rPr lang="cs-CZ" u="sng" dirty="0"/>
              <a:t>Počátky basilejského koncilu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73324" y="620688"/>
            <a:ext cx="799288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Listopad 1430 – neznámí evropští</a:t>
            </a:r>
            <a:r>
              <a:rPr lang="cs-CZ" sz="2400" i="1" dirty="0"/>
              <a:t> </a:t>
            </a:r>
            <a:r>
              <a:rPr lang="cs-CZ" sz="2400" i="1" dirty="0" err="1"/>
              <a:t>principes</a:t>
            </a:r>
            <a:r>
              <a:rPr lang="cs-CZ" sz="2400" i="1" dirty="0"/>
              <a:t> </a:t>
            </a:r>
            <a:r>
              <a:rPr lang="cs-CZ" sz="2400" dirty="0"/>
              <a:t>nechali do Říma zaslat manifest: </a:t>
            </a:r>
            <a:r>
              <a:rPr lang="cs-CZ" sz="2400" i="1" dirty="0"/>
              <a:t>„</a:t>
            </a:r>
            <a:r>
              <a:rPr lang="cs-CZ" sz="2400" i="1" dirty="0" err="1"/>
              <a:t>Ubi</a:t>
            </a:r>
            <a:r>
              <a:rPr lang="cs-CZ" sz="2400" i="1" dirty="0"/>
              <a:t> </a:t>
            </a:r>
            <a:r>
              <a:rPr lang="cs-CZ" sz="2400" i="1" dirty="0" err="1"/>
              <a:t>papa</a:t>
            </a:r>
            <a:r>
              <a:rPr lang="cs-CZ" sz="2400" i="1" dirty="0"/>
              <a:t> vel </a:t>
            </a:r>
            <a:r>
              <a:rPr lang="cs-CZ" sz="2400" i="1" dirty="0" err="1"/>
              <a:t>cardinales</a:t>
            </a:r>
            <a:r>
              <a:rPr lang="cs-CZ" sz="2400" i="1" dirty="0"/>
              <a:t> </a:t>
            </a:r>
            <a:r>
              <a:rPr lang="cs-CZ" sz="2400" i="1" dirty="0" err="1"/>
              <a:t>desistant</a:t>
            </a:r>
            <a:r>
              <a:rPr lang="cs-CZ" sz="2400" i="1" dirty="0"/>
              <a:t> </a:t>
            </a:r>
            <a:r>
              <a:rPr lang="cs-CZ" sz="2400" i="1" dirty="0" err="1"/>
              <a:t>promovere</a:t>
            </a:r>
            <a:r>
              <a:rPr lang="cs-CZ" sz="2400" i="1" dirty="0"/>
              <a:t>, aut </a:t>
            </a:r>
            <a:r>
              <a:rPr lang="cs-CZ" sz="2400" i="1" dirty="0" err="1"/>
              <a:t>velint</a:t>
            </a:r>
            <a:r>
              <a:rPr lang="cs-CZ" sz="2400" i="1" dirty="0"/>
              <a:t> </a:t>
            </a:r>
            <a:r>
              <a:rPr lang="cs-CZ" sz="2400" i="1" dirty="0" err="1"/>
              <a:t>impedire</a:t>
            </a:r>
            <a:r>
              <a:rPr lang="cs-CZ" sz="2400" i="1" dirty="0"/>
              <a:t> </a:t>
            </a:r>
            <a:r>
              <a:rPr lang="cs-CZ" sz="2400" i="1" dirty="0" err="1"/>
              <a:t>celebrationem</a:t>
            </a:r>
            <a:r>
              <a:rPr lang="cs-CZ" sz="2400" i="1" dirty="0"/>
              <a:t> </a:t>
            </a:r>
            <a:r>
              <a:rPr lang="cs-CZ" sz="2400" i="1" dirty="0" err="1"/>
              <a:t>concilii</a:t>
            </a:r>
            <a:r>
              <a:rPr lang="cs-CZ" sz="2400" i="1" dirty="0"/>
              <a:t> </a:t>
            </a:r>
            <a:r>
              <a:rPr lang="cs-CZ" sz="2400" i="1" dirty="0" err="1"/>
              <a:t>generalis</a:t>
            </a:r>
            <a:r>
              <a:rPr lang="cs-CZ" sz="2400" i="1" dirty="0"/>
              <a:t> in </a:t>
            </a:r>
            <a:r>
              <a:rPr lang="cs-CZ" sz="2400" i="1" dirty="0" err="1"/>
              <a:t>dicto</a:t>
            </a:r>
            <a:r>
              <a:rPr lang="cs-CZ" sz="2400" i="1" dirty="0"/>
              <a:t> </a:t>
            </a:r>
            <a:r>
              <a:rPr lang="cs-CZ" sz="2400" i="1" dirty="0" err="1"/>
              <a:t>tempore</a:t>
            </a:r>
            <a:r>
              <a:rPr lang="cs-CZ" sz="2400" i="1" dirty="0"/>
              <a:t>, </a:t>
            </a:r>
            <a:r>
              <a:rPr lang="cs-CZ" sz="2400" b="1" i="1" dirty="0" err="1"/>
              <a:t>fautores</a:t>
            </a:r>
            <a:r>
              <a:rPr lang="cs-CZ" sz="2400" b="1" i="1" dirty="0"/>
              <a:t> </a:t>
            </a:r>
            <a:r>
              <a:rPr lang="cs-CZ" sz="2400" b="1" i="1" dirty="0" err="1"/>
              <a:t>haeresis</a:t>
            </a:r>
            <a:r>
              <a:rPr lang="cs-CZ" sz="2400" b="1" i="1" dirty="0"/>
              <a:t> </a:t>
            </a:r>
            <a:r>
              <a:rPr lang="cs-CZ" sz="2400" b="1" i="1" dirty="0" err="1"/>
              <a:t>sunt</a:t>
            </a:r>
            <a:r>
              <a:rPr lang="cs-CZ" sz="2400" b="1" i="1" dirty="0"/>
              <a:t> </a:t>
            </a:r>
            <a:r>
              <a:rPr lang="cs-CZ" sz="2400" b="1" i="1" dirty="0" err="1"/>
              <a:t>censendi</a:t>
            </a:r>
            <a:r>
              <a:rPr lang="cs-CZ" sz="2400" i="1" dirty="0"/>
              <a:t>.“</a:t>
            </a:r>
          </a:p>
          <a:p>
            <a:pPr algn="just">
              <a:buFont typeface="Wingdings" pitchFamily="2" charset="2"/>
              <a:buChar char="§"/>
            </a:pPr>
            <a:endParaRPr lang="cs-CZ" sz="2400" i="1" dirty="0"/>
          </a:p>
          <a:p>
            <a:pPr algn="just">
              <a:buFont typeface="Wingdings" pitchFamily="2" charset="2"/>
              <a:buChar char="§"/>
            </a:pPr>
            <a:r>
              <a:rPr lang="cs-CZ" sz="2400" i="1" dirty="0"/>
              <a:t> </a:t>
            </a:r>
            <a:r>
              <a:rPr lang="cs-CZ" sz="2400" dirty="0"/>
              <a:t>Únor 1431 – Martin V. v souladu s dekretem </a:t>
            </a:r>
            <a:r>
              <a:rPr lang="cs-CZ" sz="2400" i="1" dirty="0" err="1"/>
              <a:t>Frequens</a:t>
            </a:r>
            <a:r>
              <a:rPr lang="cs-CZ" sz="2400" i="1" dirty="0"/>
              <a:t> </a:t>
            </a:r>
            <a:r>
              <a:rPr lang="cs-CZ" sz="2400" dirty="0"/>
              <a:t>jmenoval </a:t>
            </a:r>
            <a:r>
              <a:rPr lang="cs-CZ" sz="2400" b="1" dirty="0"/>
              <a:t>prezidentem koncilu kardinála Juliána </a:t>
            </a:r>
            <a:r>
              <a:rPr lang="cs-CZ" sz="2400" b="1" dirty="0" err="1"/>
              <a:t>Cesariniho</a:t>
            </a:r>
            <a:r>
              <a:rPr lang="cs-CZ" sz="2400" dirty="0"/>
              <a:t>, novým </a:t>
            </a:r>
            <a:r>
              <a:rPr lang="cs-CZ" sz="2400" dirty="0" err="1"/>
              <a:t>pontifikem</a:t>
            </a:r>
            <a:r>
              <a:rPr lang="cs-CZ" sz="2400" dirty="0"/>
              <a:t> záhy Evžen IV.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23. července 1431 – oficiálně zahájení koncilu (</a:t>
            </a:r>
            <a:r>
              <a:rPr lang="cs-CZ" sz="2400" b="1" dirty="0"/>
              <a:t>Jan </a:t>
            </a:r>
            <a:r>
              <a:rPr lang="cs-CZ" sz="2400" b="1" dirty="0" err="1"/>
              <a:t>Palomar</a:t>
            </a:r>
            <a:r>
              <a:rPr lang="cs-CZ" sz="2400" dirty="0"/>
              <a:t>, </a:t>
            </a:r>
            <a:r>
              <a:rPr lang="cs-CZ" sz="2400" b="1" dirty="0"/>
              <a:t>Jan </a:t>
            </a:r>
            <a:r>
              <a:rPr lang="cs-CZ" sz="2400" b="1" dirty="0" err="1"/>
              <a:t>Stojkovič</a:t>
            </a:r>
            <a:r>
              <a:rPr lang="cs-CZ" sz="2400" b="1" dirty="0"/>
              <a:t> z Dubrovníka</a:t>
            </a:r>
            <a:r>
              <a:rPr lang="cs-CZ" sz="2400" dirty="0"/>
              <a:t>) 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14. prosince 1431 – první zasedání koncilu následované </a:t>
            </a:r>
            <a:r>
              <a:rPr lang="cs-CZ" sz="2400" b="1" dirty="0"/>
              <a:t>Evženovým příkazem koncil rozpustit</a:t>
            </a:r>
            <a:r>
              <a:rPr lang="cs-CZ" sz="2400" dirty="0"/>
              <a:t>, což však zástupci sněmu nebylo respektováno</a:t>
            </a:r>
          </a:p>
        </p:txBody>
      </p:sp>
    </p:spTree>
    <p:extLst>
      <p:ext uri="{BB962C8B-B14F-4D97-AF65-F5344CB8AC3E}">
        <p14:creationId xmlns:p14="http://schemas.microsoft.com/office/powerpoint/2010/main" val="2591170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120906"/>
            <a:ext cx="7772400" cy="1470025"/>
          </a:xfrm>
        </p:spPr>
        <p:txBody>
          <a:bodyPr/>
          <a:lstStyle/>
          <a:p>
            <a:r>
              <a:rPr lang="cs-CZ" u="sng" dirty="0"/>
              <a:t>Podoba „prvního chebského soudce“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73324" y="1340768"/>
            <a:ext cx="79928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V květnu 1431 se husitská delegace v Chebu setkává se Zikmundem, aby vyjednala podmínky disputace na budoucím koncilu 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</a:t>
            </a:r>
            <a:r>
              <a:rPr lang="cs-CZ" sz="2400" i="1" dirty="0"/>
              <a:t>„… </a:t>
            </a:r>
            <a:r>
              <a:rPr lang="cs-CZ" sz="2400" i="1" dirty="0" err="1"/>
              <a:t>quidquid</a:t>
            </a:r>
            <a:r>
              <a:rPr lang="cs-CZ" sz="2400" i="1" dirty="0"/>
              <a:t> in </a:t>
            </a:r>
            <a:r>
              <a:rPr lang="cs-CZ" sz="2400" i="1" dirty="0" err="1"/>
              <a:t>eodem</a:t>
            </a:r>
            <a:r>
              <a:rPr lang="cs-CZ" sz="2400" i="1" dirty="0"/>
              <a:t> </a:t>
            </a:r>
            <a:r>
              <a:rPr lang="cs-CZ" sz="2400" i="1" dirty="0" err="1"/>
              <a:t>concilio</a:t>
            </a:r>
            <a:r>
              <a:rPr lang="cs-CZ" sz="2400" i="1" dirty="0"/>
              <a:t> </a:t>
            </a:r>
            <a:r>
              <a:rPr lang="cs-CZ" sz="2400" b="1" i="1" dirty="0"/>
              <a:t>ex </a:t>
            </a:r>
            <a:r>
              <a:rPr lang="cs-CZ" sz="2400" b="1" i="1" dirty="0" err="1"/>
              <a:t>scriptura</a:t>
            </a:r>
            <a:r>
              <a:rPr lang="cs-CZ" sz="2400" b="1" i="1" dirty="0"/>
              <a:t> </a:t>
            </a:r>
            <a:r>
              <a:rPr lang="cs-CZ" sz="2400" b="1" i="1" dirty="0" err="1"/>
              <a:t>divinae</a:t>
            </a:r>
            <a:r>
              <a:rPr lang="cs-CZ" sz="2400" b="1" i="1" dirty="0"/>
              <a:t> </a:t>
            </a:r>
            <a:r>
              <a:rPr lang="cs-CZ" sz="2400" b="1" i="1" dirty="0" err="1"/>
              <a:t>legis</a:t>
            </a:r>
            <a:r>
              <a:rPr lang="cs-CZ" sz="2400" b="1" i="1" dirty="0"/>
              <a:t> aut </a:t>
            </a:r>
            <a:r>
              <a:rPr lang="cs-CZ" sz="2400" b="1" i="1" dirty="0" err="1"/>
              <a:t>sanctorum</a:t>
            </a:r>
            <a:r>
              <a:rPr lang="cs-CZ" sz="2400" b="1" i="1" dirty="0"/>
              <a:t> </a:t>
            </a:r>
            <a:r>
              <a:rPr lang="cs-CZ" sz="2400" b="1" i="1" dirty="0" err="1"/>
              <a:t>doctorum</a:t>
            </a:r>
            <a:r>
              <a:rPr lang="cs-CZ" sz="2400" b="1" i="1" dirty="0"/>
              <a:t> </a:t>
            </a:r>
            <a:r>
              <a:rPr lang="cs-CZ" sz="2400" b="1" i="1" dirty="0" err="1"/>
              <a:t>sententia</a:t>
            </a:r>
            <a:r>
              <a:rPr lang="cs-CZ" sz="2400" b="1" i="1" dirty="0"/>
              <a:t>, </a:t>
            </a:r>
            <a:r>
              <a:rPr lang="cs-CZ" sz="2400" b="1" i="1" dirty="0" err="1"/>
              <a:t>fundantium</a:t>
            </a:r>
            <a:r>
              <a:rPr lang="cs-CZ" sz="2400" b="1" i="1" dirty="0"/>
              <a:t> se </a:t>
            </a:r>
            <a:r>
              <a:rPr lang="cs-CZ" sz="2400" b="1" i="1" dirty="0" err="1"/>
              <a:t>veraciter</a:t>
            </a:r>
            <a:r>
              <a:rPr lang="cs-CZ" sz="2400" b="1" i="1" dirty="0"/>
              <a:t> et </a:t>
            </a:r>
            <a:r>
              <a:rPr lang="cs-CZ" sz="2400" b="1" i="1" dirty="0" err="1"/>
              <a:t>inevitabiliter</a:t>
            </a:r>
            <a:r>
              <a:rPr lang="cs-CZ" sz="2400" b="1" i="1" dirty="0"/>
              <a:t> in </a:t>
            </a:r>
            <a:r>
              <a:rPr lang="cs-CZ" sz="2400" b="1" i="1" dirty="0" err="1"/>
              <a:t>eadem</a:t>
            </a:r>
            <a:r>
              <a:rPr lang="cs-CZ" sz="2400" i="1" dirty="0"/>
              <a:t>, </a:t>
            </a:r>
            <a:r>
              <a:rPr lang="cs-CZ" sz="2400" i="1" dirty="0" err="1"/>
              <a:t>probatum</a:t>
            </a:r>
            <a:r>
              <a:rPr lang="cs-CZ" sz="2400" i="1" dirty="0"/>
              <a:t> et </a:t>
            </a:r>
            <a:r>
              <a:rPr lang="cs-CZ" sz="2400" i="1" dirty="0" err="1"/>
              <a:t>deductum</a:t>
            </a:r>
            <a:r>
              <a:rPr lang="cs-CZ" sz="2400" i="1" dirty="0"/>
              <a:t> </a:t>
            </a:r>
            <a:r>
              <a:rPr lang="cs-CZ" sz="2400" i="1" dirty="0" err="1"/>
              <a:t>fuerit</a:t>
            </a:r>
            <a:r>
              <a:rPr lang="cs-CZ" sz="2400" i="1" dirty="0"/>
              <a:t>, </a:t>
            </a:r>
            <a:r>
              <a:rPr lang="cs-CZ" sz="2400" i="1" dirty="0" err="1"/>
              <a:t>illud</a:t>
            </a:r>
            <a:r>
              <a:rPr lang="cs-CZ" sz="2400" i="1" dirty="0"/>
              <a:t> </a:t>
            </a:r>
            <a:r>
              <a:rPr lang="cs-CZ" sz="2400" i="1" dirty="0" err="1"/>
              <a:t>absque</a:t>
            </a:r>
            <a:r>
              <a:rPr lang="cs-CZ" sz="2400" i="1" dirty="0"/>
              <a:t> omni </a:t>
            </a:r>
            <a:r>
              <a:rPr lang="cs-CZ" sz="2400" i="1" dirty="0" err="1"/>
              <a:t>renitentia</a:t>
            </a:r>
            <a:r>
              <a:rPr lang="cs-CZ" sz="2400" i="1" dirty="0"/>
              <a:t> et </a:t>
            </a:r>
            <a:r>
              <a:rPr lang="cs-CZ" sz="2400" i="1" dirty="0" err="1"/>
              <a:t>contradictione</a:t>
            </a:r>
            <a:r>
              <a:rPr lang="cs-CZ" sz="2400" i="1" dirty="0"/>
              <a:t> </a:t>
            </a:r>
            <a:r>
              <a:rPr lang="cs-CZ" sz="2400" i="1" dirty="0" err="1"/>
              <a:t>qualibet</a:t>
            </a:r>
            <a:r>
              <a:rPr lang="cs-CZ" sz="2400" i="1" dirty="0"/>
              <a:t> </a:t>
            </a:r>
            <a:r>
              <a:rPr lang="cs-CZ" sz="2400" i="1" dirty="0" err="1"/>
              <a:t>acceptetur</a:t>
            </a:r>
            <a:r>
              <a:rPr lang="cs-CZ" sz="2400" i="1" dirty="0"/>
              <a:t>…“  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33061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-273273"/>
            <a:ext cx="7772400" cy="1470025"/>
          </a:xfrm>
        </p:spPr>
        <p:txBody>
          <a:bodyPr/>
          <a:lstStyle/>
          <a:p>
            <a:r>
              <a:rPr lang="cs-CZ" u="sng" dirty="0"/>
              <a:t>Zvací list </a:t>
            </a:r>
            <a:r>
              <a:rPr lang="cs-CZ" i="1" u="sng" dirty="0" err="1"/>
              <a:t>Compulit</a:t>
            </a:r>
            <a:r>
              <a:rPr lang="cs-CZ" i="1" u="sng" dirty="0"/>
              <a:t> nos </a:t>
            </a:r>
            <a:r>
              <a:rPr lang="cs-CZ" i="1" u="sng" dirty="0" err="1"/>
              <a:t>caritas</a:t>
            </a:r>
            <a:r>
              <a:rPr lang="cs-CZ" u="sng" dirty="0"/>
              <a:t>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73324" y="518804"/>
            <a:ext cx="7992888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Výsledek </a:t>
            </a:r>
            <a:r>
              <a:rPr lang="cs-CZ" sz="2400" b="1" dirty="0"/>
              <a:t>bitvy u Domažlic</a:t>
            </a:r>
            <a:r>
              <a:rPr lang="cs-CZ" sz="2400" dirty="0"/>
              <a:t> a </a:t>
            </a:r>
            <a:r>
              <a:rPr lang="cs-CZ" sz="2400" b="1" dirty="0"/>
              <a:t>šíření panického strachu </a:t>
            </a:r>
            <a:r>
              <a:rPr lang="cs-CZ" sz="2400" dirty="0"/>
              <a:t>v německých zemích zapříčinily, že otcové koncilu byli nuceni souhlasit s pozváním husitů na koncil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15. října 1431 zaslány do Čech zvací listy začínající slovy </a:t>
            </a:r>
            <a:r>
              <a:rPr lang="cs-CZ" sz="2400" i="1" dirty="0"/>
              <a:t>„Láska nás přiměla“</a:t>
            </a:r>
            <a:r>
              <a:rPr lang="cs-CZ" sz="2400" dirty="0"/>
              <a:t>: </a:t>
            </a:r>
            <a:r>
              <a:rPr lang="cs-CZ" sz="2400" i="1" dirty="0"/>
              <a:t>„</a:t>
            </a:r>
            <a:r>
              <a:rPr lang="cs-CZ" sz="2400" i="1" dirty="0" err="1"/>
              <a:t>Iam</a:t>
            </a:r>
            <a:r>
              <a:rPr lang="cs-CZ" sz="2400" i="1" dirty="0"/>
              <a:t> </a:t>
            </a:r>
            <a:r>
              <a:rPr lang="cs-CZ" sz="2400" i="1" dirty="0" err="1"/>
              <a:t>cessabit</a:t>
            </a:r>
            <a:r>
              <a:rPr lang="cs-CZ" sz="2400" i="1" dirty="0"/>
              <a:t> </a:t>
            </a:r>
            <a:r>
              <a:rPr lang="cs-CZ" sz="2400" i="1" dirty="0" err="1"/>
              <a:t>omnis</a:t>
            </a:r>
            <a:r>
              <a:rPr lang="cs-CZ" sz="2400" i="1" dirty="0"/>
              <a:t> </a:t>
            </a:r>
            <a:r>
              <a:rPr lang="cs-CZ" sz="2400" i="1" dirty="0" err="1"/>
              <a:t>querelae</a:t>
            </a:r>
            <a:r>
              <a:rPr lang="cs-CZ" sz="2400" i="1" dirty="0"/>
              <a:t> </a:t>
            </a:r>
            <a:r>
              <a:rPr lang="cs-CZ" sz="2400" i="1" dirty="0" err="1"/>
              <a:t>occasio</a:t>
            </a:r>
            <a:r>
              <a:rPr lang="cs-CZ" sz="2400" i="1" dirty="0"/>
              <a:t>: ecce, </a:t>
            </a:r>
            <a:r>
              <a:rPr lang="cs-CZ" sz="2400" i="1" dirty="0" err="1"/>
              <a:t>iam</a:t>
            </a:r>
            <a:r>
              <a:rPr lang="cs-CZ" sz="2400" i="1" dirty="0"/>
              <a:t> </a:t>
            </a:r>
            <a:r>
              <a:rPr lang="cs-CZ" sz="2400" b="1" i="1" dirty="0" err="1"/>
              <a:t>locus</a:t>
            </a:r>
            <a:r>
              <a:rPr lang="cs-CZ" sz="2400" b="1" i="1" dirty="0"/>
              <a:t> et </a:t>
            </a:r>
            <a:r>
              <a:rPr lang="cs-CZ" sz="2400" b="1" i="1" dirty="0" err="1"/>
              <a:t>facultas</a:t>
            </a:r>
            <a:r>
              <a:rPr lang="cs-CZ" sz="2400" b="1" i="1" dirty="0"/>
              <a:t> </a:t>
            </a:r>
            <a:r>
              <a:rPr lang="cs-CZ" sz="2400" b="1" i="1" dirty="0" err="1"/>
              <a:t>plenae</a:t>
            </a:r>
            <a:r>
              <a:rPr lang="cs-CZ" sz="2400" b="1" i="1" dirty="0"/>
              <a:t> </a:t>
            </a:r>
            <a:r>
              <a:rPr lang="cs-CZ" sz="2400" b="1" i="1" dirty="0" err="1"/>
              <a:t>audientiae</a:t>
            </a:r>
            <a:r>
              <a:rPr lang="cs-CZ" sz="2400" b="1" i="1" dirty="0"/>
              <a:t> </a:t>
            </a:r>
            <a:r>
              <a:rPr lang="cs-CZ" sz="2400" b="1" i="1" dirty="0" err="1"/>
              <a:t>preaebetur</a:t>
            </a:r>
            <a:r>
              <a:rPr lang="cs-CZ" sz="2400" i="1" dirty="0"/>
              <a:t>; jam </a:t>
            </a:r>
            <a:r>
              <a:rPr lang="cs-CZ" sz="2400" i="1" dirty="0" err="1"/>
              <a:t>invitamini</a:t>
            </a:r>
            <a:r>
              <a:rPr lang="cs-CZ" sz="2400" i="1" dirty="0"/>
              <a:t>; non </a:t>
            </a:r>
            <a:r>
              <a:rPr lang="cs-CZ" sz="2400" i="1" dirty="0" err="1"/>
              <a:t>coram</a:t>
            </a:r>
            <a:r>
              <a:rPr lang="cs-CZ" sz="2400" i="1" dirty="0"/>
              <a:t> </a:t>
            </a:r>
            <a:r>
              <a:rPr lang="cs-CZ" sz="2400" i="1" dirty="0" err="1"/>
              <a:t>paucis</a:t>
            </a:r>
            <a:r>
              <a:rPr lang="cs-CZ" sz="2400" i="1" dirty="0"/>
              <a:t>, sed </a:t>
            </a:r>
            <a:r>
              <a:rPr lang="cs-CZ" sz="2400" i="1" dirty="0" err="1"/>
              <a:t>universis</a:t>
            </a:r>
            <a:r>
              <a:rPr lang="cs-CZ" sz="2400" i="1" dirty="0"/>
              <a:t> </a:t>
            </a:r>
            <a:r>
              <a:rPr lang="cs-CZ" sz="2400" i="1" dirty="0" err="1"/>
              <a:t>audiemini</a:t>
            </a:r>
            <a:r>
              <a:rPr lang="cs-CZ" sz="2400" i="1" dirty="0"/>
              <a:t>, </a:t>
            </a:r>
            <a:r>
              <a:rPr lang="cs-CZ" sz="2400" i="1" dirty="0" err="1"/>
              <a:t>quantum</a:t>
            </a:r>
            <a:r>
              <a:rPr lang="cs-CZ" sz="2400" i="1" dirty="0"/>
              <a:t> </a:t>
            </a:r>
            <a:r>
              <a:rPr lang="cs-CZ" sz="2400" i="1" dirty="0" err="1"/>
              <a:t>libet</a:t>
            </a:r>
            <a:r>
              <a:rPr lang="cs-CZ" sz="2400" i="1" dirty="0"/>
              <a:t> (…) </a:t>
            </a:r>
            <a:r>
              <a:rPr lang="cs-CZ" sz="2400" i="1" dirty="0" err="1"/>
              <a:t>offerimus</a:t>
            </a:r>
            <a:r>
              <a:rPr lang="cs-CZ" sz="2400" i="1" dirty="0"/>
              <a:t> </a:t>
            </a:r>
            <a:r>
              <a:rPr lang="cs-CZ" sz="2400" i="1" dirty="0" err="1"/>
              <a:t>plunum</a:t>
            </a:r>
            <a:r>
              <a:rPr lang="cs-CZ" sz="2400" i="1" dirty="0"/>
              <a:t> </a:t>
            </a:r>
            <a:r>
              <a:rPr lang="cs-CZ" sz="2400" i="1" dirty="0" err="1"/>
              <a:t>ac</a:t>
            </a:r>
            <a:r>
              <a:rPr lang="cs-CZ" sz="2400" i="1" dirty="0"/>
              <a:t> </a:t>
            </a:r>
            <a:r>
              <a:rPr lang="cs-CZ" sz="2400" i="1" dirty="0" err="1"/>
              <a:t>sufficientem</a:t>
            </a:r>
            <a:r>
              <a:rPr lang="cs-CZ" sz="2400" i="1" dirty="0"/>
              <a:t> </a:t>
            </a:r>
            <a:r>
              <a:rPr lang="cs-CZ" sz="2400" b="1" i="1" dirty="0" err="1"/>
              <a:t>salvumconductum</a:t>
            </a:r>
            <a:r>
              <a:rPr lang="cs-CZ" sz="2400" i="1" dirty="0"/>
              <a:t> </a:t>
            </a:r>
            <a:r>
              <a:rPr lang="cs-CZ" sz="2400" i="1" dirty="0" err="1"/>
              <a:t>veniendi</a:t>
            </a:r>
            <a:r>
              <a:rPr lang="cs-CZ" sz="2400" i="1" dirty="0"/>
              <a:t>, </a:t>
            </a:r>
            <a:r>
              <a:rPr lang="cs-CZ" sz="2400" i="1" dirty="0" err="1"/>
              <a:t>standi</a:t>
            </a:r>
            <a:r>
              <a:rPr lang="cs-CZ" sz="2400" i="1" dirty="0"/>
              <a:t> et </a:t>
            </a:r>
            <a:r>
              <a:rPr lang="cs-CZ" sz="2400" i="1" dirty="0" err="1"/>
              <a:t>renuendi</a:t>
            </a:r>
            <a:r>
              <a:rPr lang="cs-CZ" sz="2400" i="1" dirty="0"/>
              <a:t>…“</a:t>
            </a:r>
          </a:p>
          <a:p>
            <a:pPr algn="just">
              <a:buFont typeface="Wingdings" pitchFamily="2" charset="2"/>
              <a:buChar char="§"/>
            </a:pPr>
            <a:endParaRPr lang="cs-CZ" sz="2400" i="1" dirty="0"/>
          </a:p>
          <a:p>
            <a:pPr algn="just">
              <a:buFont typeface="Wingdings" pitchFamily="2" charset="2"/>
              <a:buChar char="§"/>
            </a:pPr>
            <a:r>
              <a:rPr lang="cs-CZ" sz="2400" i="1" dirty="0"/>
              <a:t> </a:t>
            </a:r>
            <a:r>
              <a:rPr lang="cs-CZ" sz="2400" dirty="0"/>
              <a:t>Vyhotoveny </a:t>
            </a:r>
            <a:r>
              <a:rPr lang="cs-CZ" sz="2400" b="1" dirty="0"/>
              <a:t>celkem čtyři listy</a:t>
            </a:r>
            <a:r>
              <a:rPr lang="cs-CZ" sz="2400" dirty="0"/>
              <a:t>, první se dostává přes Cheb do Prahy v polovině listopadu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Únorový sněm – táborité nakonec souhlasí s kladnou odpovědí</a:t>
            </a:r>
          </a:p>
        </p:txBody>
      </p:sp>
    </p:spTree>
    <p:extLst>
      <p:ext uri="{BB962C8B-B14F-4D97-AF65-F5344CB8AC3E}">
        <p14:creationId xmlns:p14="http://schemas.microsoft.com/office/powerpoint/2010/main" val="2375362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-171400"/>
            <a:ext cx="7772400" cy="1470025"/>
          </a:xfrm>
        </p:spPr>
        <p:txBody>
          <a:bodyPr/>
          <a:lstStyle/>
          <a:p>
            <a:r>
              <a:rPr lang="cs-CZ" u="sng" dirty="0"/>
              <a:t>Setkání husitů a koncilu v Chebu (květen 1432)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73324" y="908720"/>
            <a:ext cx="799288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V únoru 1432 zasílají husité koncilu </a:t>
            </a:r>
            <a:r>
              <a:rPr lang="cs-CZ" sz="2400" b="1" dirty="0"/>
              <a:t>návrh na schůzi v Chebu </a:t>
            </a:r>
            <a:r>
              <a:rPr lang="cs-CZ" sz="2400" dirty="0"/>
              <a:t>ohledně podmínek budoucí disputace v Basileji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V husitském poselstvu klíčové osobnosti (Jan </a:t>
            </a:r>
            <a:r>
              <a:rPr lang="cs-CZ" sz="2400" dirty="0" err="1"/>
              <a:t>Rokycana</a:t>
            </a:r>
            <a:r>
              <a:rPr lang="cs-CZ" sz="2400" dirty="0"/>
              <a:t>, Prokop Holý, Petr </a:t>
            </a:r>
            <a:r>
              <a:rPr lang="cs-CZ" sz="2400" dirty="0" err="1"/>
              <a:t>Payne</a:t>
            </a:r>
            <a:r>
              <a:rPr lang="cs-CZ" sz="2400" dirty="0"/>
              <a:t>)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</a:t>
            </a:r>
            <a:r>
              <a:rPr lang="cs-CZ" sz="2400" b="1" dirty="0"/>
              <a:t>Velmi náročná jednání</a:t>
            </a:r>
            <a:r>
              <a:rPr lang="cs-CZ" sz="2400" dirty="0"/>
              <a:t> ohledně podoby basilejské audience a ochranného glejtu pro české poselstvo, </a:t>
            </a:r>
            <a:r>
              <a:rPr lang="cs-CZ" sz="2400" b="1" dirty="0"/>
              <a:t>nepokoje v řadách </a:t>
            </a:r>
            <a:r>
              <a:rPr lang="cs-CZ" sz="2400" b="1" dirty="0" err="1"/>
              <a:t>Chebanů</a:t>
            </a:r>
            <a:endParaRPr lang="cs-CZ" sz="2400" b="1" dirty="0"/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Vzpomínky M. Lupáče: </a:t>
            </a:r>
            <a:r>
              <a:rPr lang="cs-CZ" sz="2400" i="1" dirty="0"/>
              <a:t>„</a:t>
            </a:r>
            <a:r>
              <a:rPr lang="cs-CZ" sz="2400" i="1" dirty="0" err="1"/>
              <a:t>Respondimus</a:t>
            </a:r>
            <a:r>
              <a:rPr lang="cs-CZ" sz="2400" i="1" dirty="0"/>
              <a:t> (…) ‚Ad </a:t>
            </a:r>
            <a:r>
              <a:rPr lang="cs-CZ" sz="2400" i="1" dirty="0" err="1"/>
              <a:t>quid</a:t>
            </a:r>
            <a:r>
              <a:rPr lang="cs-CZ" sz="2400" i="1" dirty="0"/>
              <a:t> </a:t>
            </a:r>
            <a:r>
              <a:rPr lang="cs-CZ" sz="2400" i="1" dirty="0" err="1"/>
              <a:t>enim</a:t>
            </a:r>
            <a:r>
              <a:rPr lang="cs-CZ" sz="2400" i="1" dirty="0"/>
              <a:t> </a:t>
            </a:r>
            <a:r>
              <a:rPr lang="cs-CZ" sz="2400" i="1" dirty="0" err="1"/>
              <a:t>essent</a:t>
            </a:r>
            <a:r>
              <a:rPr lang="cs-CZ" sz="2400" i="1" dirty="0"/>
              <a:t> </a:t>
            </a:r>
            <a:r>
              <a:rPr lang="cs-CZ" sz="2400" i="1" dirty="0" err="1"/>
              <a:t>disputaciones</a:t>
            </a:r>
            <a:r>
              <a:rPr lang="cs-CZ" sz="2400" i="1" dirty="0"/>
              <a:t> et </a:t>
            </a:r>
            <a:r>
              <a:rPr lang="cs-CZ" sz="2400" i="1" dirty="0" err="1"/>
              <a:t>altercaciones</a:t>
            </a:r>
            <a:r>
              <a:rPr lang="cs-CZ" sz="2400" i="1" dirty="0"/>
              <a:t> </a:t>
            </a:r>
            <a:r>
              <a:rPr lang="cs-CZ" sz="2400" i="1" dirty="0" err="1"/>
              <a:t>cum</a:t>
            </a:r>
            <a:r>
              <a:rPr lang="cs-CZ" sz="2400" i="1" dirty="0"/>
              <a:t> </a:t>
            </a:r>
            <a:r>
              <a:rPr lang="cs-CZ" sz="2400" i="1" dirty="0" err="1"/>
              <a:t>concilio</a:t>
            </a:r>
            <a:r>
              <a:rPr lang="cs-CZ" sz="2400" i="1" dirty="0"/>
              <a:t>, si </a:t>
            </a:r>
            <a:r>
              <a:rPr lang="cs-CZ" sz="2400" i="1" dirty="0" err="1"/>
              <a:t>concilium</a:t>
            </a:r>
            <a:r>
              <a:rPr lang="cs-CZ" sz="2400" i="1" dirty="0"/>
              <a:t> debet </a:t>
            </a:r>
            <a:r>
              <a:rPr lang="cs-CZ" sz="2400" i="1" dirty="0" err="1"/>
              <a:t>esse</a:t>
            </a:r>
            <a:r>
              <a:rPr lang="cs-CZ" sz="2400" i="1" dirty="0"/>
              <a:t> </a:t>
            </a:r>
            <a:r>
              <a:rPr lang="cs-CZ" sz="2400" i="1" dirty="0" err="1"/>
              <a:t>iudex</a:t>
            </a:r>
            <a:r>
              <a:rPr lang="cs-CZ" sz="2400" i="1" dirty="0"/>
              <a:t>?‘ Tandem </a:t>
            </a:r>
            <a:r>
              <a:rPr lang="cs-CZ" sz="2400" b="1" i="1" dirty="0" err="1"/>
              <a:t>cum</a:t>
            </a:r>
            <a:r>
              <a:rPr lang="cs-CZ" sz="2400" b="1" i="1" dirty="0"/>
              <a:t> </a:t>
            </a:r>
            <a:r>
              <a:rPr lang="cs-CZ" sz="2400" b="1" i="1" dirty="0" err="1"/>
              <a:t>magna</a:t>
            </a:r>
            <a:r>
              <a:rPr lang="cs-CZ" sz="2400" b="1" i="1" dirty="0"/>
              <a:t> </a:t>
            </a:r>
            <a:r>
              <a:rPr lang="cs-CZ" sz="2400" b="1" i="1" dirty="0" err="1"/>
              <a:t>difficultate</a:t>
            </a:r>
            <a:r>
              <a:rPr lang="cs-CZ" sz="2400" i="1" dirty="0"/>
              <a:t>, </a:t>
            </a:r>
            <a:r>
              <a:rPr lang="cs-CZ" sz="2400" i="1" dirty="0" err="1"/>
              <a:t>satis</a:t>
            </a:r>
            <a:r>
              <a:rPr lang="cs-CZ" sz="2400" i="1" dirty="0"/>
              <a:t> </a:t>
            </a:r>
            <a:r>
              <a:rPr lang="cs-CZ" sz="2400" i="1" dirty="0" err="1"/>
              <a:t>prolixa</a:t>
            </a:r>
            <a:r>
              <a:rPr lang="cs-CZ" sz="2400" i="1" dirty="0"/>
              <a:t> et </a:t>
            </a:r>
            <a:r>
              <a:rPr lang="cs-CZ" sz="2400" i="1" dirty="0" err="1"/>
              <a:t>sumptuosa</a:t>
            </a:r>
            <a:r>
              <a:rPr lang="cs-CZ" sz="2400" i="1" dirty="0"/>
              <a:t> dieta </a:t>
            </a:r>
            <a:r>
              <a:rPr lang="cs-CZ" sz="2400" i="1" dirty="0" err="1"/>
              <a:t>convenimus</a:t>
            </a:r>
            <a:r>
              <a:rPr lang="cs-CZ" sz="2400" i="1" dirty="0"/>
              <a:t> in </a:t>
            </a:r>
            <a:r>
              <a:rPr lang="cs-CZ" sz="2400" i="1" dirty="0" err="1"/>
              <a:t>uno</a:t>
            </a:r>
            <a:r>
              <a:rPr lang="cs-CZ" sz="2400" i="1" dirty="0"/>
              <a:t> </a:t>
            </a:r>
            <a:r>
              <a:rPr lang="cs-CZ" sz="2400" i="1" dirty="0" err="1"/>
              <a:t>iudice</a:t>
            </a:r>
            <a:r>
              <a:rPr lang="cs-CZ" sz="2400" i="1" dirty="0"/>
              <a:t>, qui </a:t>
            </a:r>
            <a:r>
              <a:rPr lang="cs-CZ" sz="2400" i="1" dirty="0" err="1"/>
              <a:t>usque</a:t>
            </a:r>
            <a:r>
              <a:rPr lang="cs-CZ" sz="2400" i="1" dirty="0"/>
              <a:t> </a:t>
            </a:r>
            <a:r>
              <a:rPr lang="cs-CZ" sz="2400" i="1" dirty="0" err="1"/>
              <a:t>hodie</a:t>
            </a:r>
            <a:r>
              <a:rPr lang="cs-CZ" sz="2400" i="1" dirty="0"/>
              <a:t> </a:t>
            </a:r>
            <a:r>
              <a:rPr lang="cs-CZ" sz="2400" b="1" i="1" dirty="0" err="1"/>
              <a:t>dicitur</a:t>
            </a:r>
            <a:r>
              <a:rPr lang="cs-CZ" sz="2400" b="1" i="1" dirty="0"/>
              <a:t> </a:t>
            </a:r>
            <a:r>
              <a:rPr lang="cs-CZ" sz="2400" b="1" i="1" dirty="0" err="1"/>
              <a:t>iudex</a:t>
            </a:r>
            <a:r>
              <a:rPr lang="cs-CZ" sz="2400" b="1" i="1" dirty="0"/>
              <a:t> in Egra </a:t>
            </a:r>
            <a:r>
              <a:rPr lang="cs-CZ" sz="2400" b="1" i="1" dirty="0" err="1"/>
              <a:t>compactatus</a:t>
            </a:r>
            <a:r>
              <a:rPr lang="cs-CZ" sz="2400" i="1" dirty="0"/>
              <a:t>.“</a:t>
            </a:r>
            <a:r>
              <a:rPr lang="cs-CZ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39520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908720"/>
            <a:ext cx="8244408" cy="4637480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566013" y="5733256"/>
            <a:ext cx="8074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/>
              <a:t>Bývalý dominikánský klášteru v Chebu, v němž snad napjatá jednání r. 1432 proběhla</a:t>
            </a:r>
          </a:p>
        </p:txBody>
      </p:sp>
    </p:spTree>
    <p:extLst>
      <p:ext uri="{BB962C8B-B14F-4D97-AF65-F5344CB8AC3E}">
        <p14:creationId xmlns:p14="http://schemas.microsoft.com/office/powerpoint/2010/main" val="750340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-171400"/>
            <a:ext cx="7772400" cy="1470025"/>
          </a:xfrm>
        </p:spPr>
        <p:txBody>
          <a:bodyPr/>
          <a:lstStyle/>
          <a:p>
            <a:r>
              <a:rPr lang="cs-CZ" u="sng" dirty="0"/>
              <a:t>Soudce chebský a glejt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73324" y="908720"/>
            <a:ext cx="799288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Ohledně podmínek disputace dohodnuto 11 bodů, v bodě č. 7 stálo: </a:t>
            </a:r>
            <a:r>
              <a:rPr lang="cs-CZ" sz="2400" b="1" i="1" dirty="0"/>
              <a:t>„…lex divina, </a:t>
            </a:r>
            <a:r>
              <a:rPr lang="cs-CZ" sz="2400" b="1" i="1" dirty="0" err="1"/>
              <a:t>praxis</a:t>
            </a:r>
            <a:r>
              <a:rPr lang="cs-CZ" sz="2400" b="1" i="1" dirty="0"/>
              <a:t> Christi, </a:t>
            </a:r>
            <a:r>
              <a:rPr lang="cs-CZ" sz="2400" b="1" i="1" dirty="0" err="1"/>
              <a:t>apostolica</a:t>
            </a:r>
            <a:r>
              <a:rPr lang="cs-CZ" sz="2400" b="1" i="1" dirty="0"/>
              <a:t> et </a:t>
            </a:r>
            <a:r>
              <a:rPr lang="cs-CZ" sz="2400" b="1" i="1" dirty="0" err="1"/>
              <a:t>ecclesiae</a:t>
            </a:r>
            <a:r>
              <a:rPr lang="cs-CZ" sz="2400" b="1" i="1" dirty="0"/>
              <a:t> </a:t>
            </a:r>
            <a:r>
              <a:rPr lang="cs-CZ" sz="2400" b="1" i="1" dirty="0" err="1"/>
              <a:t>primitivae</a:t>
            </a:r>
            <a:r>
              <a:rPr lang="cs-CZ" sz="2400" b="1" i="1" dirty="0"/>
              <a:t>, </a:t>
            </a:r>
            <a:r>
              <a:rPr lang="cs-CZ" sz="2400" b="1" i="1" dirty="0" err="1"/>
              <a:t>unacum</a:t>
            </a:r>
            <a:r>
              <a:rPr lang="cs-CZ" sz="2400" b="1" i="1" dirty="0"/>
              <a:t> </a:t>
            </a:r>
            <a:r>
              <a:rPr lang="cs-CZ" sz="2400" b="1" i="1" dirty="0" err="1"/>
              <a:t>conciliis</a:t>
            </a:r>
            <a:r>
              <a:rPr lang="cs-CZ" sz="2400" b="1" i="1" dirty="0"/>
              <a:t> </a:t>
            </a:r>
            <a:r>
              <a:rPr lang="cs-CZ" sz="2400" b="1" i="1" dirty="0" err="1"/>
              <a:t>doctoribusque</a:t>
            </a:r>
            <a:r>
              <a:rPr lang="cs-CZ" sz="2400" b="1" i="1" dirty="0"/>
              <a:t> </a:t>
            </a:r>
            <a:r>
              <a:rPr lang="cs-CZ" sz="2400" b="1" i="1" dirty="0" err="1"/>
              <a:t>fundantibus</a:t>
            </a:r>
            <a:r>
              <a:rPr lang="cs-CZ" sz="2400" b="1" i="1" dirty="0"/>
              <a:t> se </a:t>
            </a:r>
            <a:r>
              <a:rPr lang="cs-CZ" sz="2400" b="1" i="1" dirty="0" err="1"/>
              <a:t>veraciter</a:t>
            </a:r>
            <a:r>
              <a:rPr lang="cs-CZ" sz="2400" b="1" i="1" dirty="0"/>
              <a:t> in </a:t>
            </a:r>
            <a:r>
              <a:rPr lang="cs-CZ" sz="2400" b="1" i="1" dirty="0" err="1"/>
              <a:t>eadem</a:t>
            </a:r>
            <a:r>
              <a:rPr lang="cs-CZ" sz="2400" b="1" i="1" dirty="0"/>
              <a:t>, pro </a:t>
            </a:r>
            <a:r>
              <a:rPr lang="cs-CZ" sz="2400" b="1" i="1" dirty="0" err="1"/>
              <a:t>veracissimo</a:t>
            </a:r>
            <a:r>
              <a:rPr lang="cs-CZ" sz="2400" b="1" i="1" dirty="0"/>
              <a:t> et </a:t>
            </a:r>
            <a:r>
              <a:rPr lang="cs-CZ" sz="2400" b="1" i="1" dirty="0" err="1"/>
              <a:t>indifferenti</a:t>
            </a:r>
            <a:r>
              <a:rPr lang="cs-CZ" sz="2400" b="1" i="1" dirty="0"/>
              <a:t> </a:t>
            </a:r>
            <a:r>
              <a:rPr lang="cs-CZ" sz="2400" b="1" i="1" dirty="0" err="1"/>
              <a:t>iudice</a:t>
            </a:r>
            <a:r>
              <a:rPr lang="cs-CZ" sz="2400" b="1" i="1" dirty="0"/>
              <a:t>…“</a:t>
            </a:r>
          </a:p>
          <a:p>
            <a:pPr algn="just">
              <a:buFont typeface="Wingdings" pitchFamily="2" charset="2"/>
              <a:buChar char="§"/>
            </a:pPr>
            <a:endParaRPr lang="cs-CZ" sz="2400" i="1" dirty="0"/>
          </a:p>
          <a:p>
            <a:pPr algn="just">
              <a:buFont typeface="Wingdings" pitchFamily="2" charset="2"/>
              <a:buChar char="§"/>
            </a:pPr>
            <a:r>
              <a:rPr lang="cs-CZ" sz="2400" i="1" dirty="0"/>
              <a:t> </a:t>
            </a:r>
            <a:r>
              <a:rPr lang="cs-CZ" sz="2400" dirty="0"/>
              <a:t>Dalším významným ústupkem glejt, resp. </a:t>
            </a:r>
            <a:r>
              <a:rPr lang="cs-CZ" sz="2400" b="1" dirty="0"/>
              <a:t>systém osobních záruk</a:t>
            </a:r>
            <a:r>
              <a:rPr lang="cs-CZ" sz="2400" dirty="0"/>
              <a:t>, jenž snad mohl být s jedenácti body zahrnut v jednu listinu 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Jednalo se o </a:t>
            </a:r>
            <a:r>
              <a:rPr lang="cs-CZ" sz="2400" b="1" dirty="0"/>
              <a:t>největší duchovní triumf husitů </a:t>
            </a:r>
            <a:r>
              <a:rPr lang="cs-CZ" sz="2400" dirty="0"/>
              <a:t>nad představiteli katolické církve, neboť zde byla prolomena idea o neomezené věroučné autoritě koncilu</a:t>
            </a:r>
          </a:p>
        </p:txBody>
      </p:sp>
    </p:spTree>
    <p:extLst>
      <p:ext uri="{BB962C8B-B14F-4D97-AF65-F5344CB8AC3E}">
        <p14:creationId xmlns:p14="http://schemas.microsoft.com/office/powerpoint/2010/main" val="126781364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11508</TotalTime>
  <Words>726</Words>
  <Application>Microsoft Office PowerPoint</Application>
  <PresentationFormat>Předvádění na obrazovce (4:3)</PresentationFormat>
  <Paragraphs>64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Motiv sady Office</vt:lpstr>
      <vt:lpstr>   Basilejský list Compulit nos caritas a Iudex in Egra compactatus  Papežství, koncily a české země v pozdním středověku</vt:lpstr>
      <vt:lpstr>Beheimsteinská úmluva z r. 1430 </vt:lpstr>
      <vt:lpstr>Manifest táborských hejtmanů </vt:lpstr>
      <vt:lpstr>Počátky basilejského koncilu </vt:lpstr>
      <vt:lpstr>Podoba „prvního chebského soudce“ </vt:lpstr>
      <vt:lpstr>Zvací list Compulit nos caritas </vt:lpstr>
      <vt:lpstr>Setkání husitů a koncilu v Chebu (květen 1432) </vt:lpstr>
      <vt:lpstr>Prezentace aplikace PowerPoint</vt:lpstr>
      <vt:lpstr>Soudce chebský a glejt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Velká Británie a přistěhovalectví po roce 1945</dc:title>
  <dc:creator>Adam</dc:creator>
  <cp:lastModifiedBy>Adam Pálka</cp:lastModifiedBy>
  <cp:revision>189</cp:revision>
  <dcterms:created xsi:type="dcterms:W3CDTF">2013-03-27T18:04:31Z</dcterms:created>
  <dcterms:modified xsi:type="dcterms:W3CDTF">2017-01-25T14:24:30Z</dcterms:modified>
</cp:coreProperties>
</file>