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Od břehů Rýna až k česko-moravskému pomezí: spletitá cesta ke dvojím kompaktátům </a:t>
            </a:r>
            <a:br>
              <a:rPr lang="en-US" b="1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165261"/>
            <a:ext cx="7772400" cy="1470025"/>
          </a:xfrm>
        </p:spPr>
        <p:txBody>
          <a:bodyPr/>
          <a:lstStyle/>
          <a:p>
            <a:r>
              <a:rPr lang="cs-CZ" u="sng" dirty="0"/>
              <a:t>Basilejská disputace o pražské artikuly (leden–duben 1433)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856357"/>
            <a:ext cx="83229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Početné husitské poselstvo o třech uskupeních (</a:t>
            </a:r>
            <a:r>
              <a:rPr lang="cs-CZ" sz="2400" dirty="0" err="1"/>
              <a:t>pražané</a:t>
            </a:r>
            <a:r>
              <a:rPr lang="cs-CZ" sz="2400" dirty="0"/>
              <a:t>, táborité, sirotci), mimo </a:t>
            </a:r>
            <a:r>
              <a:rPr lang="cs-CZ" sz="2400" b="1" dirty="0"/>
              <a:t>veřejné disputace</a:t>
            </a:r>
            <a:r>
              <a:rPr lang="cs-CZ" sz="2400" dirty="0"/>
              <a:t> též soukromé rozhovory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J. </a:t>
            </a:r>
            <a:r>
              <a:rPr lang="cs-CZ" sz="2400" b="1" dirty="0" err="1"/>
              <a:t>Rokycana</a:t>
            </a:r>
            <a:r>
              <a:rPr lang="cs-CZ" sz="2400" b="1" dirty="0"/>
              <a:t> </a:t>
            </a:r>
            <a:r>
              <a:rPr lang="cs-CZ" sz="2400" dirty="0"/>
              <a:t>X Jan z </a:t>
            </a:r>
            <a:r>
              <a:rPr lang="cs-CZ" sz="2400" b="1" dirty="0"/>
              <a:t>Dubrovníka</a:t>
            </a:r>
            <a:r>
              <a:rPr lang="cs-CZ" sz="2400" dirty="0"/>
              <a:t> (kalich), Mikuláš </a:t>
            </a:r>
            <a:r>
              <a:rPr lang="cs-CZ" sz="2400" b="1" dirty="0" err="1"/>
              <a:t>Biskupec</a:t>
            </a:r>
            <a:r>
              <a:rPr lang="cs-CZ" sz="2400" dirty="0"/>
              <a:t> X Jiljí </a:t>
            </a:r>
            <a:r>
              <a:rPr lang="cs-CZ" sz="2400" b="1" dirty="0" err="1"/>
              <a:t>Charlier</a:t>
            </a:r>
            <a:r>
              <a:rPr lang="cs-CZ" sz="2400" dirty="0"/>
              <a:t> (trestání hříchů), Oldřich </a:t>
            </a:r>
            <a:r>
              <a:rPr lang="cs-CZ" sz="2400" b="1" dirty="0"/>
              <a:t>ze Znojma</a:t>
            </a:r>
            <a:r>
              <a:rPr lang="cs-CZ" sz="2400" dirty="0"/>
              <a:t> X Jindřich </a:t>
            </a:r>
            <a:r>
              <a:rPr lang="cs-CZ" sz="2400" b="1" dirty="0" err="1"/>
              <a:t>Kalteisen</a:t>
            </a:r>
            <a:r>
              <a:rPr lang="cs-CZ" sz="2400" dirty="0"/>
              <a:t> (svobodné kázání), Petr </a:t>
            </a:r>
            <a:r>
              <a:rPr lang="cs-CZ" sz="2400" b="1" dirty="0" err="1"/>
              <a:t>Payne</a:t>
            </a:r>
            <a:r>
              <a:rPr lang="cs-CZ" sz="2400" dirty="0"/>
              <a:t> X Jan </a:t>
            </a:r>
            <a:r>
              <a:rPr lang="cs-CZ" sz="2400" b="1" dirty="0" err="1"/>
              <a:t>Palomar</a:t>
            </a:r>
            <a:r>
              <a:rPr lang="cs-CZ" sz="2400" dirty="0"/>
              <a:t> (panování kněžstva)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Jednotliví řečníci obvykle přednesli výklad daného artikulu a později i </a:t>
            </a:r>
            <a:r>
              <a:rPr lang="cs-CZ" sz="2400" b="1" dirty="0"/>
              <a:t>repliku</a:t>
            </a:r>
            <a:r>
              <a:rPr lang="cs-CZ" sz="2400" dirty="0"/>
              <a:t> na protivníkova slova – jedna řeč mohla být rozložena do několika dnů, takže nelze vyloučit únava v řadách obecenstva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Naplněna zásada soudce chebského, tříměsíční klání </a:t>
            </a:r>
            <a:r>
              <a:rPr lang="cs-CZ" sz="2400" b="1" dirty="0"/>
              <a:t>nemá jednoznačného vítěze a poraženého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Z centra  království do Basileje a zase zpátky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3243" y="1233627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disputacích se obě strany snaží najít </a:t>
            </a:r>
            <a:r>
              <a:rPr lang="cs-CZ" sz="2400" b="1" dirty="0"/>
              <a:t>kompromisní dohodu o artikulech </a:t>
            </a:r>
            <a:r>
              <a:rPr lang="cs-CZ" sz="2400" dirty="0"/>
              <a:t>– v červnu 1433 v Praze předkládá český sněm legátům formulaci artikulů, přičemž o kalichu se zde píše, že </a:t>
            </a:r>
            <a:r>
              <a:rPr lang="cs-CZ" sz="2400" b="1" i="1" dirty="0"/>
              <a:t>„</a:t>
            </a:r>
            <a:r>
              <a:rPr lang="cs-CZ" sz="2400" b="1" i="1" dirty="0" err="1"/>
              <a:t>est</a:t>
            </a:r>
            <a:r>
              <a:rPr lang="cs-CZ" sz="2400" b="1" i="1" dirty="0"/>
              <a:t> </a:t>
            </a:r>
            <a:r>
              <a:rPr lang="cs-CZ" sz="2400" b="1" i="1" dirty="0" err="1"/>
              <a:t>necessaria</a:t>
            </a:r>
            <a:r>
              <a:rPr lang="cs-CZ" sz="2400" b="1" i="1" dirty="0"/>
              <a:t> et </a:t>
            </a:r>
            <a:r>
              <a:rPr lang="cs-CZ" sz="2400" b="1" i="1" dirty="0" err="1"/>
              <a:t>precepta</a:t>
            </a:r>
            <a:r>
              <a:rPr lang="cs-CZ" sz="2400" b="1" i="1" dirty="0"/>
              <a:t>“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Druhá česká legace do Basileje: Prokop </a:t>
            </a:r>
            <a:r>
              <a:rPr lang="cs-CZ" sz="2400" b="1" dirty="0"/>
              <a:t>z Plzně</a:t>
            </a:r>
            <a:r>
              <a:rPr lang="cs-CZ" sz="2400" dirty="0"/>
              <a:t>, Martin </a:t>
            </a:r>
            <a:r>
              <a:rPr lang="cs-CZ" sz="2400" b="1" dirty="0"/>
              <a:t>Lupáč</a:t>
            </a:r>
            <a:r>
              <a:rPr lang="cs-CZ" sz="2400" dirty="0"/>
              <a:t>, Matyáš </a:t>
            </a:r>
            <a:r>
              <a:rPr lang="cs-CZ" sz="2400" b="1" dirty="0"/>
              <a:t>Lauda z Chlumčan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 srpnu 1433 propozice basilejského koncilu: </a:t>
            </a:r>
            <a:r>
              <a:rPr lang="cs-CZ" sz="2400" i="1" dirty="0"/>
              <a:t>„</a:t>
            </a:r>
            <a:r>
              <a:rPr lang="cs-CZ" sz="2400" i="1" dirty="0" err="1"/>
              <a:t>Sancta</a:t>
            </a:r>
            <a:r>
              <a:rPr lang="cs-CZ" sz="2400" i="1" dirty="0"/>
              <a:t> vero mater </a:t>
            </a:r>
            <a:r>
              <a:rPr lang="cs-CZ" sz="2400" i="1" dirty="0" err="1"/>
              <a:t>ecclesia</a:t>
            </a:r>
            <a:r>
              <a:rPr lang="cs-CZ" sz="2400" i="1" dirty="0"/>
              <a:t> (…) </a:t>
            </a:r>
            <a:r>
              <a:rPr lang="cs-CZ" sz="2400" i="1" dirty="0" err="1"/>
              <a:t>facultatem</a:t>
            </a:r>
            <a:r>
              <a:rPr lang="cs-CZ" sz="2400" i="1" dirty="0"/>
              <a:t> </a:t>
            </a:r>
            <a:r>
              <a:rPr lang="cs-CZ" sz="2400" i="1" dirty="0" err="1"/>
              <a:t>communicandi</a:t>
            </a:r>
            <a:r>
              <a:rPr lang="cs-CZ" sz="2400" i="1" dirty="0"/>
              <a:t> </a:t>
            </a:r>
            <a:r>
              <a:rPr lang="cs-CZ" sz="2400" i="1" dirty="0" err="1"/>
              <a:t>populum</a:t>
            </a:r>
            <a:r>
              <a:rPr lang="cs-CZ" sz="2400" i="1" dirty="0"/>
              <a:t> 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b="1" i="1" dirty="0" err="1"/>
              <a:t>potest</a:t>
            </a:r>
            <a:r>
              <a:rPr lang="cs-CZ" sz="2400" b="1" i="1" dirty="0"/>
              <a:t> </a:t>
            </a:r>
            <a:r>
              <a:rPr lang="cs-CZ" sz="2400" b="1" i="1" dirty="0" err="1"/>
              <a:t>concedere</a:t>
            </a:r>
            <a:r>
              <a:rPr lang="cs-CZ" sz="2400" b="1" i="1" dirty="0"/>
              <a:t> et </a:t>
            </a:r>
            <a:r>
              <a:rPr lang="cs-CZ" sz="2400" b="1" i="1" dirty="0" err="1"/>
              <a:t>elargiri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Čeští poslové nebyli s návrhem obeznámeni – k tomu mělo dojít až při druhé legaci koncilu do Prahy (od října 1433)</a:t>
            </a:r>
          </a:p>
        </p:txBody>
      </p:sp>
    </p:spTree>
    <p:extLst>
      <p:ext uri="{BB962C8B-B14F-4D97-AF65-F5344CB8AC3E}">
        <p14:creationId xmlns:p14="http://schemas.microsoft.com/office/powerpoint/2010/main" val="308376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„Pražská kompaktáta“ z prosince 1433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1031" y="1233627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Zástupci husitů zprvu vyjadřují s propozicí koncilu silný nesouhlas, </a:t>
            </a:r>
            <a:r>
              <a:rPr lang="cs-CZ" sz="2400" b="1" dirty="0"/>
              <a:t>26. listopadu </a:t>
            </a:r>
            <a:r>
              <a:rPr lang="cs-CZ" sz="2400" dirty="0"/>
              <a:t>však nakonec obě strany dospívají k první verzi </a:t>
            </a:r>
            <a:r>
              <a:rPr lang="cs-CZ" sz="2400" b="1" dirty="0"/>
              <a:t>kompaktátní cedule A</a:t>
            </a:r>
            <a:r>
              <a:rPr lang="cs-CZ" sz="2400" dirty="0"/>
              <a:t> (</a:t>
            </a:r>
            <a:r>
              <a:rPr lang="cs-CZ" sz="2400" i="1" dirty="0" err="1"/>
              <a:t>concordata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Vzápětí sepsány </a:t>
            </a:r>
            <a:r>
              <a:rPr lang="cs-CZ" sz="2400" b="1" dirty="0"/>
              <a:t>cedule B a C </a:t>
            </a:r>
            <a:r>
              <a:rPr lang="cs-CZ" sz="2400" dirty="0"/>
              <a:t>(odpovědi legátů na připomínky husitů), dne </a:t>
            </a:r>
            <a:r>
              <a:rPr lang="cs-CZ" sz="2400" b="1" dirty="0"/>
              <a:t>30. listopadu</a:t>
            </a:r>
            <a:r>
              <a:rPr lang="cs-CZ" sz="2400" dirty="0"/>
              <a:t> úmluvy stvrzeny stiskem rukou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11. prosince 1433 </a:t>
            </a:r>
            <a:r>
              <a:rPr lang="cs-CZ" sz="2400" dirty="0"/>
              <a:t>vyhotovena definitivní revize a čistopis husitsko-koncilních úmluv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Rokycanovy lednové návrhy na změnu dohody o kalichu zamítnuty a český sněm kompaktáta prozatím nepotvrzuje, na druhou stranu se k nim přihlásili </a:t>
            </a:r>
            <a:r>
              <a:rPr lang="cs-CZ" sz="2400" b="1" dirty="0"/>
              <a:t>konzervativní husité</a:t>
            </a:r>
            <a:r>
              <a:rPr lang="cs-CZ" sz="2400" dirty="0"/>
              <a:t> (v lednu 1434 </a:t>
            </a:r>
            <a:r>
              <a:rPr lang="cs-CZ" sz="2400" b="1" dirty="0"/>
              <a:t>přijati zpět do lůna církve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754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Extra </a:t>
            </a:r>
            <a:r>
              <a:rPr lang="cs-CZ" i="1" u="sng" dirty="0" err="1"/>
              <a:t>regnum</a:t>
            </a:r>
            <a:r>
              <a:rPr lang="cs-CZ" i="1" u="sng" dirty="0"/>
              <a:t> Bohemie</a:t>
            </a:r>
            <a:r>
              <a:rPr lang="cs-CZ" u="sng" dirty="0"/>
              <a:t>: husitské a koncilní legace r. 1434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Únor 1434</a:t>
            </a:r>
            <a:r>
              <a:rPr lang="cs-CZ" sz="2400" dirty="0"/>
              <a:t>: třetí česká legace do Basileje a </a:t>
            </a:r>
            <a:r>
              <a:rPr lang="cs-CZ" sz="2400" b="1" dirty="0"/>
              <a:t>neúspěšná snaha Martina Lupáče </a:t>
            </a:r>
            <a:r>
              <a:rPr lang="cs-CZ" sz="2400" dirty="0"/>
              <a:t>přesvědčit koncil o husitské teologii kalicha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Lipanech formuluje pražský sněm další znění artikulů (červenec 1434): </a:t>
            </a:r>
            <a:r>
              <a:rPr lang="cs-CZ" sz="2400" i="1" dirty="0"/>
              <a:t>„</a:t>
            </a:r>
            <a:r>
              <a:rPr lang="cs-CZ" sz="2400" i="1" dirty="0" err="1"/>
              <a:t>Communio</a:t>
            </a:r>
            <a:r>
              <a:rPr lang="cs-CZ" sz="2400" i="1" dirty="0"/>
              <a:t> </a:t>
            </a:r>
            <a:r>
              <a:rPr lang="cs-CZ" sz="2400" i="1" dirty="0" err="1"/>
              <a:t>divinissimae</a:t>
            </a:r>
            <a:r>
              <a:rPr lang="cs-CZ" sz="2400" i="1" dirty="0"/>
              <a:t> </a:t>
            </a:r>
            <a:r>
              <a:rPr lang="cs-CZ" sz="2400" i="1" dirty="0" err="1"/>
              <a:t>eucharistiae</a:t>
            </a:r>
            <a:r>
              <a:rPr lang="cs-CZ" sz="2400" i="1" dirty="0"/>
              <a:t> 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, </a:t>
            </a:r>
            <a:r>
              <a:rPr lang="cs-CZ" sz="2400" i="1" dirty="0" err="1"/>
              <a:t>panis</a:t>
            </a:r>
            <a:r>
              <a:rPr lang="cs-CZ" sz="2400" i="1" dirty="0"/>
              <a:t> </a:t>
            </a:r>
            <a:r>
              <a:rPr lang="cs-CZ" sz="2400" i="1" dirty="0" err="1"/>
              <a:t>scilicet</a:t>
            </a:r>
            <a:r>
              <a:rPr lang="cs-CZ" sz="2400" i="1" dirty="0"/>
              <a:t> et </a:t>
            </a:r>
            <a:r>
              <a:rPr lang="cs-CZ" sz="2400" i="1" dirty="0" err="1"/>
              <a:t>vini</a:t>
            </a:r>
            <a:r>
              <a:rPr lang="cs-CZ" sz="2400" i="1" dirty="0"/>
              <a:t>, </a:t>
            </a:r>
            <a:r>
              <a:rPr lang="cs-CZ" sz="2400" b="1" i="1" dirty="0" err="1"/>
              <a:t>utilis</a:t>
            </a:r>
            <a:r>
              <a:rPr lang="cs-CZ" sz="2400" b="1" i="1" dirty="0"/>
              <a:t> </a:t>
            </a:r>
            <a:r>
              <a:rPr lang="cs-CZ" sz="2400" b="1" i="1" dirty="0" err="1"/>
              <a:t>multum</a:t>
            </a:r>
            <a:r>
              <a:rPr lang="cs-CZ" sz="2400" b="1" i="1" dirty="0"/>
              <a:t> et </a:t>
            </a:r>
            <a:r>
              <a:rPr lang="cs-CZ" sz="2400" b="1" i="1" dirty="0" err="1"/>
              <a:t>saluti</a:t>
            </a:r>
            <a:r>
              <a:rPr lang="cs-CZ" sz="2400" b="1" i="1" dirty="0"/>
              <a:t> </a:t>
            </a:r>
            <a:r>
              <a:rPr lang="cs-CZ" sz="2400" b="1" i="1" dirty="0" err="1"/>
              <a:t>expediens</a:t>
            </a:r>
            <a:r>
              <a:rPr lang="cs-CZ" sz="2400" b="1" i="1" dirty="0"/>
              <a:t>, </a:t>
            </a:r>
            <a:r>
              <a:rPr lang="cs-CZ" sz="2400" i="1" dirty="0" err="1"/>
              <a:t>toti</a:t>
            </a:r>
            <a:r>
              <a:rPr lang="cs-CZ" sz="2400" i="1" dirty="0"/>
              <a:t> </a:t>
            </a:r>
            <a:r>
              <a:rPr lang="cs-CZ" sz="2400" i="1" dirty="0" err="1"/>
              <a:t>credentium</a:t>
            </a:r>
            <a:r>
              <a:rPr lang="cs-CZ" sz="2400" i="1" dirty="0"/>
              <a:t> </a:t>
            </a:r>
            <a:r>
              <a:rPr lang="cs-CZ" sz="2400" i="1" dirty="0" err="1"/>
              <a:t>populo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</a:t>
            </a:r>
            <a:r>
              <a:rPr lang="cs-CZ" sz="2400" b="1" i="1" dirty="0" err="1"/>
              <a:t>necessaria</a:t>
            </a:r>
            <a:r>
              <a:rPr lang="cs-CZ" sz="2400" i="1" dirty="0"/>
              <a:t> et a domino </a:t>
            </a:r>
            <a:r>
              <a:rPr lang="cs-CZ" sz="2400" b="1" i="1" dirty="0" err="1"/>
              <a:t>praecepta</a:t>
            </a:r>
            <a:r>
              <a:rPr lang="cs-CZ" sz="2400" i="1" dirty="0"/>
              <a:t> </a:t>
            </a:r>
            <a:r>
              <a:rPr lang="cs-CZ" sz="2400" i="1" dirty="0" err="1"/>
              <a:t>salvatore</a:t>
            </a:r>
            <a:r>
              <a:rPr lang="cs-CZ" sz="2400" i="1" dirty="0"/>
              <a:t>…“</a:t>
            </a:r>
            <a:endParaRPr lang="cs-CZ" sz="2400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Srpen 1434</a:t>
            </a:r>
            <a:r>
              <a:rPr lang="cs-CZ" sz="2400" dirty="0"/>
              <a:t>: při setkání husitů, legátů koncilu a Zikmunda v </a:t>
            </a:r>
            <a:r>
              <a:rPr lang="cs-CZ" sz="2400" b="1" dirty="0"/>
              <a:t>Řezně</a:t>
            </a:r>
            <a:r>
              <a:rPr lang="cs-CZ" sz="2400" dirty="0"/>
              <a:t> se na formulaci dohod z r. 1433 nic nezměnilo, byl navíc </a:t>
            </a:r>
            <a:r>
              <a:rPr lang="cs-CZ" sz="2400" b="1" dirty="0"/>
              <a:t>odmítnut pohřeb </a:t>
            </a:r>
            <a:r>
              <a:rPr lang="cs-CZ" sz="2400" dirty="0"/>
              <a:t>jednomu ze členů české delegace </a:t>
            </a:r>
          </a:p>
        </p:txBody>
      </p:sp>
    </p:spTree>
    <p:extLst>
      <p:ext uri="{BB962C8B-B14F-4D97-AF65-F5344CB8AC3E}">
        <p14:creationId xmlns:p14="http://schemas.microsoft.com/office/powerpoint/2010/main" val="31953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Brněnský sjezd a tzv. císařská kompaktáta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324" y="980728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Zahájen </a:t>
            </a:r>
            <a:r>
              <a:rPr lang="cs-CZ" sz="2400" b="1" dirty="0"/>
              <a:t>2. července 1435</a:t>
            </a:r>
            <a:r>
              <a:rPr lang="cs-CZ" sz="2400" dirty="0"/>
              <a:t>, legátům koncilu se podařilo naplnit instrukci, aby </a:t>
            </a:r>
            <a:r>
              <a:rPr lang="cs-CZ" sz="2400" b="1" dirty="0"/>
              <a:t>nedovolili jakoukoliv změnu </a:t>
            </a:r>
            <a:r>
              <a:rPr lang="cs-CZ" sz="2400" dirty="0"/>
              <a:t>tří cedulí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Sepsány dva přidružené dokumenty: </a:t>
            </a:r>
            <a:r>
              <a:rPr lang="cs-CZ" sz="2400" b="1" i="1" dirty="0" err="1"/>
              <a:t>Littera</a:t>
            </a:r>
            <a:r>
              <a:rPr lang="cs-CZ" sz="2400" b="1" i="1" dirty="0"/>
              <a:t> </a:t>
            </a:r>
            <a:r>
              <a:rPr lang="cs-CZ" sz="2400" b="1" i="1" dirty="0" err="1"/>
              <a:t>unitatis</a:t>
            </a:r>
            <a:r>
              <a:rPr lang="cs-CZ" sz="2400" b="1" i="1" dirty="0"/>
              <a:t> et </a:t>
            </a:r>
            <a:r>
              <a:rPr lang="cs-CZ" sz="2400" b="1" i="1" dirty="0" err="1"/>
              <a:t>oboedientiae</a:t>
            </a:r>
            <a:r>
              <a:rPr lang="cs-CZ" sz="2400" b="1" i="1" dirty="0"/>
              <a:t> </a:t>
            </a:r>
            <a:r>
              <a:rPr lang="cs-CZ" sz="2400" dirty="0"/>
              <a:t>(slib českých duchovních) a </a:t>
            </a:r>
            <a:r>
              <a:rPr lang="cs-CZ" sz="2400" b="1" i="1" dirty="0" err="1"/>
              <a:t>Littera</a:t>
            </a:r>
            <a:r>
              <a:rPr lang="cs-CZ" sz="2400" b="1" i="1" dirty="0"/>
              <a:t> </a:t>
            </a:r>
            <a:r>
              <a:rPr lang="cs-CZ" sz="2400" b="1" i="1" dirty="0" err="1"/>
              <a:t>expurgationis</a:t>
            </a:r>
            <a:r>
              <a:rPr lang="cs-CZ" sz="2400" b="1" i="1" dirty="0"/>
              <a:t> </a:t>
            </a:r>
            <a:r>
              <a:rPr lang="cs-CZ" sz="2400" dirty="0"/>
              <a:t>(oznámení o přijetí míru a zrušení klateb, biskupové zavázáni </a:t>
            </a:r>
            <a:r>
              <a:rPr lang="cs-CZ" sz="2400" b="1" dirty="0"/>
              <a:t>světit utrakvistické kněžstvo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Separátní jednání</a:t>
            </a:r>
            <a:r>
              <a:rPr lang="cs-CZ" sz="2400" dirty="0"/>
              <a:t> české delegace Zikmunda – sepsány první dva dokumenty </a:t>
            </a:r>
            <a:r>
              <a:rPr lang="cs-CZ" sz="2400" b="1" dirty="0"/>
              <a:t>císařských kompaktát</a:t>
            </a:r>
            <a:r>
              <a:rPr lang="cs-CZ" sz="2400" dirty="0"/>
              <a:t>, výsady pro Prahu  dokonce </a:t>
            </a:r>
            <a:r>
              <a:rPr lang="cs-CZ" sz="2400" b="1" dirty="0"/>
              <a:t>zpečetěny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i="1" dirty="0"/>
              <a:t>„Aby zřízený podkomoří měst královských byl </a:t>
            </a:r>
            <a:r>
              <a:rPr lang="cs-CZ" sz="2400" i="1" dirty="0" err="1"/>
              <a:t>měštěnín</a:t>
            </a:r>
            <a:r>
              <a:rPr lang="cs-CZ" sz="2400" i="1" dirty="0"/>
              <a:t> Pražský a skutečně </a:t>
            </a:r>
            <a:r>
              <a:rPr lang="cs-CZ" sz="2400" b="1" i="1" dirty="0"/>
              <a:t>pod obojí </a:t>
            </a:r>
            <a:r>
              <a:rPr lang="cs-CZ" sz="2400" b="1" i="1" dirty="0" err="1"/>
              <a:t>spůsobou</a:t>
            </a:r>
            <a:r>
              <a:rPr lang="cs-CZ" sz="2400" b="1" i="1" dirty="0"/>
              <a:t> přijímal</a:t>
            </a:r>
            <a:r>
              <a:rPr lang="cs-CZ" sz="2400" i="1" dirty="0"/>
              <a:t>. Mniši, kněžím u far aby nepřekáželi, ani pochovávali mrtvé…“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830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-23395"/>
            <a:ext cx="7772400" cy="1470025"/>
          </a:xfrm>
        </p:spPr>
        <p:txBody>
          <a:bodyPr/>
          <a:lstStyle/>
          <a:p>
            <a:r>
              <a:rPr lang="cs-CZ" u="sng" dirty="0"/>
              <a:t>Slavnostní vyhlášení kompaktát v Jihlavě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8266" y="1189603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Po neúspěšném intermezzu ve Stoličném Bělehradě dohodnuto setkání všech stran do katolické Jihlavy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Další neshody mezi legáty a husity: Čechové triumfují v zahrnutí slůvka </a:t>
            </a:r>
            <a:r>
              <a:rPr lang="cs-CZ" sz="2400" b="1" i="1" dirty="0" err="1"/>
              <a:t>iniuste</a:t>
            </a:r>
            <a:r>
              <a:rPr lang="cs-CZ" sz="2400" i="1" dirty="0"/>
              <a:t> </a:t>
            </a:r>
            <a:r>
              <a:rPr lang="cs-CZ" sz="2400" dirty="0"/>
              <a:t>do úmluvy o světském panování a </a:t>
            </a:r>
            <a:r>
              <a:rPr lang="cs-CZ" sz="2400" b="1" dirty="0"/>
              <a:t>zahrnutí Moravy</a:t>
            </a:r>
            <a:r>
              <a:rPr lang="cs-CZ" sz="2400" dirty="0"/>
              <a:t>, legáti naopak nepřistupují na požadavek </a:t>
            </a:r>
            <a:r>
              <a:rPr lang="cs-CZ" sz="2400" b="1" dirty="0"/>
              <a:t>vyhlášení úmluv ve čtyřech jazycích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3. července </a:t>
            </a:r>
            <a:r>
              <a:rPr lang="cs-CZ" sz="2400" b="1" dirty="0"/>
              <a:t>pečetění úmluv</a:t>
            </a:r>
            <a:r>
              <a:rPr lang="cs-CZ" sz="2400" dirty="0"/>
              <a:t>, 5. července slavnostně </a:t>
            </a:r>
            <a:r>
              <a:rPr lang="cs-CZ" sz="2400" b="1" dirty="0"/>
              <a:t>vyhlášeny</a:t>
            </a:r>
            <a:r>
              <a:rPr lang="cs-CZ" sz="2400" dirty="0"/>
              <a:t> a vzájemně </a:t>
            </a:r>
            <a:r>
              <a:rPr lang="cs-CZ" sz="2400" b="1" dirty="0"/>
              <a:t>předány na jihlavském náměstí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Cesta k </a:t>
            </a:r>
            <a:r>
              <a:rPr lang="cs-CZ" sz="2400" b="1" dirty="0"/>
              <a:t>Zikmundovu uznání králem</a:t>
            </a:r>
            <a:r>
              <a:rPr lang="cs-CZ" sz="2400" dirty="0"/>
              <a:t> – vydána další privilegia císařských kompaktát (např. </a:t>
            </a:r>
            <a:r>
              <a:rPr lang="cs-CZ" sz="2400" b="1" dirty="0"/>
              <a:t>uznání nekanonické volby </a:t>
            </a:r>
            <a:r>
              <a:rPr lang="cs-CZ" sz="2400" dirty="0"/>
              <a:t>Rokycany arcibiskupem v r. 1435)  </a:t>
            </a:r>
          </a:p>
        </p:txBody>
      </p:sp>
    </p:spTree>
    <p:extLst>
      <p:ext uri="{BB962C8B-B14F-4D97-AF65-F5344CB8AC3E}">
        <p14:creationId xmlns:p14="http://schemas.microsoft.com/office/powerpoint/2010/main" val="130343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6879956" cy="44847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635724" y="5229200"/>
            <a:ext cx="5839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Umělecká představa jihlavského vyhlášení kompaktát r. 1436</a:t>
            </a:r>
          </a:p>
        </p:txBody>
      </p:sp>
    </p:spTree>
    <p:extLst>
      <p:ext uri="{BB962C8B-B14F-4D97-AF65-F5344CB8AC3E}">
        <p14:creationId xmlns:p14="http://schemas.microsoft.com/office/powerpoint/2010/main" val="2070903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11608</TotalTime>
  <Words>653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sady Office</vt:lpstr>
      <vt:lpstr>   Od břehů Rýna až k česko-moravskému pomezí: spletitá cesta ke dvojím kompaktátům   Papežství, koncily a české země v pozdním středověku</vt:lpstr>
      <vt:lpstr>Basilejská disputace o pražské artikuly (leden–duben 1433) </vt:lpstr>
      <vt:lpstr>Z centra  království do Basileje a zase zpátky</vt:lpstr>
      <vt:lpstr>„Pražská kompaktáta“ z prosince 1433</vt:lpstr>
      <vt:lpstr>Extra regnum Bohemie: husitské a koncilní legace r. 1434</vt:lpstr>
      <vt:lpstr>Brněnský sjezd a tzv. císařská kompaktáta</vt:lpstr>
      <vt:lpstr>Slavnostní vyhlášení kompaktát v Jihlavě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201</cp:revision>
  <dcterms:created xsi:type="dcterms:W3CDTF">2013-03-27T18:04:31Z</dcterms:created>
  <dcterms:modified xsi:type="dcterms:W3CDTF">2017-01-25T14:27:49Z</dcterms:modified>
</cp:coreProperties>
</file>