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86444" autoAdjust="0"/>
  </p:normalViewPr>
  <p:slideViewPr>
    <p:cSldViewPr>
      <p:cViewPr varScale="1">
        <p:scale>
          <a:sx n="72" d="100"/>
          <a:sy n="72" d="100"/>
        </p:scale>
        <p:origin x="14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Dekret basilejského koncilu </a:t>
            </a:r>
            <a:r>
              <a:rPr lang="cs-CZ" b="1" i="1" u="sng" dirty="0"/>
              <a:t>Ut </a:t>
            </a:r>
            <a:r>
              <a:rPr lang="cs-CZ" b="1" i="1" u="sng" dirty="0" err="1"/>
              <a:t>lucidius</a:t>
            </a:r>
            <a:r>
              <a:rPr lang="cs-CZ" b="1" i="1" u="sng" dirty="0"/>
              <a:t> </a:t>
            </a:r>
            <a:r>
              <a:rPr lang="cs-CZ" b="1" i="1" u="sng" dirty="0" err="1"/>
              <a:t>videatur</a:t>
            </a:r>
            <a:r>
              <a:rPr lang="cs-CZ" b="1" u="sng" dirty="0"/>
              <a:t> a jeho (ne)přijetí v Čechách</a:t>
            </a:r>
            <a:br>
              <a:rPr lang="en-US" b="1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165261"/>
            <a:ext cx="7772400" cy="1470025"/>
          </a:xfrm>
        </p:spPr>
        <p:txBody>
          <a:bodyPr/>
          <a:lstStyle/>
          <a:p>
            <a:r>
              <a:rPr lang="cs-CZ" u="sng" dirty="0"/>
              <a:t>Přijetí Zikmunda za českého krále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856357"/>
            <a:ext cx="83229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14. srpna v Jihlavě rezignuje Aleš </a:t>
            </a:r>
            <a:r>
              <a:rPr lang="cs-CZ" sz="2400" dirty="0" err="1"/>
              <a:t>Vřešťovský</a:t>
            </a:r>
            <a:r>
              <a:rPr lang="cs-CZ" sz="2400" dirty="0"/>
              <a:t> a zemská vláda na své funkce a </a:t>
            </a:r>
            <a:r>
              <a:rPr lang="cs-CZ" sz="2400" b="1" dirty="0"/>
              <a:t>uznávají Zikmunda za právoplatného krále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dirty="0"/>
              <a:t>Císař vyžaduje </a:t>
            </a:r>
            <a:r>
              <a:rPr lang="cs-CZ" sz="2400" b="1" dirty="0"/>
              <a:t>přítomnost legátů koncilu v Praze</a:t>
            </a:r>
            <a:r>
              <a:rPr lang="cs-CZ" sz="2400" dirty="0"/>
              <a:t>, husité jim vydávají bezpečností glejty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dirty="0"/>
              <a:t>Jedním z legátů biskup z </a:t>
            </a:r>
            <a:r>
              <a:rPr lang="cs-CZ" sz="2400" dirty="0" err="1"/>
              <a:t>Coutances</a:t>
            </a:r>
            <a:r>
              <a:rPr lang="cs-CZ" sz="2400" dirty="0"/>
              <a:t> </a:t>
            </a:r>
            <a:r>
              <a:rPr lang="cs-CZ" sz="2400" b="1" dirty="0" err="1"/>
              <a:t>Filibert</a:t>
            </a:r>
            <a:r>
              <a:rPr lang="cs-CZ" sz="2400" dirty="0"/>
              <a:t>, který je </a:t>
            </a:r>
            <a:r>
              <a:rPr lang="cs-CZ" sz="2400" b="1" dirty="0"/>
              <a:t>zplnomocněn</a:t>
            </a:r>
            <a:r>
              <a:rPr lang="cs-CZ" sz="2400" dirty="0"/>
              <a:t> vykonávat v Českém království </a:t>
            </a:r>
            <a:r>
              <a:rPr lang="cs-CZ" sz="2400" b="1" dirty="0"/>
              <a:t>svěcení 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dirty="0"/>
              <a:t>Dne 26. srpna na Staroměstském rynku slavnostní akt, kdy Zikmund v plném majestátu přijímá slib poslušnosti od zástupců pražských měst; dle jistých zpráv snad mohl být tehdy „podruhé korunován“ právě </a:t>
            </a:r>
            <a:r>
              <a:rPr lang="cs-CZ" sz="2400" dirty="0" err="1"/>
              <a:t>Filibertem</a:t>
            </a:r>
            <a:r>
              <a:rPr lang="cs-CZ" sz="2400" dirty="0"/>
              <a:t> (</a:t>
            </a:r>
            <a:r>
              <a:rPr lang="cs-CZ" sz="2400" dirty="0"/>
              <a:t>†1439)</a:t>
            </a:r>
            <a:endParaRPr lang="cs-CZ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Kompaktátní cedule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0254" y="908720"/>
            <a:ext cx="844021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Za </a:t>
            </a:r>
            <a:r>
              <a:rPr lang="cs-CZ" sz="2400" dirty="0" err="1"/>
              <a:t>Filibertova</a:t>
            </a:r>
            <a:r>
              <a:rPr lang="cs-CZ" sz="2400" dirty="0"/>
              <a:t> působení je zjevná </a:t>
            </a:r>
            <a:r>
              <a:rPr lang="cs-CZ" sz="2400" b="1" dirty="0"/>
              <a:t>snaha o rekatolizaci Prahy</a:t>
            </a:r>
            <a:r>
              <a:rPr lang="cs-CZ" sz="2400" dirty="0"/>
              <a:t>, byť respektuje ustanovení kompaktát a světí na kněžství </a:t>
            </a:r>
            <a:r>
              <a:rPr lang="cs-CZ" sz="2400" b="1" dirty="0"/>
              <a:t>jak katolíky, tak utrakvisty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</a:t>
            </a:r>
            <a:r>
              <a:rPr lang="cs-CZ" sz="2400" b="1" dirty="0"/>
              <a:t>dubnu 1437</a:t>
            </a:r>
            <a:r>
              <a:rPr lang="cs-CZ" sz="2400" dirty="0"/>
              <a:t> iniciuje ukazování relikvií v kapli Božího těla spojené s </a:t>
            </a:r>
            <a:r>
              <a:rPr lang="cs-CZ" sz="2400" b="1" dirty="0"/>
              <a:t>provoláním kompaktát císařem </a:t>
            </a:r>
            <a:r>
              <a:rPr lang="cs-CZ" sz="2400" dirty="0"/>
              <a:t>a jejich výkladem </a:t>
            </a:r>
            <a:r>
              <a:rPr lang="cs-CZ" sz="2400" dirty="0" err="1"/>
              <a:t>Filibertem</a:t>
            </a:r>
            <a:endParaRPr lang="cs-CZ" sz="2400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rozmezí 1437–1462 vyhotovena deska oznamující, že r. 1437 bylo v kapli hlásáno </a:t>
            </a:r>
            <a:r>
              <a:rPr lang="cs-CZ" sz="2400" i="1" dirty="0"/>
              <a:t>„</a:t>
            </a:r>
            <a:r>
              <a:rPr lang="cs-CZ" sz="2400" b="1" i="1" dirty="0"/>
              <a:t>česky, v latině, uhersky a německy</a:t>
            </a:r>
            <a:r>
              <a:rPr lang="cs-CZ" sz="2400" i="1" dirty="0"/>
              <a:t>, že </a:t>
            </a:r>
            <a:r>
              <a:rPr lang="cs-CZ" sz="2400" b="1" i="1" dirty="0"/>
              <a:t>Čechové a Moravané</a:t>
            </a:r>
            <a:r>
              <a:rPr lang="cs-CZ" sz="2400" i="1" dirty="0"/>
              <a:t> tělo Boží a krev pod dvojí </a:t>
            </a:r>
            <a:r>
              <a:rPr lang="cs-CZ" sz="2400" i="1" dirty="0" err="1"/>
              <a:t>zpuosobu</a:t>
            </a:r>
            <a:r>
              <a:rPr lang="cs-CZ" sz="2400" i="1" dirty="0"/>
              <a:t> přijímajíc, </a:t>
            </a:r>
            <a:r>
              <a:rPr lang="cs-CZ" sz="2400" i="1" dirty="0" err="1"/>
              <a:t>jsú</a:t>
            </a:r>
            <a:r>
              <a:rPr lang="cs-CZ" sz="2400" i="1" dirty="0"/>
              <a:t> </a:t>
            </a:r>
            <a:r>
              <a:rPr lang="cs-CZ" sz="2400" b="1" i="1" dirty="0"/>
              <a:t>věrní křesťané </a:t>
            </a:r>
            <a:r>
              <a:rPr lang="cs-CZ" sz="2400" i="1" dirty="0"/>
              <a:t>a pravé synové církve.“</a:t>
            </a:r>
            <a:r>
              <a:rPr lang="cs-CZ" sz="2400" dirty="0"/>
              <a:t>  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Krátce na to </a:t>
            </a:r>
            <a:r>
              <a:rPr lang="cs-CZ" sz="2400" b="1" dirty="0"/>
              <a:t>opouští </a:t>
            </a:r>
            <a:r>
              <a:rPr lang="cs-CZ" sz="2400" b="1" dirty="0" err="1"/>
              <a:t>Rokycana</a:t>
            </a:r>
            <a:r>
              <a:rPr lang="cs-CZ" sz="2400" b="1" dirty="0"/>
              <a:t> a jeho straníci Prahu</a:t>
            </a:r>
            <a:r>
              <a:rPr lang="cs-CZ" sz="2400" dirty="0"/>
              <a:t>, která se stává baštou konzervativců (Příbram, Prokop z Plzně, Papoušek…)</a:t>
            </a:r>
          </a:p>
        </p:txBody>
      </p:sp>
    </p:spTree>
    <p:extLst>
      <p:ext uri="{BB962C8B-B14F-4D97-AF65-F5344CB8AC3E}">
        <p14:creationId xmlns:p14="http://schemas.microsoft.com/office/powerpoint/2010/main" val="308376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Kompaktátní cedule z rudolfínské doby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3243" y="1233627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1" y="1805454"/>
            <a:ext cx="9033800" cy="354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99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Basilejská disputace r. 1437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40600" y="1052736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létě pověřuje univerzita </a:t>
            </a:r>
            <a:r>
              <a:rPr lang="cs-CZ" sz="2400" b="1" dirty="0"/>
              <a:t>Prokopa z Plzně </a:t>
            </a:r>
            <a:r>
              <a:rPr lang="cs-CZ" sz="2400" dirty="0"/>
              <a:t>a </a:t>
            </a:r>
            <a:r>
              <a:rPr lang="cs-CZ" sz="2400" b="1" dirty="0"/>
              <a:t>Jana z Příbramě </a:t>
            </a:r>
            <a:r>
              <a:rPr lang="cs-CZ" sz="2400" dirty="0"/>
              <a:t>obranou </a:t>
            </a:r>
            <a:r>
              <a:rPr lang="cs-CZ" sz="2400" b="1" dirty="0"/>
              <a:t>nutnosti kalicha</a:t>
            </a:r>
            <a:r>
              <a:rPr lang="cs-CZ" sz="2400" dirty="0"/>
              <a:t> a </a:t>
            </a:r>
            <a:r>
              <a:rPr lang="cs-CZ" sz="2400" b="1" dirty="0"/>
              <a:t>přípustnosti přijímání dítek </a:t>
            </a:r>
            <a:r>
              <a:rPr lang="cs-CZ" sz="2400" dirty="0"/>
              <a:t>na půdě basilejského koncilu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Proti oběma mistrům stojí </a:t>
            </a:r>
            <a:r>
              <a:rPr lang="cs-CZ" sz="2400" b="1" dirty="0"/>
              <a:t>auditor </a:t>
            </a:r>
            <a:r>
              <a:rPr lang="cs-CZ" sz="2400" b="1" dirty="0" err="1"/>
              <a:t>Palomar</a:t>
            </a:r>
            <a:r>
              <a:rPr lang="cs-CZ" sz="2400" dirty="0"/>
              <a:t>, učené hádání se protahuje na celé dva měsíce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20. října předkládají čeští poslové koncilu devět požadavků: </a:t>
            </a:r>
            <a:r>
              <a:rPr lang="cs-CZ" sz="2400" i="1" dirty="0"/>
              <a:t>„… </a:t>
            </a:r>
            <a:r>
              <a:rPr lang="cs-CZ" sz="2400" i="1" dirty="0" err="1"/>
              <a:t>quod</a:t>
            </a:r>
            <a:r>
              <a:rPr lang="cs-CZ" sz="2400" i="1" dirty="0"/>
              <a:t> </a:t>
            </a:r>
            <a:r>
              <a:rPr lang="cs-CZ" sz="2400" b="1" i="1" dirty="0" err="1"/>
              <a:t>concederetur</a:t>
            </a:r>
            <a:r>
              <a:rPr lang="cs-CZ" sz="2400" b="1" i="1" dirty="0"/>
              <a:t> omnibus et </a:t>
            </a:r>
            <a:r>
              <a:rPr lang="cs-CZ" sz="2400" b="1" i="1" dirty="0" err="1"/>
              <a:t>singulis</a:t>
            </a:r>
            <a:r>
              <a:rPr lang="cs-CZ" sz="2400" i="1" dirty="0"/>
              <a:t> </a:t>
            </a:r>
            <a:r>
              <a:rPr lang="cs-CZ" sz="2400" i="1" dirty="0" err="1"/>
              <a:t>regni</a:t>
            </a:r>
            <a:r>
              <a:rPr lang="cs-CZ" sz="2400" i="1" dirty="0"/>
              <a:t> Bohemie et </a:t>
            </a:r>
            <a:r>
              <a:rPr lang="cs-CZ" sz="2400" i="1" dirty="0" err="1"/>
              <a:t>marchionatus</a:t>
            </a:r>
            <a:r>
              <a:rPr lang="cs-CZ" sz="2400" i="1" dirty="0"/>
              <a:t> Moravie </a:t>
            </a:r>
            <a:r>
              <a:rPr lang="cs-CZ" sz="2400" b="1" i="1" dirty="0" err="1"/>
              <a:t>communio</a:t>
            </a:r>
            <a:r>
              <a:rPr lang="cs-CZ" sz="2400" b="1" i="1" dirty="0"/>
              <a:t> eucharistie sub </a:t>
            </a:r>
            <a:r>
              <a:rPr lang="cs-CZ" sz="2400" b="1" i="1" dirty="0" err="1"/>
              <a:t>utraque</a:t>
            </a:r>
            <a:r>
              <a:rPr lang="cs-CZ" sz="2400" b="1" i="1" dirty="0"/>
              <a:t> </a:t>
            </a:r>
            <a:r>
              <a:rPr lang="cs-CZ" sz="2400" b="1" i="1" dirty="0" err="1"/>
              <a:t>specie</a:t>
            </a:r>
            <a:r>
              <a:rPr lang="cs-CZ" sz="2400" i="1" dirty="0"/>
              <a:t> (…) </a:t>
            </a:r>
            <a:r>
              <a:rPr lang="cs-CZ" sz="2400" i="1" dirty="0" err="1"/>
              <a:t>quod</a:t>
            </a:r>
            <a:r>
              <a:rPr lang="cs-CZ" sz="2400" i="1" dirty="0"/>
              <a:t> </a:t>
            </a:r>
            <a:r>
              <a:rPr lang="cs-CZ" sz="2400" i="1" dirty="0" err="1"/>
              <a:t>daretur</a:t>
            </a:r>
            <a:r>
              <a:rPr lang="cs-CZ" sz="2400" i="1" dirty="0"/>
              <a:t> eis </a:t>
            </a:r>
            <a:r>
              <a:rPr lang="cs-CZ" sz="2400" b="1" i="1" dirty="0" err="1"/>
              <a:t>libertas</a:t>
            </a:r>
            <a:r>
              <a:rPr lang="cs-CZ" sz="2400" b="1" i="1" dirty="0"/>
              <a:t> </a:t>
            </a:r>
            <a:r>
              <a:rPr lang="cs-CZ" sz="2400" b="1" i="1" dirty="0" err="1"/>
              <a:t>communicandi</a:t>
            </a:r>
            <a:r>
              <a:rPr lang="cs-CZ" sz="2400" b="1" i="1" dirty="0"/>
              <a:t> </a:t>
            </a:r>
            <a:r>
              <a:rPr lang="cs-CZ" sz="2400" b="1" i="1" dirty="0" err="1"/>
              <a:t>parvulos</a:t>
            </a:r>
            <a:r>
              <a:rPr lang="cs-CZ" sz="2400" b="1" i="1" dirty="0"/>
              <a:t> </a:t>
            </a:r>
            <a:r>
              <a:rPr lang="cs-CZ" sz="2400" i="1" dirty="0" err="1"/>
              <a:t>sacra</a:t>
            </a:r>
            <a:r>
              <a:rPr lang="cs-CZ" sz="2400" i="1" dirty="0"/>
              <a:t> </a:t>
            </a:r>
            <a:r>
              <a:rPr lang="cs-CZ" sz="2400" i="1" dirty="0" err="1"/>
              <a:t>eucharistia</a:t>
            </a:r>
            <a:r>
              <a:rPr lang="cs-CZ" sz="2400" i="1" dirty="0"/>
              <a:t>…“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54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Dekret </a:t>
            </a:r>
            <a:r>
              <a:rPr lang="cs-CZ" i="1" u="sng" dirty="0"/>
              <a:t>Ut </a:t>
            </a:r>
            <a:r>
              <a:rPr lang="cs-CZ" i="1" u="sng" dirty="0" err="1"/>
              <a:t>lucidius</a:t>
            </a:r>
            <a:r>
              <a:rPr lang="cs-CZ" i="1" u="sng" dirty="0"/>
              <a:t> </a:t>
            </a:r>
            <a:r>
              <a:rPr lang="cs-CZ" i="1" u="sng" dirty="0" err="1"/>
              <a:t>videatur</a:t>
            </a:r>
            <a:r>
              <a:rPr lang="cs-CZ" u="sng" dirty="0"/>
              <a:t> a definitivní povolení kalicha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300" y="1124744"/>
            <a:ext cx="82089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23. prosince 1437 </a:t>
            </a:r>
            <a:r>
              <a:rPr lang="cs-CZ" sz="2400" dirty="0"/>
              <a:t>na třináctém plenárním zasedání vyhlášen výnos ohledně otázky, zda je </a:t>
            </a:r>
            <a:r>
              <a:rPr lang="cs-CZ" sz="2400" i="1" dirty="0"/>
              <a:t>sub </a:t>
            </a:r>
            <a:r>
              <a:rPr lang="cs-CZ" sz="2400" i="1" dirty="0" err="1"/>
              <a:t>utraque</a:t>
            </a:r>
            <a:r>
              <a:rPr lang="cs-CZ" sz="2400" i="1" dirty="0"/>
              <a:t>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dirty="0"/>
              <a:t> nezbytné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i="1" dirty="0"/>
              <a:t>„</a:t>
            </a:r>
            <a:r>
              <a:rPr lang="cs-CZ" sz="2400" i="1" dirty="0" err="1"/>
              <a:t>Declarat</a:t>
            </a:r>
            <a:r>
              <a:rPr lang="cs-CZ" sz="2400" i="1" dirty="0"/>
              <a:t> hec </a:t>
            </a:r>
            <a:r>
              <a:rPr lang="cs-CZ" sz="2400" i="1" dirty="0" err="1"/>
              <a:t>eadem</a:t>
            </a:r>
            <a:r>
              <a:rPr lang="cs-CZ" sz="2400" i="1" dirty="0"/>
              <a:t> </a:t>
            </a:r>
            <a:r>
              <a:rPr lang="cs-CZ" sz="2400" i="1" dirty="0" err="1"/>
              <a:t>sancta</a:t>
            </a:r>
            <a:r>
              <a:rPr lang="cs-CZ" sz="2400" i="1" dirty="0"/>
              <a:t> </a:t>
            </a:r>
            <a:r>
              <a:rPr lang="cs-CZ" sz="2400" i="1" dirty="0" err="1"/>
              <a:t>synodus</a:t>
            </a:r>
            <a:r>
              <a:rPr lang="cs-CZ" sz="2400" i="1" dirty="0"/>
              <a:t>, </a:t>
            </a:r>
            <a:r>
              <a:rPr lang="cs-CZ" sz="2400" i="1" dirty="0" err="1"/>
              <a:t>quod</a:t>
            </a:r>
            <a:r>
              <a:rPr lang="cs-CZ" sz="2400" i="1" dirty="0"/>
              <a:t> </a:t>
            </a:r>
            <a:r>
              <a:rPr lang="cs-CZ" sz="2400" i="1" dirty="0" err="1"/>
              <a:t>fideles</a:t>
            </a:r>
            <a:r>
              <a:rPr lang="cs-CZ" sz="2400" i="1" dirty="0"/>
              <a:t> </a:t>
            </a:r>
            <a:r>
              <a:rPr lang="cs-CZ" sz="2400" i="1" dirty="0" err="1"/>
              <a:t>layci</a:t>
            </a:r>
            <a:r>
              <a:rPr lang="cs-CZ" sz="2400" i="1" dirty="0"/>
              <a:t> (…) </a:t>
            </a:r>
            <a:r>
              <a:rPr lang="cs-CZ" sz="2400" b="1" i="1" dirty="0"/>
              <a:t>non </a:t>
            </a:r>
            <a:r>
              <a:rPr lang="cs-CZ" sz="2400" b="1" i="1" dirty="0" err="1"/>
              <a:t>astringuntur</a:t>
            </a:r>
            <a:r>
              <a:rPr lang="cs-CZ" sz="2400" b="1" i="1" dirty="0"/>
              <a:t> ex </a:t>
            </a:r>
            <a:r>
              <a:rPr lang="cs-CZ" sz="2400" b="1" i="1" dirty="0" err="1"/>
              <a:t>precepto</a:t>
            </a:r>
            <a:r>
              <a:rPr lang="cs-CZ" sz="2400" b="1" i="1" dirty="0"/>
              <a:t> Domini ad </a:t>
            </a:r>
            <a:r>
              <a:rPr lang="cs-CZ" sz="2400" b="1" i="1" dirty="0" err="1"/>
              <a:t>suscipiendum</a:t>
            </a:r>
            <a:r>
              <a:rPr lang="cs-CZ" sz="2400" b="1" i="1" dirty="0"/>
              <a:t> sub </a:t>
            </a:r>
            <a:r>
              <a:rPr lang="cs-CZ" sz="2400" b="1" i="1" dirty="0" err="1"/>
              <a:t>utraque</a:t>
            </a:r>
            <a:r>
              <a:rPr lang="cs-CZ" sz="2400" b="1" i="1" dirty="0"/>
              <a:t> </a:t>
            </a:r>
            <a:r>
              <a:rPr lang="cs-CZ" sz="2400" b="1" i="1" dirty="0" err="1"/>
              <a:t>specie</a:t>
            </a:r>
            <a:r>
              <a:rPr lang="cs-CZ" sz="2400" b="1" i="1" dirty="0"/>
              <a:t>…“</a:t>
            </a:r>
            <a:r>
              <a:rPr lang="cs-CZ" sz="2400" i="1" dirty="0"/>
              <a:t> </a:t>
            </a:r>
            <a:r>
              <a:rPr lang="cs-CZ" sz="2400" dirty="0"/>
              <a:t>Dále zmíněna konkomitance: </a:t>
            </a:r>
            <a:r>
              <a:rPr lang="cs-CZ" sz="2400" i="1" dirty="0"/>
              <a:t>„… sub </a:t>
            </a:r>
            <a:r>
              <a:rPr lang="cs-CZ" sz="2400" i="1" dirty="0" err="1"/>
              <a:t>qualibet</a:t>
            </a:r>
            <a:r>
              <a:rPr lang="cs-CZ" sz="2400" i="1" dirty="0"/>
              <a:t>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 </a:t>
            </a:r>
            <a:r>
              <a:rPr lang="cs-CZ" sz="2400" i="1" dirty="0" err="1"/>
              <a:t>integer</a:t>
            </a:r>
            <a:r>
              <a:rPr lang="cs-CZ" sz="2400" i="1" dirty="0"/>
              <a:t> et </a:t>
            </a:r>
            <a:r>
              <a:rPr lang="cs-CZ" sz="2400" i="1" dirty="0" err="1"/>
              <a:t>totus</a:t>
            </a:r>
            <a:r>
              <a:rPr lang="cs-CZ" sz="2400" i="1" dirty="0"/>
              <a:t> </a:t>
            </a:r>
            <a:r>
              <a:rPr lang="cs-CZ" sz="2400" i="1" dirty="0" err="1"/>
              <a:t>Cristus</a:t>
            </a:r>
            <a:r>
              <a:rPr lang="cs-CZ" sz="2400" i="1" dirty="0"/>
              <a:t>.“ 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Koncil nicméně stále počítal s vydáním licence českým a moravským kněžím podávat laikům podobojí – </a:t>
            </a:r>
            <a:r>
              <a:rPr lang="cs-CZ" sz="2400" b="1" dirty="0"/>
              <a:t>na konci r. 1437 vytvořen koncept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Kvůli vnitřním rozporům </a:t>
            </a:r>
            <a:r>
              <a:rPr lang="cs-CZ" sz="2400" b="1" dirty="0"/>
              <a:t>poselstvo do Čech odloženo</a:t>
            </a:r>
            <a:r>
              <a:rPr lang="cs-CZ" sz="2400" dirty="0"/>
              <a:t> a březnová legace (mířící navíc do Vídně) koncept nemá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95369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Obhajoba basilejského dekretu a kompaktát Prokopem z Plzně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124744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Ačkoliv v Basileji se snažil spolu s </a:t>
            </a:r>
            <a:r>
              <a:rPr lang="cs-CZ" sz="2400" dirty="0" err="1"/>
              <a:t>Příbramem</a:t>
            </a:r>
            <a:r>
              <a:rPr lang="cs-CZ" sz="2400" dirty="0"/>
              <a:t> přesvědčit koncil o husitských zásadách, nyní se </a:t>
            </a:r>
            <a:r>
              <a:rPr lang="cs-CZ" sz="2400" b="1" dirty="0"/>
              <a:t>plně ztotožňuje se závěry dekretu </a:t>
            </a:r>
            <a:r>
              <a:rPr lang="cs-CZ" sz="2400" b="1" i="1" dirty="0"/>
              <a:t>Ut </a:t>
            </a:r>
            <a:r>
              <a:rPr lang="cs-CZ" sz="2400" b="1" i="1" dirty="0" err="1"/>
              <a:t>lucidius</a:t>
            </a:r>
            <a:r>
              <a:rPr lang="cs-CZ" sz="2400" b="1" i="1" dirty="0"/>
              <a:t> </a:t>
            </a:r>
            <a:r>
              <a:rPr lang="cs-CZ" sz="2400" b="1" i="1" dirty="0" err="1"/>
              <a:t>videatur</a:t>
            </a:r>
            <a:r>
              <a:rPr lang="cs-CZ" sz="2400" dirty="0"/>
              <a:t>, že kalich není nezbytný ke spáse, avšak může být povolen církevní autoritou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traktátu </a:t>
            </a:r>
            <a:r>
              <a:rPr lang="cs-CZ" sz="2400" i="1" dirty="0"/>
              <a:t>De </a:t>
            </a:r>
            <a:r>
              <a:rPr lang="cs-CZ" sz="2400" i="1" dirty="0" err="1"/>
              <a:t>communione</a:t>
            </a:r>
            <a:r>
              <a:rPr lang="cs-CZ" sz="2400" i="1" dirty="0"/>
              <a:t> et de </a:t>
            </a:r>
            <a:r>
              <a:rPr lang="cs-CZ" sz="2400" i="1" dirty="0" err="1"/>
              <a:t>compactatis</a:t>
            </a:r>
            <a:r>
              <a:rPr lang="cs-CZ" sz="2400" dirty="0"/>
              <a:t> (asi 1438) se k dekretu jednoznačně hlásí a uvádí, že </a:t>
            </a:r>
            <a:r>
              <a:rPr lang="cs-CZ" sz="2400" i="1" dirty="0"/>
              <a:t>„</a:t>
            </a:r>
            <a:r>
              <a:rPr lang="cs-CZ" sz="2400" b="1" i="1" dirty="0"/>
              <a:t>koncil basilejský</a:t>
            </a:r>
            <a:r>
              <a:rPr lang="cs-CZ" sz="2400" i="1" dirty="0"/>
              <a:t>, reprezentující římskou církev </a:t>
            </a:r>
            <a:r>
              <a:rPr lang="cs-CZ" sz="2400" b="1" i="1" dirty="0"/>
              <a:t>uzavřel smlouvu</a:t>
            </a:r>
            <a:r>
              <a:rPr lang="cs-CZ" sz="2400" i="1" dirty="0"/>
              <a:t> s královstvím českým a markrabstvím moravským o laickém přijímání (…) </a:t>
            </a:r>
            <a:r>
              <a:rPr lang="cs-CZ" sz="2400" b="1" i="1" dirty="0"/>
              <a:t>pod jistými podmínkami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Ve spise </a:t>
            </a:r>
            <a:r>
              <a:rPr lang="cs-CZ" sz="2400" i="1" dirty="0"/>
              <a:t>De </a:t>
            </a:r>
            <a:r>
              <a:rPr lang="cs-CZ" sz="2400" i="1" dirty="0" err="1"/>
              <a:t>compactatis</a:t>
            </a:r>
            <a:r>
              <a:rPr lang="cs-CZ" sz="2400" dirty="0"/>
              <a:t> píše: </a:t>
            </a:r>
            <a:r>
              <a:rPr lang="cs-CZ" sz="2400" i="1" dirty="0"/>
              <a:t>„</a:t>
            </a:r>
            <a:r>
              <a:rPr lang="cs-CZ" sz="2400" i="1" dirty="0"/>
              <a:t>Obojí přijímající mají se jako synové téže matky katolické církve vzájemně snášeti a milovati.“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8303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Pozdější reakce na dekret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908720"/>
            <a:ext cx="833565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Konvertita </a:t>
            </a:r>
            <a:r>
              <a:rPr lang="cs-CZ" sz="2400" b="1" dirty="0"/>
              <a:t>Jan Papoušek ze Soběslavi </a:t>
            </a:r>
            <a:r>
              <a:rPr lang="cs-CZ" sz="2400" dirty="0"/>
              <a:t>v díle </a:t>
            </a:r>
            <a:r>
              <a:rPr lang="cs-CZ" sz="2400" i="1" dirty="0" err="1"/>
              <a:t>Edicio</a:t>
            </a:r>
            <a:r>
              <a:rPr lang="cs-CZ" sz="2400" i="1" dirty="0"/>
              <a:t> </a:t>
            </a:r>
            <a:r>
              <a:rPr lang="cs-CZ" sz="2400" dirty="0"/>
              <a:t>(1449–1453) uvádí čtyři body, které musí Čechové naplnit, chtějí-li od papeže onu konečnou licenci kalicha: „</a:t>
            </a:r>
            <a:r>
              <a:rPr lang="cs-CZ" sz="2400" i="1" dirty="0" err="1"/>
              <a:t>Quarto</a:t>
            </a:r>
            <a:r>
              <a:rPr lang="cs-CZ" sz="2400" i="1" dirty="0"/>
              <a:t>, </a:t>
            </a:r>
            <a:r>
              <a:rPr lang="cs-CZ" sz="2400" i="1" dirty="0" err="1"/>
              <a:t>conceditur</a:t>
            </a:r>
            <a:r>
              <a:rPr lang="cs-CZ" sz="2400" i="1" dirty="0"/>
              <a:t> </a:t>
            </a:r>
            <a:r>
              <a:rPr lang="cs-CZ" sz="2400" i="1" dirty="0" err="1"/>
              <a:t>illis</a:t>
            </a:r>
            <a:r>
              <a:rPr lang="cs-CZ" sz="2400" i="1" dirty="0"/>
              <a:t> et non </a:t>
            </a:r>
            <a:r>
              <a:rPr lang="cs-CZ" sz="2400" i="1" dirty="0" err="1"/>
              <a:t>aliis</a:t>
            </a:r>
            <a:r>
              <a:rPr lang="cs-CZ" sz="2400" i="1" dirty="0"/>
              <a:t> </a:t>
            </a:r>
            <a:r>
              <a:rPr lang="cs-CZ" sz="2400" i="1" dirty="0" err="1"/>
              <a:t>communio</a:t>
            </a:r>
            <a:r>
              <a:rPr lang="cs-CZ" sz="2400" i="1" dirty="0"/>
              <a:t> </a:t>
            </a:r>
            <a:r>
              <a:rPr lang="cs-CZ" sz="2400" i="1" dirty="0" err="1"/>
              <a:t>calicis</a:t>
            </a:r>
            <a:r>
              <a:rPr lang="cs-CZ" sz="2400" i="1" dirty="0"/>
              <a:t>, qui </a:t>
            </a:r>
            <a:r>
              <a:rPr lang="cs-CZ" sz="2400" b="1" i="1" dirty="0" err="1"/>
              <a:t>sucipient</a:t>
            </a:r>
            <a:r>
              <a:rPr lang="cs-CZ" sz="2400" b="1" i="1" dirty="0"/>
              <a:t> </a:t>
            </a:r>
            <a:r>
              <a:rPr lang="cs-CZ" sz="2400" b="1" i="1" dirty="0" err="1"/>
              <a:t>determinacionem</a:t>
            </a:r>
            <a:r>
              <a:rPr lang="cs-CZ" sz="2400" b="1" i="1" dirty="0"/>
              <a:t> et </a:t>
            </a:r>
            <a:r>
              <a:rPr lang="cs-CZ" sz="2400" b="1" i="1" dirty="0" err="1"/>
              <a:t>decretum</a:t>
            </a:r>
            <a:r>
              <a:rPr lang="cs-CZ" sz="2400" b="1" i="1" dirty="0"/>
              <a:t> </a:t>
            </a:r>
            <a:r>
              <a:rPr lang="cs-CZ" sz="2400" b="1" i="1" dirty="0" err="1"/>
              <a:t>ecclesie</a:t>
            </a:r>
            <a:r>
              <a:rPr lang="cs-CZ" sz="2400" b="1" i="1" dirty="0"/>
              <a:t> de </a:t>
            </a:r>
            <a:r>
              <a:rPr lang="cs-CZ" sz="2400" b="1" i="1" dirty="0" err="1"/>
              <a:t>communione</a:t>
            </a:r>
            <a:r>
              <a:rPr lang="cs-CZ" sz="2400" b="1" i="1" dirty="0"/>
              <a:t> </a:t>
            </a:r>
            <a:r>
              <a:rPr lang="cs-CZ" sz="2400" b="1" i="1" dirty="0" err="1"/>
              <a:t>calicis</a:t>
            </a:r>
            <a:r>
              <a:rPr lang="cs-CZ" sz="2400" i="1" dirty="0"/>
              <a:t>.“</a:t>
            </a:r>
            <a:r>
              <a:rPr lang="cs-CZ" sz="2400" dirty="0"/>
              <a:t>  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Martin Lupáč</a:t>
            </a:r>
            <a:r>
              <a:rPr lang="cs-CZ" sz="2400" dirty="0"/>
              <a:t> v díle </a:t>
            </a:r>
            <a:r>
              <a:rPr lang="cs-CZ" sz="2400" i="1" dirty="0" err="1"/>
              <a:t>Sensus</a:t>
            </a:r>
            <a:r>
              <a:rPr lang="cs-CZ" sz="2400" i="1" dirty="0"/>
              <a:t> </a:t>
            </a:r>
            <a:r>
              <a:rPr lang="cs-CZ" sz="2400" dirty="0"/>
              <a:t>(reakce na Papouška, patrně z let 1449–1455) píše: </a:t>
            </a:r>
            <a:r>
              <a:rPr lang="cs-CZ" sz="2400" i="1" dirty="0"/>
              <a:t>„</a:t>
            </a:r>
            <a:r>
              <a:rPr lang="cs-CZ" sz="2400" i="1" dirty="0" err="1"/>
              <a:t>Quicquid</a:t>
            </a:r>
            <a:r>
              <a:rPr lang="cs-CZ" sz="2400" i="1" dirty="0"/>
              <a:t> ergo post </a:t>
            </a:r>
            <a:r>
              <a:rPr lang="cs-CZ" sz="2400" i="1" dirty="0" err="1"/>
              <a:t>compactata</a:t>
            </a:r>
            <a:r>
              <a:rPr lang="cs-CZ" sz="2400" i="1" dirty="0"/>
              <a:t> </a:t>
            </a:r>
            <a:r>
              <a:rPr lang="cs-CZ" sz="2400" i="1" dirty="0"/>
              <a:t>in </a:t>
            </a:r>
            <a:r>
              <a:rPr lang="cs-CZ" sz="2400" i="1" dirty="0" err="1"/>
              <a:t>concilio</a:t>
            </a:r>
            <a:r>
              <a:rPr lang="cs-CZ" sz="2400" i="1" dirty="0"/>
              <a:t> </a:t>
            </a:r>
            <a:r>
              <a:rPr lang="cs-CZ" sz="2400" b="1" i="1" dirty="0" err="1"/>
              <a:t>tarde</a:t>
            </a:r>
            <a:r>
              <a:rPr lang="cs-CZ" sz="2400" b="1" i="1" dirty="0"/>
              <a:t> </a:t>
            </a:r>
            <a:r>
              <a:rPr lang="cs-CZ" sz="2400" b="1" i="1" dirty="0" err="1"/>
              <a:t>ipsi</a:t>
            </a:r>
            <a:r>
              <a:rPr lang="cs-CZ" sz="2400" b="1" i="1" dirty="0"/>
              <a:t> per se </a:t>
            </a:r>
            <a:r>
              <a:rPr lang="cs-CZ" sz="2400" b="1" i="1" dirty="0" err="1"/>
              <a:t>finxerunt</a:t>
            </a:r>
            <a:r>
              <a:rPr lang="cs-CZ" sz="2400" b="1" i="1" dirty="0"/>
              <a:t> de </a:t>
            </a:r>
            <a:r>
              <a:rPr lang="cs-CZ" sz="2400" b="1" i="1" dirty="0" err="1"/>
              <a:t>communione</a:t>
            </a:r>
            <a:r>
              <a:rPr lang="cs-CZ" sz="2400" b="1" i="1" dirty="0"/>
              <a:t> </a:t>
            </a:r>
            <a:r>
              <a:rPr lang="cs-CZ" sz="2400" b="1" i="1" dirty="0" err="1"/>
              <a:t>unius</a:t>
            </a:r>
            <a:r>
              <a:rPr lang="cs-CZ" sz="2400" b="1" i="1" dirty="0"/>
              <a:t> </a:t>
            </a:r>
            <a:r>
              <a:rPr lang="cs-CZ" sz="2400" b="1" i="1" dirty="0" err="1"/>
              <a:t>speciei</a:t>
            </a:r>
            <a:r>
              <a:rPr lang="cs-CZ" sz="2400" i="1" dirty="0"/>
              <a:t>, </a:t>
            </a:r>
            <a:r>
              <a:rPr lang="cs-CZ" sz="2400" i="1" dirty="0" err="1"/>
              <a:t>nihil</a:t>
            </a:r>
            <a:r>
              <a:rPr lang="cs-CZ" sz="2400" i="1" dirty="0"/>
              <a:t> </a:t>
            </a:r>
            <a:r>
              <a:rPr lang="cs-CZ" sz="2400" i="1" dirty="0" err="1"/>
              <a:t>pertinet</a:t>
            </a:r>
            <a:r>
              <a:rPr lang="cs-CZ" sz="2400" i="1" dirty="0"/>
              <a:t> ad </a:t>
            </a:r>
            <a:r>
              <a:rPr lang="cs-CZ" sz="2400" i="1" dirty="0" err="1"/>
              <a:t>compactata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Konvertita </a:t>
            </a:r>
            <a:r>
              <a:rPr lang="cs-CZ" sz="2400" b="1" dirty="0" err="1"/>
              <a:t>Hilarius</a:t>
            </a:r>
            <a:r>
              <a:rPr lang="cs-CZ" sz="2400" b="1" dirty="0"/>
              <a:t> Litoměřický</a:t>
            </a:r>
            <a:r>
              <a:rPr lang="cs-CZ" sz="2400" dirty="0"/>
              <a:t> v </a:t>
            </a:r>
            <a:r>
              <a:rPr lang="cs-CZ" sz="2400" i="1" dirty="0"/>
              <a:t>Traktátu o nejsvětějším přijímání lidu obecného pod jednou </a:t>
            </a:r>
            <a:r>
              <a:rPr lang="cs-CZ" sz="2400" i="1" dirty="0" err="1"/>
              <a:t>způsobou</a:t>
            </a:r>
            <a:r>
              <a:rPr lang="cs-CZ" sz="2400" i="1" dirty="0"/>
              <a:t> </a:t>
            </a:r>
            <a:r>
              <a:rPr lang="cs-CZ" sz="2400" dirty="0"/>
              <a:t>(po r. 1465) uvádí: </a:t>
            </a:r>
            <a:r>
              <a:rPr lang="cs-CZ" sz="2400" i="1" dirty="0"/>
              <a:t>„</a:t>
            </a:r>
            <a:r>
              <a:rPr lang="cs-CZ" sz="2400" i="1" dirty="0" err="1"/>
              <a:t>Slyštež</a:t>
            </a:r>
            <a:r>
              <a:rPr lang="cs-CZ" sz="2400" i="1" dirty="0"/>
              <a:t> pak </a:t>
            </a:r>
            <a:r>
              <a:rPr lang="cs-CZ" sz="2400" b="1" i="1" dirty="0"/>
              <a:t>nález v </a:t>
            </a:r>
            <a:r>
              <a:rPr lang="cs-CZ" sz="2400" b="1" i="1" dirty="0" err="1"/>
              <a:t>concilium</a:t>
            </a:r>
            <a:r>
              <a:rPr lang="cs-CZ" sz="2400" b="1" i="1" dirty="0"/>
              <a:t> Basilejském již po kompaktátech učiněný</a:t>
            </a:r>
            <a:r>
              <a:rPr lang="cs-CZ" sz="2400" i="1" dirty="0"/>
              <a:t>, jenž takto zní…“ </a:t>
            </a:r>
            <a:r>
              <a:rPr lang="cs-CZ" sz="2400" dirty="0"/>
              <a:t>(citován stejně jako u Papouška) </a:t>
            </a:r>
          </a:p>
        </p:txBody>
      </p:sp>
    </p:spTree>
    <p:extLst>
      <p:ext uri="{BB962C8B-B14F-4D97-AF65-F5344CB8AC3E}">
        <p14:creationId xmlns:p14="http://schemas.microsoft.com/office/powerpoint/2010/main" val="1303437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Basilejsko-ferrarsko-florentský koncil?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68760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Evžen IV.</a:t>
            </a:r>
            <a:r>
              <a:rPr lang="cs-CZ" sz="2400" dirty="0"/>
              <a:t> – od počátku měl ke koncilu negativní postoj, v listu </a:t>
            </a:r>
            <a:r>
              <a:rPr lang="cs-CZ" sz="2400" b="1" dirty="0"/>
              <a:t>Čechům z března 1436</a:t>
            </a:r>
            <a:r>
              <a:rPr lang="cs-CZ" sz="2400" dirty="0"/>
              <a:t> nicméně </a:t>
            </a:r>
            <a:r>
              <a:rPr lang="cs-CZ" sz="2400" b="1" dirty="0"/>
              <a:t>pochválil </a:t>
            </a:r>
            <a:r>
              <a:rPr lang="cs-CZ" sz="2400" dirty="0"/>
              <a:t>husitské úsilí o církevní jednotu</a:t>
            </a:r>
          </a:p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/>
              <a:t>Spor koncilu  s Evženem IV. výrazně graduje 18. září 1437 </a:t>
            </a:r>
            <a:r>
              <a:rPr lang="cs-CZ" sz="2400" b="1" dirty="0"/>
              <a:t>papežskou bulou</a:t>
            </a:r>
            <a:r>
              <a:rPr lang="cs-CZ" sz="2400" dirty="0"/>
              <a:t>, která </a:t>
            </a:r>
            <a:r>
              <a:rPr lang="cs-CZ" sz="2400" b="1" dirty="0"/>
              <a:t>basilejský sněm rozpouští</a:t>
            </a:r>
            <a:r>
              <a:rPr lang="cs-CZ" sz="2400" dirty="0"/>
              <a:t> a dává mu 30 dní na vyřízení české záležitosti </a:t>
            </a:r>
          </a:p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Dne </a:t>
            </a:r>
            <a:r>
              <a:rPr lang="cs-CZ" sz="2400" b="1" dirty="0"/>
              <a:t>8. 1. 1438</a:t>
            </a:r>
            <a:r>
              <a:rPr lang="cs-CZ" sz="2400" dirty="0"/>
              <a:t> zahájen z popudu Evžena IV. </a:t>
            </a:r>
            <a:r>
              <a:rPr lang="cs-CZ" sz="2400" b="1" dirty="0"/>
              <a:t>koncil ve Ferraře</a:t>
            </a:r>
            <a:r>
              <a:rPr lang="cs-CZ" sz="2400" dirty="0"/>
              <a:t>, což má za následek odchod </a:t>
            </a:r>
            <a:r>
              <a:rPr lang="cs-CZ" sz="2400" b="1" dirty="0" err="1"/>
              <a:t>Palomara</a:t>
            </a:r>
            <a:r>
              <a:rPr lang="cs-CZ" sz="2400" b="1" dirty="0"/>
              <a:t> a </a:t>
            </a:r>
            <a:r>
              <a:rPr lang="cs-CZ" sz="2400" b="1" dirty="0" err="1"/>
              <a:t>Cesariniho</a:t>
            </a:r>
            <a:r>
              <a:rPr lang="cs-CZ" sz="2400" dirty="0"/>
              <a:t> z Basileje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Část basilejských bohoslovců však ve </a:t>
            </a:r>
            <a:r>
              <a:rPr lang="cs-CZ" sz="2400" b="1" dirty="0"/>
              <a:t>městě stále zůstává</a:t>
            </a:r>
          </a:p>
        </p:txBody>
      </p:sp>
    </p:spTree>
    <p:extLst>
      <p:ext uri="{BB962C8B-B14F-4D97-AF65-F5344CB8AC3E}">
        <p14:creationId xmlns:p14="http://schemas.microsoft.com/office/powerpoint/2010/main" val="1702290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11728</TotalTime>
  <Words>755</Words>
  <Application>Microsoft Office PowerPoint</Application>
  <PresentationFormat>Předvádění na obrazovce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sady Office</vt:lpstr>
      <vt:lpstr>   Dekret basilejského koncilu Ut lucidius videatur a jeho (ne)přijetí v Čechách  Papežství, koncily a české země v pozdním středověku</vt:lpstr>
      <vt:lpstr>Přijetí Zikmunda za českého krále</vt:lpstr>
      <vt:lpstr>Kompaktátní cedule</vt:lpstr>
      <vt:lpstr>Kompaktátní cedule z rudolfínské doby</vt:lpstr>
      <vt:lpstr>Basilejská disputace r. 1437</vt:lpstr>
      <vt:lpstr>Dekret Ut lucidius videatur a definitivní povolení kalicha</vt:lpstr>
      <vt:lpstr>Obhajoba basilejského dekretu a kompaktát Prokopem z Plzně</vt:lpstr>
      <vt:lpstr>Pozdější reakce na dekret</vt:lpstr>
      <vt:lpstr>Basilejsko-ferrarsko-florentský koncil?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213</cp:revision>
  <dcterms:created xsi:type="dcterms:W3CDTF">2013-03-27T18:04:31Z</dcterms:created>
  <dcterms:modified xsi:type="dcterms:W3CDTF">2016-11-06T17:58:02Z</dcterms:modified>
</cp:coreProperties>
</file>