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14. 11. 2016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České země ve stínu papežsko-koncilního schizmatu (1439–1449)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86766"/>
            <a:ext cx="7772400" cy="1470025"/>
          </a:xfrm>
        </p:spPr>
        <p:txBody>
          <a:bodyPr/>
          <a:lstStyle/>
          <a:p>
            <a:r>
              <a:rPr lang="cs-CZ" u="sng" dirty="0"/>
              <a:t>Evžen IV. a ferrarsko-florentský koncil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6521" y="1141293"/>
            <a:ext cx="83229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</a:t>
            </a:r>
            <a:r>
              <a:rPr lang="cs-CZ" sz="2400" b="1" dirty="0"/>
              <a:t>8. 1. 1438</a:t>
            </a:r>
            <a:r>
              <a:rPr lang="cs-CZ" sz="2400" dirty="0"/>
              <a:t> je z popudu Evžena IV. zahájen </a:t>
            </a:r>
            <a:r>
              <a:rPr lang="cs-CZ" sz="2400" b="1" dirty="0"/>
              <a:t>koncil ve Ferraře</a:t>
            </a:r>
            <a:r>
              <a:rPr lang="cs-CZ" sz="2400" dirty="0"/>
              <a:t>, který anuluje veškeré budoucí dokumenty basilejského koncilu a následně </a:t>
            </a:r>
            <a:r>
              <a:rPr lang="cs-CZ" sz="2400" b="1" dirty="0"/>
              <a:t>exkomunikuje jeho členy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Duben 1438</a:t>
            </a:r>
            <a:r>
              <a:rPr lang="cs-CZ" sz="2400" dirty="0"/>
              <a:t>: zahájena jednání o unii s řeckou delegací, spornými body </a:t>
            </a:r>
            <a:r>
              <a:rPr lang="cs-CZ" sz="2400" b="1" i="1" dirty="0" err="1"/>
              <a:t>filioque</a:t>
            </a:r>
            <a:r>
              <a:rPr lang="cs-CZ" sz="2400" dirty="0"/>
              <a:t>, </a:t>
            </a:r>
            <a:r>
              <a:rPr lang="cs-CZ" sz="2400" b="1" dirty="0"/>
              <a:t>očistec</a:t>
            </a:r>
            <a:r>
              <a:rPr lang="cs-CZ" sz="2400" dirty="0"/>
              <a:t> či </a:t>
            </a:r>
            <a:r>
              <a:rPr lang="cs-CZ" sz="2400" b="1" dirty="0"/>
              <a:t>papežský primát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Sněm za souhlasu obou stran přesunut z kraje r. </a:t>
            </a:r>
            <a:r>
              <a:rPr lang="cs-CZ" sz="2400" b="1" dirty="0"/>
              <a:t>1439</a:t>
            </a:r>
            <a:r>
              <a:rPr lang="cs-CZ" sz="2400" dirty="0"/>
              <a:t> do Florencie, kde dojednána proslulá </a:t>
            </a:r>
            <a:r>
              <a:rPr lang="cs-CZ" sz="2400" b="1" dirty="0"/>
              <a:t>florentská unie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dirty="0"/>
              <a:t>Florentský sněm </a:t>
            </a:r>
            <a:r>
              <a:rPr lang="cs-CZ" sz="2400" b="1" dirty="0"/>
              <a:t>ukončen r. 1445</a:t>
            </a:r>
            <a:r>
              <a:rPr lang="cs-CZ" sz="2400" dirty="0"/>
              <a:t>, aniž by se reálně uvažovalo o následování klíčového ustanovení dekretu </a:t>
            </a:r>
            <a:r>
              <a:rPr lang="cs-CZ" sz="2400" i="1" dirty="0" err="1"/>
              <a:t>Frequens</a:t>
            </a:r>
            <a:endParaRPr lang="cs-CZ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Felix V. a basilejský koncil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0254" y="908720"/>
            <a:ext cx="84402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14. 2. 1438 zvolen předsedou basilejského koncilu francouzský kardinál </a:t>
            </a:r>
            <a:r>
              <a:rPr lang="cs-CZ" sz="2400" b="1" dirty="0"/>
              <a:t>Ludvík Aleman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Poté, co koncil </a:t>
            </a:r>
            <a:r>
              <a:rPr lang="cs-CZ" sz="2400" b="1" dirty="0"/>
              <a:t>prohlásil Evžena IV. za sesazeného </a:t>
            </a:r>
            <a:r>
              <a:rPr lang="cs-CZ" sz="2400" dirty="0"/>
              <a:t>(červen 1439), byl 5. listopadu novým papežem zvolen laik a </a:t>
            </a:r>
            <a:r>
              <a:rPr lang="cs-CZ" sz="2400" b="1" dirty="0"/>
              <a:t>savojský vévoda </a:t>
            </a:r>
            <a:r>
              <a:rPr lang="cs-CZ" sz="2400" dirty="0"/>
              <a:t>Amadeus VIII. pod jménem </a:t>
            </a:r>
            <a:r>
              <a:rPr lang="cs-CZ" sz="2400" b="1" dirty="0"/>
              <a:t>Felix V.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delším váhání nabídku přijal a v červenci </a:t>
            </a:r>
            <a:r>
              <a:rPr lang="cs-CZ" sz="2400" b="1" dirty="0"/>
              <a:t>1440</a:t>
            </a:r>
            <a:r>
              <a:rPr lang="cs-CZ" sz="2400" dirty="0"/>
              <a:t> byl Alemanem vysvěcen na papeže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Během svého pontifikátu (do r. 1449)  oficiálně </a:t>
            </a:r>
            <a:r>
              <a:rPr lang="cs-CZ" sz="2400" b="1" dirty="0"/>
              <a:t>uznán v relativně málo zemích </a:t>
            </a:r>
            <a:r>
              <a:rPr lang="cs-CZ" sz="2400" dirty="0"/>
              <a:t>(Savojsko, Bavorsko, Tyroly…)</a:t>
            </a:r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Poslední papežské schizma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243" y="123362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19" y="1696535"/>
            <a:ext cx="2956520" cy="451377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693515"/>
            <a:ext cx="2921724" cy="451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99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Role basilejského sněmu v českých zemích (1438–1446)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Albrecht Habsburský zachoval neutralitu </a:t>
            </a:r>
            <a:r>
              <a:rPr lang="cs-CZ" sz="2400" dirty="0"/>
              <a:t>– v květnu 1438 vyslechl jak posly basilejského koncilu, tak Evžena IV., na požadavek Evženovy suspenze a zákazu účasti ve Ferraře nepřistoupil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/>
              <a:t>4. července 1440: </a:t>
            </a:r>
            <a:r>
              <a:rPr lang="cs-CZ" sz="2400" b="1" dirty="0"/>
              <a:t>basilejští zrušili volbu Rokycany</a:t>
            </a:r>
            <a:r>
              <a:rPr lang="cs-CZ" sz="2400" dirty="0"/>
              <a:t>, jejich kandidátem se stává </a:t>
            </a:r>
            <a:r>
              <a:rPr lang="cs-CZ" sz="2400" b="1" dirty="0"/>
              <a:t>Mikuláš Jindřichův</a:t>
            </a:r>
            <a:r>
              <a:rPr lang="cs-CZ" sz="2400" dirty="0"/>
              <a:t>, jenž byl spolu s Křišťanem z Hradce Králové poslán 6. listopadu do Čech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únoru 1441 reaguje sněm v Praze na požadavky koncilu slovy </a:t>
            </a:r>
            <a:r>
              <a:rPr lang="cs-CZ" sz="2400" i="1" dirty="0"/>
              <a:t>„</a:t>
            </a:r>
            <a:r>
              <a:rPr lang="cs-CZ" sz="2400" b="1" i="1" dirty="0"/>
              <a:t>aby kompaktáta potvrzena byla </a:t>
            </a:r>
            <a:r>
              <a:rPr lang="cs-CZ" sz="2400" b="1" i="1" dirty="0" err="1"/>
              <a:t>miestem</a:t>
            </a:r>
            <a:r>
              <a:rPr lang="cs-CZ" sz="2400" b="1" i="1" dirty="0"/>
              <a:t> i časem</a:t>
            </a:r>
            <a:r>
              <a:rPr lang="cs-CZ" sz="2400" i="1" dirty="0"/>
              <a:t>“, </a:t>
            </a:r>
            <a:r>
              <a:rPr lang="cs-CZ" sz="2400" dirty="0"/>
              <a:t>v září r. 1442 se od koncilu odklání Oldřichova strana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/>
              <a:t> V </a:t>
            </a:r>
            <a:r>
              <a:rPr lang="cs-CZ" sz="2400" dirty="0"/>
              <a:t>r. 1446 se k Římu </a:t>
            </a:r>
            <a:r>
              <a:rPr lang="cs-CZ" sz="2400" b="1" dirty="0"/>
              <a:t>přiklání Fridrich III</a:t>
            </a:r>
            <a:r>
              <a:rPr lang="cs-CZ" sz="2400" dirty="0"/>
              <a:t>. i většina říšských knížat, což ovlivnilo jak české katolíky, tak i pražskou univerzitu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Vyslání českého poselstva do Říma r. 1446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300" y="112474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 konci r. 1446 vysláno </a:t>
            </a:r>
            <a:r>
              <a:rPr lang="cs-CZ" sz="2400" b="1" dirty="0"/>
              <a:t>do Říma </a:t>
            </a:r>
            <a:r>
              <a:rPr lang="cs-CZ" sz="2400" dirty="0"/>
              <a:t>poselstvo s cílem dvojího uznání: </a:t>
            </a:r>
            <a:r>
              <a:rPr lang="cs-CZ" sz="2400" b="1" dirty="0"/>
              <a:t>basilejských kompaktát</a:t>
            </a:r>
            <a:r>
              <a:rPr lang="cs-CZ" sz="2400" dirty="0"/>
              <a:t> a </a:t>
            </a:r>
            <a:r>
              <a:rPr lang="cs-CZ" sz="2400" b="1" dirty="0"/>
              <a:t>Rokycanovy hodnosti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Přijati nakonec </a:t>
            </a:r>
            <a:r>
              <a:rPr lang="cs-CZ" sz="2400" b="1" dirty="0"/>
              <a:t>Mikulášem V. na začátku r. 1447</a:t>
            </a:r>
            <a:r>
              <a:rPr lang="cs-CZ" sz="2400" dirty="0"/>
              <a:t>, několikatýdenní jednání však bylo zejména v režii </a:t>
            </a:r>
            <a:r>
              <a:rPr lang="cs-CZ" sz="2400" b="1" dirty="0"/>
              <a:t>Jindřicha </a:t>
            </a:r>
            <a:r>
              <a:rPr lang="cs-CZ" sz="2400" b="1" dirty="0" err="1"/>
              <a:t>Kalteisena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</a:t>
            </a:r>
            <a:r>
              <a:rPr lang="cs-CZ" sz="2400" i="1" dirty="0" err="1"/>
              <a:t>Item</a:t>
            </a:r>
            <a:r>
              <a:rPr lang="cs-CZ" sz="2400" i="1" dirty="0"/>
              <a:t> ten doktor řekl, že přijímati tělo </a:t>
            </a:r>
            <a:r>
              <a:rPr lang="cs-CZ" sz="2400" i="1" dirty="0" err="1"/>
              <a:t>božie</a:t>
            </a:r>
            <a:r>
              <a:rPr lang="cs-CZ" sz="2400" i="1" dirty="0"/>
              <a:t> pod </a:t>
            </a:r>
            <a:r>
              <a:rPr lang="cs-CZ" sz="2400" i="1" dirty="0" err="1"/>
              <a:t>jednú</a:t>
            </a:r>
            <a:r>
              <a:rPr lang="cs-CZ" sz="2400" i="1" dirty="0"/>
              <a:t> </a:t>
            </a:r>
            <a:r>
              <a:rPr lang="cs-CZ" sz="2400" i="1" dirty="0" err="1"/>
              <a:t>zpuosobú</a:t>
            </a:r>
            <a:r>
              <a:rPr lang="cs-CZ" sz="2400" i="1" dirty="0"/>
              <a:t> aneb pode dvěma není přikázání </a:t>
            </a:r>
            <a:r>
              <a:rPr lang="cs-CZ" sz="2400" i="1" dirty="0" err="1"/>
              <a:t>božie</a:t>
            </a:r>
            <a:r>
              <a:rPr lang="cs-CZ" sz="2400" i="1" dirty="0"/>
              <a:t>. </a:t>
            </a:r>
            <a:r>
              <a:rPr lang="cs-CZ" sz="2400" i="1" dirty="0" err="1"/>
              <a:t>Item</a:t>
            </a:r>
            <a:r>
              <a:rPr lang="cs-CZ" sz="2400" i="1" dirty="0"/>
              <a:t> však vám neposvětí Rokycany, </a:t>
            </a:r>
            <a:r>
              <a:rPr lang="cs-CZ" sz="2400" b="1" i="1" dirty="0"/>
              <a:t>leč toho kalicha </a:t>
            </a:r>
            <a:r>
              <a:rPr lang="cs-CZ" sz="2400" b="1" i="1" dirty="0" err="1"/>
              <a:t>ustúpíte</a:t>
            </a:r>
            <a:r>
              <a:rPr lang="cs-CZ" sz="2400" i="1" dirty="0"/>
              <a:t>. </a:t>
            </a:r>
            <a:r>
              <a:rPr lang="cs-CZ" sz="2400" i="1" dirty="0" err="1"/>
              <a:t>Item</a:t>
            </a:r>
            <a:r>
              <a:rPr lang="cs-CZ" sz="2400" i="1" dirty="0"/>
              <a:t>, ať </a:t>
            </a:r>
            <a:r>
              <a:rPr lang="cs-CZ" sz="2400" i="1" dirty="0" err="1"/>
              <a:t>Rokycana</a:t>
            </a:r>
            <a:r>
              <a:rPr lang="cs-CZ" sz="2400" i="1" dirty="0"/>
              <a:t> sám jest před papežem přítomen; </a:t>
            </a:r>
            <a:r>
              <a:rPr lang="cs-CZ" sz="2400" i="1" dirty="0" err="1"/>
              <a:t>bylť</a:t>
            </a:r>
            <a:r>
              <a:rPr lang="cs-CZ" sz="2400" i="1" dirty="0"/>
              <a:t> jest hlava všech </a:t>
            </a:r>
            <a:r>
              <a:rPr lang="cs-CZ" sz="2400" i="1" dirty="0" err="1"/>
              <a:t>bluduov</a:t>
            </a:r>
            <a:r>
              <a:rPr lang="cs-CZ" sz="2400" i="1" dirty="0"/>
              <a:t> v Basileji, </a:t>
            </a:r>
            <a:r>
              <a:rPr lang="cs-CZ" sz="2400" i="1" dirty="0" err="1"/>
              <a:t>takli</a:t>
            </a:r>
            <a:r>
              <a:rPr lang="cs-CZ" sz="2400" i="1" dirty="0"/>
              <a:t> jest ještě, ať se z těch věcí vyvede a očistí (…) </a:t>
            </a:r>
            <a:r>
              <a:rPr lang="cs-CZ" sz="2400" b="1" i="1" dirty="0" err="1"/>
              <a:t>Item</a:t>
            </a:r>
            <a:r>
              <a:rPr lang="cs-CZ" sz="2400" b="1" i="1" dirty="0"/>
              <a:t> zdali chcete k Felixovi a k koncilium</a:t>
            </a:r>
            <a:r>
              <a:rPr lang="cs-CZ" sz="2400" i="1" dirty="0"/>
              <a:t>? Od něho nic nevezmete, neb sám nic nemá; což vám ten dá?“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459432"/>
            <a:ext cx="7772400" cy="1470025"/>
          </a:xfrm>
        </p:spPr>
        <p:txBody>
          <a:bodyPr/>
          <a:lstStyle/>
          <a:p>
            <a:r>
              <a:rPr lang="cs-CZ" u="sng" dirty="0"/>
              <a:t>Legace Juana </a:t>
            </a:r>
            <a:r>
              <a:rPr lang="cs-CZ" u="sng" dirty="0" err="1"/>
              <a:t>Karvajala</a:t>
            </a:r>
            <a:r>
              <a:rPr lang="cs-CZ" u="sng" dirty="0"/>
              <a:t> r. 1448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75580"/>
            <a:ext cx="79928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6. května mu byly předloženy na Staroměstské radnici utrakvistické požadavky: 1) </a:t>
            </a:r>
            <a:r>
              <a:rPr lang="cs-CZ" sz="2400" i="1" dirty="0"/>
              <a:t>„de </a:t>
            </a:r>
            <a:r>
              <a:rPr lang="cs-CZ" sz="2400" b="1" i="1" dirty="0" err="1"/>
              <a:t>archiepiscopo</a:t>
            </a:r>
            <a:r>
              <a:rPr lang="cs-CZ" sz="2400" i="1" dirty="0"/>
              <a:t>, </a:t>
            </a:r>
            <a:r>
              <a:rPr lang="cs-CZ" sz="2400" i="1" dirty="0" err="1"/>
              <a:t>ut</a:t>
            </a:r>
            <a:r>
              <a:rPr lang="cs-CZ" sz="2400" i="1" dirty="0"/>
              <a:t> </a:t>
            </a:r>
            <a:r>
              <a:rPr lang="cs-CZ" sz="2400" i="1" dirty="0" err="1"/>
              <a:t>faciat</a:t>
            </a:r>
            <a:r>
              <a:rPr lang="cs-CZ" sz="2400" i="1" dirty="0"/>
              <a:t> </a:t>
            </a:r>
            <a:r>
              <a:rPr lang="cs-CZ" sz="2400" i="1" dirty="0" err="1"/>
              <a:t>Rokeczanum</a:t>
            </a:r>
            <a:r>
              <a:rPr lang="cs-CZ" sz="2400" i="1" dirty="0"/>
              <a:t>“,</a:t>
            </a:r>
            <a:r>
              <a:rPr lang="cs-CZ" sz="2400" dirty="0"/>
              <a:t> 2) </a:t>
            </a:r>
            <a:r>
              <a:rPr lang="cs-CZ" sz="2400" i="1" dirty="0"/>
              <a:t>„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b="1" i="1" dirty="0" err="1"/>
              <a:t>communio</a:t>
            </a:r>
            <a:r>
              <a:rPr lang="cs-CZ" sz="2400" b="1" i="1" dirty="0"/>
              <a:t> </a:t>
            </a:r>
            <a:r>
              <a:rPr lang="cs-CZ" sz="2400" b="1" i="1" dirty="0" err="1"/>
              <a:t>confirmetur</a:t>
            </a:r>
            <a:r>
              <a:rPr lang="cs-CZ" sz="2400" i="1" dirty="0"/>
              <a:t>“,  </a:t>
            </a:r>
            <a:r>
              <a:rPr lang="cs-CZ" sz="2400" dirty="0"/>
              <a:t>3) přimění Fridricha III. k </a:t>
            </a:r>
            <a:r>
              <a:rPr lang="cs-CZ" sz="2400" b="1" dirty="0"/>
              <a:t>vydání Pohrobka do Čech</a:t>
            </a:r>
            <a:r>
              <a:rPr lang="cs-CZ" sz="2400" dirty="0"/>
              <a:t>, 4) </a:t>
            </a:r>
            <a:r>
              <a:rPr lang="cs-CZ" sz="2400" i="1" dirty="0"/>
              <a:t>„</a:t>
            </a:r>
            <a:r>
              <a:rPr lang="cs-CZ" sz="2400" i="1" dirty="0" err="1"/>
              <a:t>ut</a:t>
            </a:r>
            <a:r>
              <a:rPr lang="cs-CZ" sz="2400" i="1" dirty="0"/>
              <a:t> </a:t>
            </a:r>
            <a:r>
              <a:rPr lang="cs-CZ" sz="2400" b="1" i="1" dirty="0" err="1"/>
              <a:t>confirmet</a:t>
            </a:r>
            <a:r>
              <a:rPr lang="cs-CZ" sz="2400" b="1" i="1" dirty="0"/>
              <a:t> </a:t>
            </a:r>
            <a:r>
              <a:rPr lang="cs-CZ" sz="2400" b="1" i="1" dirty="0" err="1"/>
              <a:t>compactata</a:t>
            </a:r>
            <a:r>
              <a:rPr lang="cs-CZ" sz="2400" i="1" dirty="0"/>
              <a:t>“</a:t>
            </a:r>
            <a:endParaRPr lang="cs-CZ" sz="2400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</a:t>
            </a:r>
            <a:r>
              <a:rPr lang="cs-CZ" sz="2400" i="1" dirty="0" err="1"/>
              <a:t>Diximus</a:t>
            </a:r>
            <a:r>
              <a:rPr lang="cs-CZ" sz="2400" i="1" dirty="0"/>
              <a:t> (…) </a:t>
            </a:r>
            <a:r>
              <a:rPr lang="cs-CZ" sz="2400" i="1" dirty="0" err="1"/>
              <a:t>quod</a:t>
            </a:r>
            <a:r>
              <a:rPr lang="cs-CZ" sz="2400" i="1" dirty="0"/>
              <a:t> </a:t>
            </a:r>
            <a:r>
              <a:rPr lang="cs-CZ" sz="2400" i="1" dirty="0" err="1"/>
              <a:t>nobis</a:t>
            </a:r>
            <a:r>
              <a:rPr lang="cs-CZ" sz="2400" i="1" dirty="0"/>
              <a:t> </a:t>
            </a:r>
            <a:r>
              <a:rPr lang="cs-CZ" sz="2400" i="1" dirty="0" err="1"/>
              <a:t>confirmaret</a:t>
            </a:r>
            <a:r>
              <a:rPr lang="cs-CZ" sz="2400" i="1" dirty="0"/>
              <a:t> in </a:t>
            </a:r>
            <a:r>
              <a:rPr lang="cs-CZ" sz="2400" i="1" dirty="0" err="1"/>
              <a:t>archiepiscopum</a:t>
            </a:r>
            <a:r>
              <a:rPr lang="cs-CZ" sz="2400" i="1" dirty="0"/>
              <a:t> </a:t>
            </a:r>
            <a:r>
              <a:rPr lang="cs-CZ" sz="2400" i="1" dirty="0" err="1"/>
              <a:t>Rokocanum</a:t>
            </a:r>
            <a:r>
              <a:rPr lang="cs-CZ" sz="2400" i="1" dirty="0"/>
              <a:t>; </a:t>
            </a:r>
            <a:r>
              <a:rPr lang="cs-CZ" sz="2400" b="1" i="1" dirty="0"/>
              <a:t>si autem </a:t>
            </a:r>
            <a:r>
              <a:rPr lang="cs-CZ" sz="2400" b="1" i="1" dirty="0" err="1"/>
              <a:t>noluerit</a:t>
            </a:r>
            <a:r>
              <a:rPr lang="cs-CZ" sz="2400" b="1" i="1" dirty="0"/>
              <a:t>, </a:t>
            </a:r>
            <a:r>
              <a:rPr lang="cs-CZ" sz="2400" b="1" i="1" dirty="0" err="1"/>
              <a:t>convertemus</a:t>
            </a:r>
            <a:r>
              <a:rPr lang="cs-CZ" sz="2400" b="1" i="1" dirty="0"/>
              <a:t> nos ad </a:t>
            </a:r>
            <a:r>
              <a:rPr lang="cs-CZ" sz="2400" b="1" i="1" dirty="0" err="1"/>
              <a:t>Felicem</a:t>
            </a:r>
            <a:r>
              <a:rPr lang="cs-CZ" sz="2400" b="1" i="1" dirty="0"/>
              <a:t> et ad </a:t>
            </a:r>
            <a:r>
              <a:rPr lang="cs-CZ" sz="2400" b="1" i="1" dirty="0" err="1"/>
              <a:t>concilium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err="1"/>
              <a:t>Karvajal</a:t>
            </a:r>
            <a:r>
              <a:rPr lang="cs-CZ" sz="2400" dirty="0"/>
              <a:t> </a:t>
            </a:r>
            <a:r>
              <a:rPr lang="cs-CZ" sz="2400" b="1" dirty="0"/>
              <a:t>si vyžádal originály kompaktát</a:t>
            </a:r>
            <a:r>
              <a:rPr lang="cs-CZ" sz="2400" dirty="0"/>
              <a:t>, během května svým </a:t>
            </a:r>
            <a:r>
              <a:rPr lang="cs-CZ" sz="2400" dirty="0" err="1"/>
              <a:t>antikališnickým</a:t>
            </a:r>
            <a:r>
              <a:rPr lang="cs-CZ" sz="2400" dirty="0"/>
              <a:t> vystupováním pobuřoval veřejnost a kompaktáta vydal až během odjezdu v Benešově</a:t>
            </a:r>
            <a:r>
              <a:rPr lang="cs-CZ" sz="2400" i="1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Petr z Mladoňovic: </a:t>
            </a:r>
            <a:r>
              <a:rPr lang="cs-CZ" sz="2400" i="1" dirty="0"/>
              <a:t>„Pane legáte, nepotvrdíte-li nám přijímání pod obojí a Rokycany z arcibiskupa, (…) </a:t>
            </a:r>
            <a:r>
              <a:rPr lang="cs-CZ" sz="2400" b="1" i="1" dirty="0"/>
              <a:t>uslyšíte divné věci o tomto království</a:t>
            </a:r>
            <a:r>
              <a:rPr lang="cs-CZ" sz="2400" i="1" dirty="0"/>
              <a:t>.“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Pád konzervativní Prahy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33565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</a:t>
            </a:r>
            <a:r>
              <a:rPr lang="cs-CZ" sz="2400" dirty="0" err="1"/>
              <a:t>Filibertově</a:t>
            </a:r>
            <a:r>
              <a:rPr lang="cs-CZ" sz="2400" dirty="0"/>
              <a:t> smrti (1439) stáli v čele pražského utrakvistického kléru </a:t>
            </a:r>
            <a:r>
              <a:rPr lang="cs-CZ" sz="2400" b="1" dirty="0"/>
              <a:t>Jan z Příbramě </a:t>
            </a:r>
            <a:r>
              <a:rPr lang="cs-CZ" sz="2400" dirty="0"/>
              <a:t>a </a:t>
            </a:r>
            <a:r>
              <a:rPr lang="cs-CZ" sz="2400" b="1" dirty="0"/>
              <a:t>Prokop z Plzně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r. 1448 nově ustanovená </a:t>
            </a:r>
            <a:r>
              <a:rPr lang="cs-CZ" sz="2400" b="1" dirty="0"/>
              <a:t>Poděbradská jednota </a:t>
            </a:r>
            <a:r>
              <a:rPr lang="cs-CZ" sz="2400" dirty="0"/>
              <a:t>pomýšlí na obsazení Prahy a znovuuvedení Rokycany na týnskou faru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 </a:t>
            </a:r>
            <a:r>
              <a:rPr lang="cs-CZ" sz="2400" b="1" dirty="0"/>
              <a:t>3. září Praha úspěšně dobyta</a:t>
            </a:r>
            <a:r>
              <a:rPr lang="cs-CZ" sz="2400" dirty="0"/>
              <a:t>, Jan Papoušek ze Soběslavi prchá do Jindřichova Hradce, Jan z Příbramě krátce na to umírá, Prokop z Plzně zůstává až do své smrti r. 1457 (konvertuje ke katolíkům?)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Právě v této atmosféře </a:t>
            </a:r>
            <a:r>
              <a:rPr lang="cs-CZ" sz="2400" b="1" dirty="0"/>
              <a:t>vyhotoven proslulý Budyšínský rukopis</a:t>
            </a:r>
            <a:r>
              <a:rPr lang="cs-CZ" sz="2400" dirty="0"/>
              <a:t>, aktualizující husitské skladby z r. 1420 (např. Hádání Prahy s Kutnou Horou)</a:t>
            </a:r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99392"/>
            <a:ext cx="7772400" cy="1470025"/>
          </a:xfrm>
        </p:spPr>
        <p:txBody>
          <a:bodyPr/>
          <a:lstStyle/>
          <a:p>
            <a:r>
              <a:rPr lang="cs-CZ" u="sng" dirty="0"/>
              <a:t>Lausanne: epilog basilejského koncilu (1448–1449)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856357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poradě s Evženem IV. </a:t>
            </a:r>
            <a:r>
              <a:rPr lang="cs-CZ" sz="2400" b="1" dirty="0"/>
              <a:t>nařídil Fridrich III. </a:t>
            </a:r>
            <a:r>
              <a:rPr lang="cs-CZ" sz="2400" dirty="0"/>
              <a:t>basilejské městské radě, aby  schizmatický a minimální autoritou disponující koncil </a:t>
            </a:r>
            <a:r>
              <a:rPr lang="cs-CZ" sz="2400" b="1" dirty="0"/>
              <a:t>ve svých hradbách netrpěla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Červen 1448</a:t>
            </a:r>
            <a:r>
              <a:rPr lang="cs-CZ" sz="2400" dirty="0"/>
              <a:t>: zástupci basilejského koncilu se </a:t>
            </a:r>
            <a:r>
              <a:rPr lang="cs-CZ" sz="2400" b="1" dirty="0"/>
              <a:t>přesouvají do Lausanne</a:t>
            </a:r>
            <a:r>
              <a:rPr lang="cs-CZ" sz="2400" dirty="0"/>
              <a:t>, v této době již Felix V. zvažuje rezignaci, k níž nakonec došlo </a:t>
            </a:r>
            <a:r>
              <a:rPr lang="cs-CZ" sz="2400" b="1" dirty="0"/>
              <a:t>7. dubna 1449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Poslední  zasedání </a:t>
            </a:r>
            <a:r>
              <a:rPr lang="cs-CZ" sz="2400" dirty="0"/>
              <a:t>basilejsko-lausannského koncilu proběhlo </a:t>
            </a:r>
            <a:r>
              <a:rPr lang="cs-CZ" sz="2400" b="1" dirty="0"/>
              <a:t>25. dubna 1449 </a:t>
            </a:r>
          </a:p>
          <a:p>
            <a:pPr algn="just">
              <a:buFont typeface="Wingdings" pitchFamily="2" charset="2"/>
              <a:buChar char="§"/>
            </a:pP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r>
              <a:rPr lang="cs-CZ" sz="2400" b="1" dirty="0"/>
              <a:t> </a:t>
            </a:r>
            <a:r>
              <a:rPr lang="cs-CZ" sz="2400" i="1" dirty="0"/>
              <a:t>„Et </a:t>
            </a:r>
            <a:r>
              <a:rPr lang="cs-CZ" sz="2400" i="1" dirty="0" err="1"/>
              <a:t>iam</a:t>
            </a:r>
            <a:r>
              <a:rPr lang="cs-CZ" sz="2400" i="1" dirty="0"/>
              <a:t> </a:t>
            </a:r>
            <a:r>
              <a:rPr lang="cs-CZ" sz="2400" i="1" dirty="0" err="1"/>
              <a:t>durat</a:t>
            </a:r>
            <a:r>
              <a:rPr lang="cs-CZ" sz="2400" i="1" dirty="0"/>
              <a:t> </a:t>
            </a:r>
            <a:r>
              <a:rPr lang="cs-CZ" sz="2400" i="1" dirty="0" err="1"/>
              <a:t>annis</a:t>
            </a:r>
            <a:r>
              <a:rPr lang="cs-CZ" sz="2400" i="1" dirty="0"/>
              <a:t> XIII </a:t>
            </a:r>
            <a:r>
              <a:rPr lang="cs-CZ" sz="2400" b="1" i="1" dirty="0" err="1"/>
              <a:t>contencio</a:t>
            </a:r>
            <a:r>
              <a:rPr lang="cs-CZ" sz="2400" b="1" i="1" dirty="0"/>
              <a:t> </a:t>
            </a:r>
            <a:r>
              <a:rPr lang="cs-CZ" sz="2400" b="1" i="1" dirty="0" err="1"/>
              <a:t>paparum</a:t>
            </a:r>
            <a:r>
              <a:rPr lang="cs-CZ" sz="2400" i="1" dirty="0"/>
              <a:t>, </a:t>
            </a:r>
            <a:r>
              <a:rPr lang="cs-CZ" sz="2400" i="1" dirty="0" err="1"/>
              <a:t>scilicet</a:t>
            </a:r>
            <a:r>
              <a:rPr lang="cs-CZ" sz="2400" i="1" dirty="0"/>
              <a:t> </a:t>
            </a:r>
            <a:r>
              <a:rPr lang="cs-CZ" sz="2400" b="1" i="1" dirty="0" err="1"/>
              <a:t>Felicis</a:t>
            </a:r>
            <a:r>
              <a:rPr lang="cs-CZ" sz="2400" b="1" i="1" dirty="0"/>
              <a:t> </a:t>
            </a:r>
            <a:r>
              <a:rPr lang="cs-CZ" sz="2400" b="1" i="1" dirty="0" err="1"/>
              <a:t>Basiliensis</a:t>
            </a:r>
            <a:r>
              <a:rPr lang="cs-CZ" sz="2400" b="1" i="1" dirty="0"/>
              <a:t> et Eugenii </a:t>
            </a:r>
            <a:r>
              <a:rPr lang="cs-CZ" sz="2400" b="1" i="1" dirty="0" err="1"/>
              <a:t>successorisque</a:t>
            </a:r>
            <a:r>
              <a:rPr lang="cs-CZ" sz="2400" b="1" i="1" dirty="0"/>
              <a:t> </a:t>
            </a:r>
            <a:r>
              <a:rPr lang="cs-CZ" sz="2400" b="1" i="1" dirty="0" err="1"/>
              <a:t>sui</a:t>
            </a:r>
            <a:r>
              <a:rPr lang="cs-CZ" sz="2400" b="1" i="1" dirty="0"/>
              <a:t> </a:t>
            </a:r>
            <a:r>
              <a:rPr lang="cs-CZ" sz="2400" b="1" i="1" dirty="0" err="1"/>
              <a:t>Nicolai</a:t>
            </a:r>
            <a:r>
              <a:rPr lang="cs-CZ" sz="2400" i="1" dirty="0"/>
              <a:t>, qui </a:t>
            </a:r>
            <a:r>
              <a:rPr lang="cs-CZ" sz="2400" i="1" dirty="0" err="1"/>
              <a:t>est</a:t>
            </a:r>
            <a:r>
              <a:rPr lang="cs-CZ" sz="2400" i="1" dirty="0"/>
              <a:t> Rome, sub </a:t>
            </a:r>
            <a:r>
              <a:rPr lang="cs-CZ" sz="2400" i="1" dirty="0" err="1"/>
              <a:t>quibus</a:t>
            </a:r>
            <a:r>
              <a:rPr lang="cs-CZ" sz="2400" i="1" dirty="0"/>
              <a:t> </a:t>
            </a:r>
            <a:r>
              <a:rPr lang="cs-CZ" sz="2400" b="1" i="1" dirty="0" err="1"/>
              <a:t>divisa</a:t>
            </a:r>
            <a:r>
              <a:rPr lang="cs-CZ" sz="2400" b="1" i="1" dirty="0"/>
              <a:t> </a:t>
            </a:r>
            <a:r>
              <a:rPr lang="cs-CZ" sz="2400" b="1" i="1" dirty="0" err="1"/>
              <a:t>est</a:t>
            </a:r>
            <a:r>
              <a:rPr lang="cs-CZ" sz="2400" b="1" i="1" dirty="0"/>
              <a:t> </a:t>
            </a:r>
            <a:r>
              <a:rPr lang="cs-CZ" sz="2400" b="1" i="1" dirty="0" err="1"/>
              <a:t>ecclesia</a:t>
            </a:r>
            <a:r>
              <a:rPr lang="cs-CZ" sz="2400" b="1" i="1" dirty="0"/>
              <a:t> Romana in </a:t>
            </a:r>
            <a:r>
              <a:rPr lang="cs-CZ" sz="2400" b="1" i="1" dirty="0" err="1"/>
              <a:t>duas</a:t>
            </a:r>
            <a:r>
              <a:rPr lang="cs-CZ" sz="2400" b="1" i="1" dirty="0"/>
              <a:t> </a:t>
            </a:r>
            <a:r>
              <a:rPr lang="cs-CZ" sz="2400" b="1" i="1" dirty="0" err="1"/>
              <a:t>precise</a:t>
            </a:r>
            <a:r>
              <a:rPr lang="cs-CZ" sz="2400" b="1" i="1" dirty="0"/>
              <a:t> </a:t>
            </a:r>
            <a:r>
              <a:rPr lang="cs-CZ" sz="2400" b="1" i="1" dirty="0" err="1"/>
              <a:t>equales</a:t>
            </a:r>
            <a:r>
              <a:rPr lang="cs-CZ" sz="2400" b="1" i="1" dirty="0"/>
              <a:t> partes</a:t>
            </a:r>
            <a:r>
              <a:rPr lang="cs-CZ" sz="2400" i="1" dirty="0"/>
              <a:t>.“ </a:t>
            </a:r>
            <a:r>
              <a:rPr lang="cs-CZ" sz="2400" dirty="0"/>
              <a:t>(M. Lupáč: </a:t>
            </a:r>
            <a:r>
              <a:rPr lang="cs-CZ" sz="2400" i="1" dirty="0"/>
              <a:t>De </a:t>
            </a:r>
            <a:r>
              <a:rPr lang="cs-CZ" sz="2400" i="1" dirty="0" err="1"/>
              <a:t>quinque</a:t>
            </a:r>
            <a:r>
              <a:rPr lang="cs-CZ" sz="2400" i="1" dirty="0"/>
              <a:t> </a:t>
            </a:r>
            <a:r>
              <a:rPr lang="cs-CZ" sz="2400" i="1" dirty="0" err="1"/>
              <a:t>sedibus</a:t>
            </a:r>
            <a:r>
              <a:rPr lang="cs-CZ" sz="2400" dirty="0"/>
              <a:t>, 1448)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02290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11872</TotalTime>
  <Words>812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sady Office</vt:lpstr>
      <vt:lpstr>   České země ve stínu papežsko-koncilního schizmatu (1439–1449)     Papežství, koncily a české země v pozdním středověku</vt:lpstr>
      <vt:lpstr>Evžen IV. a ferrarsko-florentský koncil</vt:lpstr>
      <vt:lpstr>Felix V. a basilejský koncil</vt:lpstr>
      <vt:lpstr>Poslední papežské schizma</vt:lpstr>
      <vt:lpstr>Role basilejského sněmu v českých zemích (1438–1446) </vt:lpstr>
      <vt:lpstr>Vyslání českého poselstva do Říma r. 1446</vt:lpstr>
      <vt:lpstr>Legace Juana Karvajala r. 1448</vt:lpstr>
      <vt:lpstr>Pád konzervativní Prahy</vt:lpstr>
      <vt:lpstr>Lausanne: epilog basilejského koncilu (1448–1449)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229</cp:revision>
  <dcterms:created xsi:type="dcterms:W3CDTF">2013-03-27T18:04:31Z</dcterms:created>
  <dcterms:modified xsi:type="dcterms:W3CDTF">2016-11-14T09:45:12Z</dcterms:modified>
</cp:coreProperties>
</file>