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444" autoAdjust="0"/>
  </p:normalViewPr>
  <p:slideViewPr>
    <p:cSldViewPr>
      <p:cViewPr varScale="1">
        <p:scale>
          <a:sx n="72" d="100"/>
          <a:sy n="72" d="100"/>
        </p:scale>
        <p:origin x="135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CB6D-07BE-4A09-8211-DA5011C52B56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u="sng" dirty="0" err="1"/>
              <a:t>Kapistrán</a:t>
            </a:r>
            <a:r>
              <a:rPr lang="cs-CZ" b="1" u="sng" dirty="0"/>
              <a:t>, </a:t>
            </a:r>
            <a:r>
              <a:rPr lang="cs-CZ" b="1" u="sng" dirty="0" err="1"/>
              <a:t>Kusánský</a:t>
            </a:r>
            <a:r>
              <a:rPr lang="cs-CZ" b="1" u="sng" dirty="0"/>
              <a:t> a </a:t>
            </a:r>
            <a:r>
              <a:rPr lang="cs-CZ" b="1" u="sng" dirty="0" err="1"/>
              <a:t>Piccolomini</a:t>
            </a:r>
            <a:r>
              <a:rPr lang="cs-CZ" b="1" u="sng" dirty="0"/>
              <a:t>: papežští diplomaté v době </a:t>
            </a:r>
            <a:r>
              <a:rPr lang="cs-CZ" b="1" u="sng" dirty="0" err="1"/>
              <a:t>regna</a:t>
            </a:r>
            <a:r>
              <a:rPr lang="cs-CZ" b="1" u="sng" dirty="0"/>
              <a:t> i interregna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800" dirty="0"/>
              <a:t>Papežství, koncily a české země v pozdním středověku</a:t>
            </a:r>
            <a:endParaRPr lang="cs-CZ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86766"/>
            <a:ext cx="7772400" cy="1470025"/>
          </a:xfrm>
        </p:spPr>
        <p:txBody>
          <a:bodyPr>
            <a:normAutofit/>
          </a:bodyPr>
          <a:lstStyle/>
          <a:p>
            <a:r>
              <a:rPr lang="cs-CZ" u="sng" dirty="0"/>
              <a:t>Působení Jana </a:t>
            </a:r>
            <a:r>
              <a:rPr lang="cs-CZ" u="sng" dirty="0" err="1"/>
              <a:t>Kapistrána</a:t>
            </a:r>
            <a:r>
              <a:rPr lang="cs-CZ" u="sng" dirty="0"/>
              <a:t> na území království a markrabství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43269" y="1340768"/>
            <a:ext cx="83229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Představitel observantské větve františkánů (1386–1456), </a:t>
            </a:r>
            <a:r>
              <a:rPr lang="cs-CZ" sz="2400" b="1" dirty="0"/>
              <a:t>charismatický kazatel</a:t>
            </a:r>
            <a:r>
              <a:rPr lang="cs-CZ" sz="2400" dirty="0"/>
              <a:t> (protihusitská či protižidovská tematika)</a:t>
            </a:r>
          </a:p>
          <a:p>
            <a:pPr algn="just">
              <a:buFont typeface="Wingdings" pitchFamily="2" charset="2"/>
              <a:buChar char="§"/>
            </a:pP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r>
              <a:rPr lang="cs-CZ" sz="2400" b="1" dirty="0"/>
              <a:t> </a:t>
            </a:r>
            <a:r>
              <a:rPr lang="cs-CZ" sz="2400" dirty="0"/>
              <a:t>Během své rekatolizační mise v letech 1451–1452  navštívil </a:t>
            </a:r>
            <a:r>
              <a:rPr lang="cs-CZ" sz="2400" b="1" dirty="0"/>
              <a:t>významná moravská města</a:t>
            </a:r>
            <a:r>
              <a:rPr lang="cs-CZ" sz="2400" dirty="0"/>
              <a:t> (Olomouc, Brno), v Čechách se dostal pouze na katolická území (Český Krumlov)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List kroměřížským kněžím: </a:t>
            </a:r>
            <a:r>
              <a:rPr lang="cs-CZ" sz="2400" i="1" dirty="0"/>
              <a:t>„</a:t>
            </a:r>
            <a:r>
              <a:rPr lang="cs-CZ" sz="2400" i="1" dirty="0" err="1"/>
              <a:t>Nonne</a:t>
            </a:r>
            <a:r>
              <a:rPr lang="cs-CZ" sz="2400" i="1" dirty="0"/>
              <a:t> </a:t>
            </a:r>
            <a:r>
              <a:rPr lang="cs-CZ" sz="2400" i="1" dirty="0" err="1"/>
              <a:t>Constantiense</a:t>
            </a:r>
            <a:r>
              <a:rPr lang="cs-CZ" sz="2400" i="1" dirty="0"/>
              <a:t> </a:t>
            </a:r>
            <a:r>
              <a:rPr lang="cs-CZ" sz="2400" i="1" dirty="0" err="1"/>
              <a:t>concilium</a:t>
            </a:r>
            <a:r>
              <a:rPr lang="cs-CZ" sz="2400" i="1" dirty="0"/>
              <a:t> determinant expresse, </a:t>
            </a:r>
            <a:r>
              <a:rPr lang="cs-CZ" sz="2400" i="1" dirty="0" err="1"/>
              <a:t>quod</a:t>
            </a:r>
            <a:r>
              <a:rPr lang="cs-CZ" sz="2400" i="1" dirty="0"/>
              <a:t> </a:t>
            </a:r>
            <a:r>
              <a:rPr lang="cs-CZ" sz="2400" i="1" dirty="0" err="1"/>
              <a:t>layci</a:t>
            </a:r>
            <a:r>
              <a:rPr lang="cs-CZ" sz="2400" i="1" dirty="0"/>
              <a:t> </a:t>
            </a:r>
            <a:r>
              <a:rPr lang="cs-CZ" sz="2400" i="1" dirty="0" err="1"/>
              <a:t>quicunque</a:t>
            </a:r>
            <a:r>
              <a:rPr lang="cs-CZ" sz="2400" i="1" dirty="0"/>
              <a:t> et </a:t>
            </a:r>
            <a:r>
              <a:rPr lang="cs-CZ" sz="2400" i="1" dirty="0" err="1"/>
              <a:t>sacerdotes</a:t>
            </a:r>
            <a:r>
              <a:rPr lang="cs-CZ" sz="2400" i="1" dirty="0"/>
              <a:t> </a:t>
            </a:r>
            <a:r>
              <a:rPr lang="cs-CZ" sz="2400" i="1" dirty="0" err="1"/>
              <a:t>nolentes</a:t>
            </a:r>
            <a:r>
              <a:rPr lang="cs-CZ" sz="2400" i="1" dirty="0"/>
              <a:t> a </a:t>
            </a:r>
            <a:r>
              <a:rPr lang="cs-CZ" sz="2400" i="1" dirty="0" err="1"/>
              <a:t>susceptione</a:t>
            </a:r>
            <a:r>
              <a:rPr lang="cs-CZ" sz="2400" i="1" dirty="0"/>
              <a:t> a </a:t>
            </a:r>
            <a:r>
              <a:rPr lang="cs-CZ" sz="2400" i="1" dirty="0" err="1"/>
              <a:t>ministratione</a:t>
            </a:r>
            <a:r>
              <a:rPr lang="cs-CZ" sz="2400" i="1" dirty="0"/>
              <a:t> sub </a:t>
            </a:r>
            <a:r>
              <a:rPr lang="cs-CZ" sz="2400" i="1" dirty="0" err="1"/>
              <a:t>utraque</a:t>
            </a:r>
            <a:r>
              <a:rPr lang="cs-CZ" sz="2400" i="1" dirty="0"/>
              <a:t> </a:t>
            </a:r>
            <a:r>
              <a:rPr lang="cs-CZ" sz="2400" i="1" dirty="0" err="1"/>
              <a:t>specie</a:t>
            </a:r>
            <a:r>
              <a:rPr lang="cs-CZ" sz="2400" i="1" dirty="0"/>
              <a:t> </a:t>
            </a:r>
            <a:r>
              <a:rPr lang="cs-CZ" sz="2400" i="1" dirty="0" err="1"/>
              <a:t>desistere</a:t>
            </a:r>
            <a:r>
              <a:rPr lang="cs-CZ" sz="2400" i="1" dirty="0"/>
              <a:t>, </a:t>
            </a:r>
            <a:r>
              <a:rPr lang="cs-CZ" sz="2400" i="1" dirty="0" err="1"/>
              <a:t>tamquam</a:t>
            </a:r>
            <a:r>
              <a:rPr lang="cs-CZ" sz="2400" i="1" dirty="0"/>
              <a:t> heretici </a:t>
            </a:r>
            <a:r>
              <a:rPr lang="cs-CZ" sz="2400" i="1" dirty="0" err="1"/>
              <a:t>punientur</a:t>
            </a:r>
            <a:r>
              <a:rPr lang="cs-CZ" sz="2400" i="1" dirty="0"/>
              <a:t>? (…) </a:t>
            </a:r>
            <a:r>
              <a:rPr lang="cs-CZ" sz="2400" i="1" dirty="0" err="1"/>
              <a:t>Nonne</a:t>
            </a:r>
            <a:r>
              <a:rPr lang="cs-CZ" sz="2400" i="1" dirty="0"/>
              <a:t> et </a:t>
            </a:r>
            <a:r>
              <a:rPr lang="cs-CZ" sz="2400" i="1" dirty="0" err="1"/>
              <a:t>concilium</a:t>
            </a:r>
            <a:r>
              <a:rPr lang="cs-CZ" sz="2400" i="1" dirty="0"/>
              <a:t> </a:t>
            </a:r>
            <a:r>
              <a:rPr lang="cs-CZ" sz="2400" i="1" dirty="0" err="1"/>
              <a:t>Basiliense</a:t>
            </a:r>
            <a:r>
              <a:rPr lang="cs-CZ" sz="2400" i="1" dirty="0"/>
              <a:t> </a:t>
            </a:r>
            <a:r>
              <a:rPr lang="cs-CZ" sz="2400" b="1" i="1" dirty="0" err="1"/>
              <a:t>confirmavit</a:t>
            </a:r>
            <a:r>
              <a:rPr lang="cs-CZ" sz="2400" b="1" i="1" dirty="0"/>
              <a:t> </a:t>
            </a:r>
            <a:r>
              <a:rPr lang="cs-CZ" sz="2400" b="1" i="1" dirty="0" err="1"/>
              <a:t>decreta</a:t>
            </a:r>
            <a:r>
              <a:rPr lang="cs-CZ" sz="2400" b="1" i="1" dirty="0"/>
              <a:t> </a:t>
            </a:r>
            <a:r>
              <a:rPr lang="cs-CZ" sz="2400" b="1" i="1" dirty="0" err="1"/>
              <a:t>Constantiensis</a:t>
            </a:r>
            <a:r>
              <a:rPr lang="cs-CZ" sz="2400" b="1" i="1" dirty="0"/>
              <a:t> </a:t>
            </a:r>
            <a:r>
              <a:rPr lang="cs-CZ" sz="2400" b="1" i="1" dirty="0" err="1"/>
              <a:t>concilii</a:t>
            </a:r>
            <a:r>
              <a:rPr lang="cs-CZ" sz="2400" i="1" dirty="0"/>
              <a:t> et novum </a:t>
            </a:r>
            <a:r>
              <a:rPr lang="cs-CZ" sz="2400" i="1" dirty="0" err="1"/>
              <a:t>edidit</a:t>
            </a:r>
            <a:r>
              <a:rPr lang="cs-CZ" sz="2400" i="1" dirty="0"/>
              <a:t> </a:t>
            </a:r>
            <a:r>
              <a:rPr lang="cs-CZ" sz="2400" i="1" dirty="0" err="1"/>
              <a:t>expressisime</a:t>
            </a:r>
            <a:r>
              <a:rPr lang="cs-CZ" sz="2400" i="1" dirty="0"/>
              <a:t> </a:t>
            </a:r>
            <a:r>
              <a:rPr lang="cs-CZ" sz="2400" b="1" i="1" dirty="0" err="1"/>
              <a:t>contra</a:t>
            </a:r>
            <a:r>
              <a:rPr lang="cs-CZ" sz="2400" b="1" i="1" dirty="0"/>
              <a:t> </a:t>
            </a:r>
            <a:r>
              <a:rPr lang="cs-CZ" sz="2400" b="1" i="1" dirty="0" err="1"/>
              <a:t>vestras</a:t>
            </a:r>
            <a:r>
              <a:rPr lang="cs-CZ" sz="2400" b="1" i="1" dirty="0"/>
              <a:t> </a:t>
            </a:r>
            <a:r>
              <a:rPr lang="cs-CZ" sz="2400" b="1" i="1" dirty="0" err="1"/>
              <a:t>hereses</a:t>
            </a:r>
            <a:r>
              <a:rPr lang="cs-CZ" sz="2400" i="1" dirty="0"/>
              <a:t>?</a:t>
            </a:r>
            <a:r>
              <a:rPr lang="cs-CZ" sz="2400" dirty="0"/>
              <a:t> </a:t>
            </a:r>
            <a:endParaRPr lang="cs-CZ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335821"/>
            <a:ext cx="7772400" cy="1470025"/>
          </a:xfrm>
        </p:spPr>
        <p:txBody>
          <a:bodyPr/>
          <a:lstStyle/>
          <a:p>
            <a:r>
              <a:rPr lang="cs-CZ" u="sng" dirty="0" err="1"/>
              <a:t>Kapistránovy</a:t>
            </a:r>
            <a:r>
              <a:rPr lang="cs-CZ" u="sng" dirty="0"/>
              <a:t> ideoví odpůrci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45235"/>
            <a:ext cx="844021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Jan Borotín z Roudnice: </a:t>
            </a:r>
            <a:r>
              <a:rPr lang="cs-CZ" sz="2400" i="1" dirty="0"/>
              <a:t>„Et </a:t>
            </a:r>
            <a:r>
              <a:rPr lang="cs-CZ" sz="2400" i="1" dirty="0" err="1"/>
              <a:t>ecclesia</a:t>
            </a:r>
            <a:r>
              <a:rPr lang="cs-CZ" sz="2400" i="1" dirty="0"/>
              <a:t> primitiva, </a:t>
            </a:r>
            <a:r>
              <a:rPr lang="cs-CZ" sz="2400" i="1" dirty="0" err="1"/>
              <a:t>quae</a:t>
            </a:r>
            <a:r>
              <a:rPr lang="cs-CZ" sz="2400" i="1" dirty="0"/>
              <a:t> </a:t>
            </a:r>
            <a:r>
              <a:rPr lang="cs-CZ" sz="2400" i="1" dirty="0" err="1"/>
              <a:t>utramque</a:t>
            </a:r>
            <a:r>
              <a:rPr lang="cs-CZ" sz="2400" i="1" dirty="0"/>
              <a:t> </a:t>
            </a:r>
            <a:r>
              <a:rPr lang="cs-CZ" sz="2400" i="1" dirty="0" err="1"/>
              <a:t>speciem</a:t>
            </a:r>
            <a:r>
              <a:rPr lang="cs-CZ" sz="2400" i="1" dirty="0"/>
              <a:t> </a:t>
            </a:r>
            <a:r>
              <a:rPr lang="cs-CZ" sz="2400" i="1" dirty="0" err="1"/>
              <a:t>practicavit</a:t>
            </a:r>
            <a:r>
              <a:rPr lang="cs-CZ" sz="2400" dirty="0"/>
              <a:t>, </a:t>
            </a:r>
            <a:r>
              <a:rPr lang="cs-CZ" sz="2400" i="1" dirty="0" err="1"/>
              <a:t>ut</a:t>
            </a:r>
            <a:r>
              <a:rPr lang="cs-CZ" sz="2400" i="1" dirty="0"/>
              <a:t> </a:t>
            </a:r>
            <a:r>
              <a:rPr lang="cs-CZ" sz="2400" i="1" dirty="0" err="1"/>
              <a:t>testatur</a:t>
            </a:r>
            <a:r>
              <a:rPr lang="cs-CZ" sz="2400" i="1" dirty="0"/>
              <a:t> </a:t>
            </a:r>
            <a:r>
              <a:rPr lang="cs-CZ" sz="2400" i="1" dirty="0" err="1"/>
              <a:t>concilium</a:t>
            </a:r>
            <a:r>
              <a:rPr lang="cs-CZ" sz="2400" i="1" dirty="0"/>
              <a:t> </a:t>
            </a:r>
            <a:r>
              <a:rPr lang="cs-CZ" sz="2400" i="1" dirty="0" err="1"/>
              <a:t>Constantiense</a:t>
            </a:r>
            <a:r>
              <a:rPr lang="cs-CZ" sz="2400" i="1" dirty="0"/>
              <a:t> et Paulus </a:t>
            </a:r>
            <a:r>
              <a:rPr lang="cs-CZ" sz="2400" i="1" dirty="0" err="1"/>
              <a:t>apostolus</a:t>
            </a:r>
            <a:r>
              <a:rPr lang="cs-CZ" sz="2400" i="1" dirty="0"/>
              <a:t> (…) </a:t>
            </a:r>
            <a:r>
              <a:rPr lang="cs-CZ" sz="2400" b="1" i="1" dirty="0" err="1"/>
              <a:t>concilium</a:t>
            </a:r>
            <a:r>
              <a:rPr lang="cs-CZ" sz="2400" b="1" i="1" dirty="0"/>
              <a:t> </a:t>
            </a:r>
            <a:r>
              <a:rPr lang="cs-CZ" sz="2400" b="1" i="1" dirty="0" err="1"/>
              <a:t>Basiliense</a:t>
            </a:r>
            <a:r>
              <a:rPr lang="cs-CZ" sz="2400" b="1" i="1" dirty="0"/>
              <a:t> </a:t>
            </a:r>
            <a:r>
              <a:rPr lang="cs-CZ" sz="2400" i="1" dirty="0"/>
              <a:t>in Spiritu </a:t>
            </a:r>
            <a:r>
              <a:rPr lang="cs-CZ" sz="2400" i="1" dirty="0" err="1"/>
              <a:t>Sancto</a:t>
            </a:r>
            <a:r>
              <a:rPr lang="cs-CZ" sz="2400" i="1" dirty="0"/>
              <a:t> </a:t>
            </a:r>
            <a:r>
              <a:rPr lang="cs-CZ" sz="2400" i="1" dirty="0" err="1"/>
              <a:t>tunc</a:t>
            </a:r>
            <a:r>
              <a:rPr lang="cs-CZ" sz="2400" i="1" dirty="0"/>
              <a:t> </a:t>
            </a:r>
            <a:r>
              <a:rPr lang="cs-CZ" sz="2400" i="1" dirty="0" err="1"/>
              <a:t>congregatum</a:t>
            </a:r>
            <a:r>
              <a:rPr lang="cs-CZ" sz="2400" i="1" dirty="0"/>
              <a:t> (…) </a:t>
            </a:r>
            <a:r>
              <a:rPr lang="cs-CZ" sz="2400" i="1" dirty="0" err="1"/>
              <a:t>communionem</a:t>
            </a:r>
            <a:r>
              <a:rPr lang="cs-CZ" sz="2400" i="1" dirty="0"/>
              <a:t> </a:t>
            </a:r>
            <a:r>
              <a:rPr lang="cs-CZ" sz="2400" i="1" dirty="0" err="1"/>
              <a:t>hujusmodi</a:t>
            </a:r>
            <a:r>
              <a:rPr lang="cs-CZ" sz="2400" i="1" dirty="0"/>
              <a:t> </a:t>
            </a:r>
            <a:r>
              <a:rPr lang="cs-CZ" sz="2400" i="1" dirty="0" err="1"/>
              <a:t>sacratissimam</a:t>
            </a:r>
            <a:r>
              <a:rPr lang="cs-CZ" sz="2400" i="1" dirty="0"/>
              <a:t> sub </a:t>
            </a:r>
            <a:r>
              <a:rPr lang="cs-CZ" sz="2400" i="1" dirty="0" err="1"/>
              <a:t>utraque</a:t>
            </a:r>
            <a:r>
              <a:rPr lang="cs-CZ" sz="2400" i="1" dirty="0"/>
              <a:t> </a:t>
            </a:r>
            <a:r>
              <a:rPr lang="cs-CZ" sz="2400" i="1" dirty="0" err="1"/>
              <a:t>specie</a:t>
            </a:r>
            <a:r>
              <a:rPr lang="cs-CZ" sz="2400" i="1" dirty="0"/>
              <a:t> </a:t>
            </a:r>
            <a:r>
              <a:rPr lang="cs-CZ" sz="2400" i="1" dirty="0" err="1"/>
              <a:t>auctoritate</a:t>
            </a:r>
            <a:r>
              <a:rPr lang="cs-CZ" sz="2400" i="1" dirty="0"/>
              <a:t> Christi et </a:t>
            </a:r>
            <a:r>
              <a:rPr lang="cs-CZ" sz="2400" i="1" dirty="0" err="1"/>
              <a:t>ecclesiae</a:t>
            </a:r>
            <a:r>
              <a:rPr lang="cs-CZ" sz="2400" i="1" dirty="0"/>
              <a:t>, </a:t>
            </a:r>
            <a:r>
              <a:rPr lang="cs-CZ" sz="2400" i="1" dirty="0" err="1"/>
              <a:t>verae</a:t>
            </a:r>
            <a:r>
              <a:rPr lang="cs-CZ" sz="2400" i="1" dirty="0"/>
              <a:t> </a:t>
            </a:r>
            <a:r>
              <a:rPr lang="cs-CZ" sz="2400" i="1" dirty="0" err="1"/>
              <a:t>sponsae</a:t>
            </a:r>
            <a:r>
              <a:rPr lang="cs-CZ" sz="2400" i="1" dirty="0"/>
              <a:t> </a:t>
            </a:r>
            <a:r>
              <a:rPr lang="cs-CZ" sz="2400" i="1" dirty="0" err="1"/>
              <a:t>ejus</a:t>
            </a:r>
            <a:r>
              <a:rPr lang="cs-CZ" sz="2400" i="1" dirty="0"/>
              <a:t>, </a:t>
            </a:r>
            <a:r>
              <a:rPr lang="cs-CZ" sz="2400" b="1" i="1" dirty="0" err="1"/>
              <a:t>donavit</a:t>
            </a:r>
            <a:r>
              <a:rPr lang="cs-CZ" sz="2400" b="1" i="1" dirty="0"/>
              <a:t> </a:t>
            </a:r>
            <a:r>
              <a:rPr lang="cs-CZ" sz="2400" b="1" i="1" dirty="0" err="1"/>
              <a:t>Boemis</a:t>
            </a:r>
            <a:r>
              <a:rPr lang="cs-CZ" sz="2400" b="1" i="1" dirty="0"/>
              <a:t> et </a:t>
            </a:r>
            <a:r>
              <a:rPr lang="cs-CZ" sz="2400" b="1" i="1" dirty="0" err="1"/>
              <a:t>Moravis</a:t>
            </a:r>
            <a:r>
              <a:rPr lang="cs-CZ" sz="2400" i="1" dirty="0"/>
              <a:t>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Jan </a:t>
            </a:r>
            <a:r>
              <a:rPr lang="cs-CZ" sz="2400" dirty="0" err="1"/>
              <a:t>Rokycana</a:t>
            </a:r>
            <a:r>
              <a:rPr lang="cs-CZ" sz="2400" dirty="0"/>
              <a:t>: </a:t>
            </a:r>
            <a:r>
              <a:rPr lang="cs-CZ" sz="2400" i="1" dirty="0"/>
              <a:t>„Nos </a:t>
            </a:r>
            <a:r>
              <a:rPr lang="cs-CZ" sz="2400" i="1" dirty="0" err="1"/>
              <a:t>itendimus</a:t>
            </a:r>
            <a:r>
              <a:rPr lang="cs-CZ" sz="2400" i="1" dirty="0"/>
              <a:t> et </a:t>
            </a:r>
            <a:r>
              <a:rPr lang="cs-CZ" sz="2400" i="1" dirty="0" err="1"/>
              <a:t>volumus</a:t>
            </a:r>
            <a:r>
              <a:rPr lang="cs-CZ" sz="2400" i="1" dirty="0"/>
              <a:t> omnia in </a:t>
            </a:r>
            <a:r>
              <a:rPr lang="cs-CZ" sz="2400" i="1" dirty="0" err="1"/>
              <a:t>d</a:t>
            </a:r>
            <a:r>
              <a:rPr lang="cs-CZ" sz="2400" b="1" i="1" dirty="0" err="1"/>
              <a:t>ictis</a:t>
            </a:r>
            <a:r>
              <a:rPr lang="cs-CZ" sz="2400" b="1" i="1" dirty="0"/>
              <a:t> </a:t>
            </a:r>
            <a:r>
              <a:rPr lang="cs-CZ" sz="2400" b="1" i="1" dirty="0" err="1"/>
              <a:t>compactatis</a:t>
            </a:r>
            <a:r>
              <a:rPr lang="cs-CZ" sz="2400" b="1" i="1" dirty="0"/>
              <a:t> </a:t>
            </a:r>
            <a:r>
              <a:rPr lang="cs-CZ" sz="2400" b="1" i="1" dirty="0" err="1"/>
              <a:t>contenta</a:t>
            </a:r>
            <a:r>
              <a:rPr lang="cs-CZ" sz="2400" b="1" i="1" dirty="0"/>
              <a:t> </a:t>
            </a:r>
            <a:r>
              <a:rPr lang="cs-CZ" sz="2400" b="1" i="1" dirty="0" err="1"/>
              <a:t>firmiter</a:t>
            </a:r>
            <a:r>
              <a:rPr lang="cs-CZ" sz="2400" b="1" i="1" dirty="0"/>
              <a:t> et </a:t>
            </a:r>
            <a:r>
              <a:rPr lang="cs-CZ" sz="2400" b="1" i="1" dirty="0" err="1"/>
              <a:t>efficaciter</a:t>
            </a:r>
            <a:r>
              <a:rPr lang="cs-CZ" sz="2400" b="1" i="1" dirty="0"/>
              <a:t> </a:t>
            </a:r>
            <a:r>
              <a:rPr lang="cs-CZ" sz="2400" b="1" i="1" dirty="0" err="1"/>
              <a:t>observare</a:t>
            </a:r>
            <a:r>
              <a:rPr lang="cs-CZ" sz="2400" b="1" i="1" dirty="0"/>
              <a:t> </a:t>
            </a:r>
            <a:r>
              <a:rPr lang="cs-CZ" sz="2400" i="1" dirty="0"/>
              <a:t>(…) </a:t>
            </a:r>
            <a:r>
              <a:rPr lang="cs-CZ" sz="2400" i="1" dirty="0" err="1"/>
              <a:t>Eligis</a:t>
            </a:r>
            <a:r>
              <a:rPr lang="cs-CZ" sz="2400" i="1" dirty="0"/>
              <a:t> in </a:t>
            </a:r>
            <a:r>
              <a:rPr lang="cs-CZ" sz="2400" i="1" dirty="0" err="1"/>
              <a:t>judicem</a:t>
            </a:r>
            <a:r>
              <a:rPr lang="cs-CZ" sz="2400" i="1" dirty="0"/>
              <a:t> et </a:t>
            </a:r>
            <a:r>
              <a:rPr lang="cs-CZ" sz="2400" i="1" dirty="0" err="1"/>
              <a:t>papam</a:t>
            </a:r>
            <a:r>
              <a:rPr lang="cs-CZ" sz="2400" i="1" dirty="0"/>
              <a:t>, </a:t>
            </a:r>
            <a:r>
              <a:rPr lang="cs-CZ" sz="2400" i="1" dirty="0" err="1"/>
              <a:t>cujus</a:t>
            </a:r>
            <a:r>
              <a:rPr lang="cs-CZ" sz="2400" i="1" dirty="0"/>
              <a:t> </a:t>
            </a:r>
            <a:r>
              <a:rPr lang="cs-CZ" sz="2400" i="1" dirty="0" err="1"/>
              <a:t>est</a:t>
            </a:r>
            <a:r>
              <a:rPr lang="cs-CZ" sz="2400" i="1" dirty="0"/>
              <a:t>, </a:t>
            </a:r>
            <a:r>
              <a:rPr lang="cs-CZ" sz="2400" i="1" dirty="0" err="1"/>
              <a:t>inquiens</a:t>
            </a:r>
            <a:r>
              <a:rPr lang="cs-CZ" sz="2400" i="1" dirty="0"/>
              <a:t>, legem </a:t>
            </a:r>
            <a:r>
              <a:rPr lang="cs-CZ" sz="2400" i="1" dirty="0" err="1"/>
              <a:t>divinam</a:t>
            </a:r>
            <a:r>
              <a:rPr lang="cs-CZ" sz="2400" i="1" dirty="0"/>
              <a:t> </a:t>
            </a:r>
            <a:r>
              <a:rPr lang="cs-CZ" sz="2400" i="1" dirty="0" err="1"/>
              <a:t>sacrasque</a:t>
            </a:r>
            <a:r>
              <a:rPr lang="cs-CZ" sz="2400" i="1" dirty="0"/>
              <a:t> </a:t>
            </a:r>
            <a:r>
              <a:rPr lang="cs-CZ" sz="2400" i="1" dirty="0" err="1"/>
              <a:t>scripturas</a:t>
            </a:r>
            <a:r>
              <a:rPr lang="cs-CZ" sz="2400" i="1" dirty="0"/>
              <a:t> </a:t>
            </a:r>
            <a:r>
              <a:rPr lang="cs-CZ" sz="2400" i="1" dirty="0" err="1"/>
              <a:t>interpretari</a:t>
            </a:r>
            <a:r>
              <a:rPr lang="cs-CZ" sz="2400" i="1" dirty="0"/>
              <a:t>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Odpověď: </a:t>
            </a:r>
            <a:r>
              <a:rPr lang="cs-CZ" sz="2400" i="1" dirty="0"/>
              <a:t>„</a:t>
            </a:r>
            <a:r>
              <a:rPr lang="cs-CZ" sz="2400" i="1" dirty="0" err="1"/>
              <a:t>Videas</a:t>
            </a:r>
            <a:r>
              <a:rPr lang="cs-CZ" sz="2400" i="1" dirty="0"/>
              <a:t> </a:t>
            </a:r>
            <a:r>
              <a:rPr lang="cs-CZ" sz="2400" i="1" dirty="0" err="1"/>
              <a:t>igitur</a:t>
            </a:r>
            <a:r>
              <a:rPr lang="cs-CZ" sz="2400" i="1" dirty="0"/>
              <a:t>, si post </a:t>
            </a:r>
            <a:r>
              <a:rPr lang="cs-CZ" sz="2400" i="1" dirty="0" err="1"/>
              <a:t>declaratum</a:t>
            </a:r>
            <a:r>
              <a:rPr lang="cs-CZ" sz="2400" i="1" dirty="0"/>
              <a:t> </a:t>
            </a:r>
            <a:r>
              <a:rPr lang="cs-CZ" sz="2400" i="1" dirty="0" err="1"/>
              <a:t>decretum</a:t>
            </a:r>
            <a:r>
              <a:rPr lang="cs-CZ" sz="2400" i="1" dirty="0"/>
              <a:t> </a:t>
            </a:r>
            <a:r>
              <a:rPr lang="cs-CZ" sz="2400" i="1" dirty="0" err="1"/>
              <a:t>sive</a:t>
            </a:r>
            <a:r>
              <a:rPr lang="cs-CZ" sz="2400" i="1" dirty="0"/>
              <a:t> a </a:t>
            </a:r>
            <a:r>
              <a:rPr lang="cs-CZ" sz="2400" i="1" dirty="0" err="1"/>
              <a:t>sacro</a:t>
            </a:r>
            <a:r>
              <a:rPr lang="cs-CZ" sz="2400" i="1" dirty="0"/>
              <a:t> </a:t>
            </a:r>
            <a:r>
              <a:rPr lang="cs-CZ" sz="2400" i="1" dirty="0" err="1"/>
              <a:t>concilio</a:t>
            </a:r>
            <a:r>
              <a:rPr lang="cs-CZ" sz="2400" i="1" dirty="0"/>
              <a:t> (…) vel ab </a:t>
            </a:r>
            <a:r>
              <a:rPr lang="cs-CZ" sz="2400" i="1" dirty="0" err="1"/>
              <a:t>ipso</a:t>
            </a:r>
            <a:r>
              <a:rPr lang="cs-CZ" sz="2400" i="1" dirty="0"/>
              <a:t> </a:t>
            </a:r>
            <a:r>
              <a:rPr lang="cs-CZ" sz="2400" i="1" dirty="0" err="1"/>
              <a:t>Eugenio</a:t>
            </a:r>
            <a:r>
              <a:rPr lang="cs-CZ" sz="2400" i="1" dirty="0"/>
              <a:t> aut a </a:t>
            </a:r>
            <a:r>
              <a:rPr lang="cs-CZ" sz="2400" i="1" dirty="0" err="1"/>
              <a:t>sanctissimo</a:t>
            </a:r>
            <a:r>
              <a:rPr lang="cs-CZ" sz="2400" i="1" dirty="0"/>
              <a:t> Domino nostro </a:t>
            </a:r>
            <a:r>
              <a:rPr lang="cs-CZ" sz="2400" i="1" dirty="0" err="1"/>
              <a:t>Nicolao</a:t>
            </a:r>
            <a:r>
              <a:rPr lang="cs-CZ" sz="2400" i="1" dirty="0"/>
              <a:t> </a:t>
            </a:r>
            <a:r>
              <a:rPr lang="cs-CZ" sz="2400" i="1" dirty="0" err="1"/>
              <a:t>papa</a:t>
            </a:r>
            <a:r>
              <a:rPr lang="cs-CZ" sz="2400" i="1" dirty="0"/>
              <a:t> </a:t>
            </a:r>
            <a:r>
              <a:rPr lang="cs-CZ" sz="2400" i="1" dirty="0" err="1"/>
              <a:t>quinto</a:t>
            </a:r>
            <a:r>
              <a:rPr lang="cs-CZ" sz="2400" i="1" dirty="0"/>
              <a:t> </a:t>
            </a:r>
            <a:r>
              <a:rPr lang="cs-CZ" sz="2400" b="1" i="1" dirty="0" err="1"/>
              <a:t>licentiam</a:t>
            </a:r>
            <a:r>
              <a:rPr lang="cs-CZ" sz="2400" b="1" i="1" dirty="0"/>
              <a:t> </a:t>
            </a:r>
            <a:r>
              <a:rPr lang="cs-CZ" sz="2400" b="1" i="1" dirty="0" err="1"/>
              <a:t>aliquam</a:t>
            </a:r>
            <a:r>
              <a:rPr lang="cs-CZ" sz="2400" b="1" i="1" dirty="0"/>
              <a:t> </a:t>
            </a:r>
            <a:r>
              <a:rPr lang="cs-CZ" sz="2400" b="1" i="1" dirty="0" err="1"/>
              <a:t>habuistis</a:t>
            </a:r>
            <a:r>
              <a:rPr lang="cs-CZ" sz="2400" b="1" i="1" dirty="0"/>
              <a:t> </a:t>
            </a:r>
            <a:r>
              <a:rPr lang="cs-CZ" sz="2400" b="1" i="1" dirty="0" err="1"/>
              <a:t>communicandi</a:t>
            </a:r>
            <a:r>
              <a:rPr lang="cs-CZ" sz="2400" b="1" i="1" dirty="0"/>
              <a:t> </a:t>
            </a:r>
            <a:r>
              <a:rPr lang="cs-CZ" sz="2400" b="1" i="1" dirty="0" err="1"/>
              <a:t>populum</a:t>
            </a:r>
            <a:r>
              <a:rPr lang="cs-CZ" sz="2400" b="1" i="1" dirty="0"/>
              <a:t> sub </a:t>
            </a:r>
            <a:r>
              <a:rPr lang="cs-CZ" sz="2400" b="1" i="1" dirty="0" err="1"/>
              <a:t>utraque</a:t>
            </a:r>
            <a:r>
              <a:rPr lang="cs-CZ" sz="2400" b="1" i="1" dirty="0"/>
              <a:t> </a:t>
            </a:r>
            <a:r>
              <a:rPr lang="cs-CZ" sz="2400" b="1" i="1" dirty="0" err="1"/>
              <a:t>specie</a:t>
            </a:r>
            <a:r>
              <a:rPr lang="cs-CZ" sz="2400" i="1" dirty="0"/>
              <a:t>…“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8376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Mise Mikuláše </a:t>
            </a:r>
            <a:r>
              <a:rPr lang="cs-CZ" u="sng" dirty="0" err="1"/>
              <a:t>Kusánského</a:t>
            </a:r>
            <a:r>
              <a:rPr lang="cs-CZ" u="sng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340768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Významný </a:t>
            </a:r>
            <a:r>
              <a:rPr lang="cs-CZ" sz="2400" b="1" dirty="0"/>
              <a:t>teolog a filozof </a:t>
            </a:r>
            <a:r>
              <a:rPr lang="cs-CZ" sz="2400" dirty="0"/>
              <a:t>(1401–1464), někdejší účastník basilejského koncilu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Na počátku 50. let poslán Mikulášem do německých zemí, kde měl zajistit vítězství </a:t>
            </a:r>
            <a:r>
              <a:rPr lang="cs-CZ" sz="2400" dirty="0" err="1"/>
              <a:t>papalismu</a:t>
            </a:r>
            <a:r>
              <a:rPr lang="cs-CZ" sz="2400" dirty="0"/>
              <a:t>, zatímco v českých zemí měl zajistit konec přijímání podobojí  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Nejprve Čechům slíbil, že s nimi v Chebu zahájí jednání, pak ovšem zaslal dopis </a:t>
            </a:r>
            <a:r>
              <a:rPr lang="cs-CZ" sz="2400" b="1" dirty="0"/>
              <a:t>s výčtem podmínek</a:t>
            </a:r>
            <a:r>
              <a:rPr lang="cs-CZ" sz="2400" dirty="0"/>
              <a:t>, pod nimiž bude ochoten jednat a otevřeně prohlásil, že kvůli porušování kompaktát husity </a:t>
            </a:r>
            <a:r>
              <a:rPr lang="cs-CZ" sz="2400" b="1" dirty="0"/>
              <a:t>jsou tyto dokumenty neplatné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Podle všeho neobdržel žádnou oficiální odpověď</a:t>
            </a:r>
          </a:p>
        </p:txBody>
      </p:sp>
    </p:spTree>
    <p:extLst>
      <p:ext uri="{BB962C8B-B14F-4D97-AF65-F5344CB8AC3E}">
        <p14:creationId xmlns:p14="http://schemas.microsoft.com/office/powerpoint/2010/main" val="8754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Odpověď Martina Lupáče </a:t>
            </a:r>
            <a:r>
              <a:rPr lang="cs-CZ" u="sng" dirty="0" err="1"/>
              <a:t>Kusánskému</a:t>
            </a:r>
            <a:endParaRPr lang="cs-CZ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300" y="1124744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err="1"/>
              <a:t>Kusánskému</a:t>
            </a:r>
            <a:r>
              <a:rPr lang="cs-CZ" sz="2400" dirty="0"/>
              <a:t> se nakonec dostalo odpovědi od </a:t>
            </a:r>
            <a:r>
              <a:rPr lang="cs-CZ" sz="2400" b="1" dirty="0"/>
              <a:t>klatovského faráře Martina Lupáče</a:t>
            </a:r>
            <a:r>
              <a:rPr lang="cs-CZ" sz="2400" dirty="0"/>
              <a:t>, jenž zde nabídl svou interpretaci kompaktát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Uvádí, že za jediného soudce uznávají husité </a:t>
            </a:r>
            <a:r>
              <a:rPr lang="cs-CZ" sz="2400" i="1" dirty="0"/>
              <a:t>„Písmo svaté, jak je řečeno v kompaktátech“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Dále kardinálovi píše, že kdyby spolu mohli diskutovat, </a:t>
            </a:r>
            <a:r>
              <a:rPr lang="cs-CZ" sz="2400" i="1" dirty="0"/>
              <a:t>„pak byste jasně pochopil, že </a:t>
            </a:r>
            <a:r>
              <a:rPr lang="cs-CZ" sz="2400" b="1" i="1" dirty="0"/>
              <a:t>kompaktáta pokrouceně vykládáte</a:t>
            </a:r>
            <a:r>
              <a:rPr lang="cs-CZ" sz="2400" i="1" dirty="0"/>
              <a:t>, čest království a víry </a:t>
            </a:r>
            <a:r>
              <a:rPr lang="cs-CZ" sz="2400" b="1" i="1" dirty="0"/>
              <a:t>nečestně, neoprávněně a nespravedlivě pošlapávajíce…“</a:t>
            </a:r>
            <a:r>
              <a:rPr lang="cs-CZ" sz="2400" b="1" dirty="0"/>
              <a:t>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i="1" dirty="0"/>
              <a:t>„Neměla by kompaktáta být </a:t>
            </a:r>
            <a:r>
              <a:rPr lang="cs-CZ" sz="2400" b="1" i="1" dirty="0"/>
              <a:t>interpretována spíše těmi, kteří je vyjednali</a:t>
            </a:r>
            <a:r>
              <a:rPr lang="cs-CZ" sz="2400" i="1" dirty="0"/>
              <a:t>?“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9536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18464"/>
            <a:ext cx="7772400" cy="1470025"/>
          </a:xfrm>
        </p:spPr>
        <p:txBody>
          <a:bodyPr/>
          <a:lstStyle/>
          <a:p>
            <a:r>
              <a:rPr lang="cs-CZ" u="sng" dirty="0"/>
              <a:t>Táborité, Jiří z Poděbrad a E. S. </a:t>
            </a:r>
            <a:r>
              <a:rPr lang="cs-CZ" u="sng" dirty="0" err="1"/>
              <a:t>Piccolomini</a:t>
            </a:r>
            <a:endParaRPr lang="cs-CZ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67002" y="1210989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Táborská církev sice nikdy neuznala kompaktáta, podařilo se ji však vyjednat </a:t>
            </a:r>
            <a:r>
              <a:rPr lang="cs-CZ" sz="2400" b="1" dirty="0"/>
              <a:t>samostatnou dohodu se Zikmundem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R. 1451 do města dvakrát zavítal </a:t>
            </a:r>
            <a:r>
              <a:rPr lang="cs-CZ" sz="2400" b="1" dirty="0"/>
              <a:t>Eneáš Silvio </a:t>
            </a:r>
            <a:r>
              <a:rPr lang="cs-CZ" sz="2400" b="1" dirty="0" err="1"/>
              <a:t>Piccolomini</a:t>
            </a:r>
            <a:r>
              <a:rPr lang="cs-CZ" sz="2400" b="1" dirty="0"/>
              <a:t> </a:t>
            </a:r>
            <a:r>
              <a:rPr lang="cs-CZ" sz="2400" dirty="0"/>
              <a:t>jakožto císařský diplomat a účastnil se zde </a:t>
            </a:r>
            <a:r>
              <a:rPr lang="cs-CZ" sz="2400" b="1" dirty="0"/>
              <a:t>disputace s kněžími</a:t>
            </a:r>
            <a:r>
              <a:rPr lang="cs-CZ" sz="2400" dirty="0"/>
              <a:t>, tábority popsal jako muže „nestvůrné bezbožnosti“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Dne </a:t>
            </a:r>
            <a:r>
              <a:rPr lang="cs-CZ" sz="2400" b="1" dirty="0"/>
              <a:t>1. 9. 1452 Tábor dobyt</a:t>
            </a:r>
            <a:r>
              <a:rPr lang="cs-CZ" sz="2400" dirty="0"/>
              <a:t> vojskem zemského správce Jiřího z Poděbrad, </a:t>
            </a:r>
            <a:r>
              <a:rPr lang="cs-CZ" sz="2400" dirty="0" err="1"/>
              <a:t>Biskupec</a:t>
            </a:r>
            <a:r>
              <a:rPr lang="cs-CZ" sz="2400" dirty="0"/>
              <a:t> a Koranda zajati</a:t>
            </a:r>
          </a:p>
        </p:txBody>
      </p:sp>
    </p:spTree>
    <p:extLst>
      <p:ext uri="{BB962C8B-B14F-4D97-AF65-F5344CB8AC3E}">
        <p14:creationId xmlns:p14="http://schemas.microsoft.com/office/powerpoint/2010/main" val="4008303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 err="1"/>
              <a:t>Piccolomini</a:t>
            </a:r>
            <a:r>
              <a:rPr lang="cs-CZ" u="sng" dirty="0"/>
              <a:t> ve službách Mikuláše V. a </a:t>
            </a:r>
            <a:r>
              <a:rPr lang="cs-CZ" u="sng" dirty="0" err="1"/>
              <a:t>Kalixta</a:t>
            </a:r>
            <a:r>
              <a:rPr lang="cs-CZ" u="sng" dirty="0"/>
              <a:t> III.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36801" y="1196752"/>
            <a:ext cx="82531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r. 1452 se sienský biskup </a:t>
            </a:r>
            <a:r>
              <a:rPr lang="cs-CZ" sz="2400" dirty="0" err="1"/>
              <a:t>Piccolomini</a:t>
            </a:r>
            <a:r>
              <a:rPr lang="cs-CZ" sz="2400" dirty="0"/>
              <a:t> stává nunciem pro země Koruny české, vzhledem k negativní náladě v Čechách po </a:t>
            </a:r>
            <a:r>
              <a:rPr lang="cs-CZ" sz="2400" dirty="0" err="1"/>
              <a:t>Kusánského</a:t>
            </a:r>
            <a:r>
              <a:rPr lang="cs-CZ" sz="2400" dirty="0"/>
              <a:t> odmítnutí kompaktát však Mikuláš v září Silvia žádá, aby v Čechách zatím nic nepodnikal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R. 1454 zasílá </a:t>
            </a:r>
            <a:r>
              <a:rPr lang="cs-CZ" sz="2400" b="1" dirty="0"/>
              <a:t>správci Poděbradovi list</a:t>
            </a:r>
            <a:r>
              <a:rPr lang="cs-CZ" sz="2400" dirty="0"/>
              <a:t>, v němž hovoří o </a:t>
            </a:r>
            <a:r>
              <a:rPr lang="cs-CZ" sz="2400" b="1" dirty="0"/>
              <a:t>nutnosti sjednoceného křesťanství </a:t>
            </a:r>
            <a:r>
              <a:rPr lang="cs-CZ" sz="2400" dirty="0"/>
              <a:t>jako účinné hrázi proti turecké expanzi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dubnu 1455 se papežem stává </a:t>
            </a:r>
            <a:r>
              <a:rPr lang="cs-CZ" sz="2400" b="1" dirty="0" err="1"/>
              <a:t>Kalixt</a:t>
            </a:r>
            <a:r>
              <a:rPr lang="cs-CZ" sz="2400" b="1" dirty="0"/>
              <a:t> III.</a:t>
            </a:r>
            <a:r>
              <a:rPr lang="cs-CZ" sz="2400" dirty="0"/>
              <a:t>, Silvio se jej snaží </a:t>
            </a:r>
            <a:r>
              <a:rPr lang="cs-CZ" sz="2400" b="1" dirty="0"/>
              <a:t>přesvědčit o potvrzení kompaktát</a:t>
            </a:r>
            <a:r>
              <a:rPr lang="cs-CZ" sz="2400" dirty="0"/>
              <a:t>, neboť ani války, ani misijní kampaně nepřinesly své ovoce (X </a:t>
            </a:r>
            <a:r>
              <a:rPr lang="cs-CZ" sz="2400" dirty="0" err="1"/>
              <a:t>Carvajal</a:t>
            </a:r>
            <a:r>
              <a:rPr lang="cs-CZ" sz="2400" dirty="0"/>
              <a:t>, </a:t>
            </a:r>
            <a:r>
              <a:rPr lang="cs-CZ" sz="2400" dirty="0" err="1"/>
              <a:t>Kapistrán</a:t>
            </a:r>
            <a:r>
              <a:rPr lang="cs-CZ" sz="24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303437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99392"/>
            <a:ext cx="7772400" cy="1470025"/>
          </a:xfrm>
        </p:spPr>
        <p:txBody>
          <a:bodyPr/>
          <a:lstStyle/>
          <a:p>
            <a:r>
              <a:rPr lang="cs-CZ" u="sng" dirty="0"/>
              <a:t>Ladislav Pohrobek a kompaktáta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856357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Žádosti českých stavů před jeho uvedením na trůn: </a:t>
            </a:r>
            <a:r>
              <a:rPr lang="cs-CZ" sz="2400" i="1" dirty="0"/>
              <a:t>„</a:t>
            </a:r>
            <a:r>
              <a:rPr lang="cs-CZ" sz="2400" i="1" dirty="0" err="1"/>
              <a:t>Najprvé</a:t>
            </a:r>
            <a:r>
              <a:rPr lang="cs-CZ" sz="2400" i="1" dirty="0"/>
              <a:t> </a:t>
            </a:r>
            <a:r>
              <a:rPr lang="cs-CZ" sz="2400" b="1" i="1" dirty="0"/>
              <a:t>o ty čtyři artikule</a:t>
            </a:r>
            <a:r>
              <a:rPr lang="cs-CZ" sz="2400" i="1" dirty="0"/>
              <a:t>, o kteréž se jest tato země zasadila, i </a:t>
            </a:r>
            <a:r>
              <a:rPr lang="cs-CZ" sz="2400" i="1" dirty="0" err="1"/>
              <a:t>smlúva</a:t>
            </a:r>
            <a:r>
              <a:rPr lang="cs-CZ" sz="2400" i="1" dirty="0"/>
              <a:t> se o to stala s koncilium Basilejským a </a:t>
            </a:r>
            <a:r>
              <a:rPr lang="cs-CZ" sz="2400" b="1" i="1" dirty="0"/>
              <a:t>kompaktáta sepsána </a:t>
            </a:r>
            <a:r>
              <a:rPr lang="cs-CZ" sz="2400" i="1" dirty="0"/>
              <a:t>mezi týmž sborem Basilejským a královstvím tímto a  markrabstvím moravským (…) </a:t>
            </a:r>
            <a:r>
              <a:rPr lang="cs-CZ" sz="2400" b="1" i="1" dirty="0"/>
              <a:t>abychom v tom byli zachováni</a:t>
            </a:r>
            <a:r>
              <a:rPr lang="cs-CZ" sz="2400" i="1" dirty="0"/>
              <a:t>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 Dále požadavek, aby Ladislav </a:t>
            </a:r>
            <a:r>
              <a:rPr lang="cs-CZ" sz="2400" i="1" dirty="0"/>
              <a:t>„ku pilné a snažné žádosti vší země naší </a:t>
            </a:r>
            <a:r>
              <a:rPr lang="cs-CZ" sz="2400" b="1" i="1" dirty="0"/>
              <a:t>volení to arcibiskupa</a:t>
            </a:r>
            <a:r>
              <a:rPr lang="cs-CZ" sz="2400" i="1" dirty="0"/>
              <a:t>, kteréž </a:t>
            </a:r>
            <a:r>
              <a:rPr lang="cs-CZ" sz="2400" i="1" dirty="0" err="1"/>
              <a:t>JMti</a:t>
            </a:r>
            <a:r>
              <a:rPr lang="cs-CZ" sz="2400" i="1" dirty="0"/>
              <a:t> jakožto káli českému jest </a:t>
            </a:r>
            <a:r>
              <a:rPr lang="cs-CZ" sz="2400" i="1" dirty="0" err="1"/>
              <a:t>přislušalo</a:t>
            </a:r>
            <a:r>
              <a:rPr lang="cs-CZ" sz="2400" i="1" dirty="0"/>
              <a:t>, dal jest a </a:t>
            </a:r>
            <a:r>
              <a:rPr lang="cs-CZ" sz="2400" i="1" dirty="0" err="1"/>
              <a:t>postúpil</a:t>
            </a:r>
            <a:r>
              <a:rPr lang="cs-CZ" sz="2400" i="1" dirty="0"/>
              <a:t> toho času nám…“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Ve své odpovědi Ladislav napsal, že </a:t>
            </a:r>
            <a:r>
              <a:rPr lang="cs-CZ" sz="2400" i="1" dirty="0"/>
              <a:t>„</a:t>
            </a:r>
            <a:r>
              <a:rPr lang="cs-CZ" sz="2400" i="1" dirty="0" err="1"/>
              <a:t>chcem</a:t>
            </a:r>
            <a:r>
              <a:rPr lang="cs-CZ" sz="2400" i="1" dirty="0"/>
              <a:t> je </a:t>
            </a:r>
            <a:r>
              <a:rPr lang="cs-CZ" sz="2400" b="1" i="1" dirty="0"/>
              <a:t>držeti a zachovati a </a:t>
            </a:r>
            <a:r>
              <a:rPr lang="cs-CZ" sz="2400" b="1" i="1" dirty="0" err="1"/>
              <a:t>zuostaviti</a:t>
            </a:r>
            <a:r>
              <a:rPr lang="cs-CZ" sz="2400" i="1" dirty="0"/>
              <a:t>“ </a:t>
            </a:r>
            <a:r>
              <a:rPr lang="cs-CZ" sz="2400" dirty="0"/>
              <a:t>a </a:t>
            </a:r>
            <a:r>
              <a:rPr lang="cs-CZ" sz="2400" i="1" dirty="0"/>
              <a:t>„aby mistr </a:t>
            </a:r>
            <a:r>
              <a:rPr lang="cs-CZ" sz="2400" b="1" i="1" dirty="0"/>
              <a:t>Jan z Rokycan k arcibiskupství pražskému potvrzen a svěcen byl</a:t>
            </a:r>
            <a:r>
              <a:rPr lang="cs-CZ" sz="2400" i="1" dirty="0"/>
              <a:t>“</a:t>
            </a:r>
            <a:r>
              <a:rPr lang="cs-CZ" sz="2400" dirty="0"/>
              <a:t> </a:t>
            </a:r>
            <a:r>
              <a:rPr lang="cs-CZ" sz="2400" i="1" dirty="0"/>
              <a:t> </a:t>
            </a:r>
            <a:r>
              <a:rPr lang="cs-CZ" sz="2400" dirty="0"/>
              <a:t> 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702290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12075</TotalTime>
  <Words>714</Words>
  <Application>Microsoft Office PowerPoint</Application>
  <PresentationFormat>Předvádění na obrazovce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Motiv sady Office</vt:lpstr>
      <vt:lpstr>   Kapistrán, Kusánský a Piccolomini: papežští diplomaté v době regna i interregna   Papežství, koncily a české země v pozdním středověku</vt:lpstr>
      <vt:lpstr>Působení Jana Kapistrána na území království a markrabství </vt:lpstr>
      <vt:lpstr>Kapistránovy ideoví odpůrci</vt:lpstr>
      <vt:lpstr>Mise Mikuláše Kusánského </vt:lpstr>
      <vt:lpstr>Odpověď Martina Lupáče Kusánskému</vt:lpstr>
      <vt:lpstr>Táborité, Jiří z Poděbrad a E. S. Piccolomini</vt:lpstr>
      <vt:lpstr>Piccolomini ve službách Mikuláše V. a Kalixta III.</vt:lpstr>
      <vt:lpstr>Ladislav Pohrobek a kompaktáta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Británie a přistěhovalectví po roce 1945</dc:title>
  <dc:creator>Adam</dc:creator>
  <cp:lastModifiedBy>Adam Pálka</cp:lastModifiedBy>
  <cp:revision>242</cp:revision>
  <dcterms:created xsi:type="dcterms:W3CDTF">2013-03-27T18:04:31Z</dcterms:created>
  <dcterms:modified xsi:type="dcterms:W3CDTF">2016-11-21T09:27:46Z</dcterms:modified>
</cp:coreProperties>
</file>