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444" autoAdjust="0"/>
  </p:normalViewPr>
  <p:slideViewPr>
    <p:cSldViewPr>
      <p:cViewPr varScale="1">
        <p:scale>
          <a:sx n="72" d="100"/>
          <a:sy n="72" d="100"/>
        </p:scale>
        <p:origin x="135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u="sng" dirty="0"/>
              <a:t>Zlomový rok 1462 – mají větší váhu slova (a činy) papeže, nebo českého krále?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2800" dirty="0"/>
              <a:t>Papežství, koncily a české země v pozdním středověku</a:t>
            </a:r>
            <a:endParaRPr lang="cs-CZ" sz="3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3013" y="-237269"/>
            <a:ext cx="7772400" cy="1470025"/>
          </a:xfrm>
        </p:spPr>
        <p:txBody>
          <a:bodyPr>
            <a:normAutofit/>
          </a:bodyPr>
          <a:lstStyle/>
          <a:p>
            <a:r>
              <a:rPr lang="cs-CZ" u="sng" dirty="0"/>
              <a:t>Volba „husitského krále“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956628"/>
            <a:ext cx="832294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dirty="0"/>
              <a:t> V listopadu 1457 </a:t>
            </a:r>
            <a:r>
              <a:rPr lang="cs-CZ" sz="2400" b="1" dirty="0"/>
              <a:t>umírá Ladislav Pohrobek</a:t>
            </a:r>
            <a:r>
              <a:rPr lang="cs-CZ" sz="2400" dirty="0"/>
              <a:t>, a to v době příprav na sňatek s francouzskou princeznou Magdalenou </a:t>
            </a:r>
          </a:p>
          <a:p>
            <a:pPr algn="just">
              <a:buFont typeface="Wingdings" pitchFamily="2" charset="2"/>
              <a:buChar char="§"/>
            </a:pPr>
            <a:endParaRPr lang="cs-CZ" sz="2400" b="1" dirty="0"/>
          </a:p>
          <a:p>
            <a:pPr algn="just">
              <a:buFont typeface="Wingdings" pitchFamily="2" charset="2"/>
              <a:buChar char="§"/>
            </a:pPr>
            <a:r>
              <a:rPr lang="cs-CZ" sz="2400" b="1" dirty="0"/>
              <a:t> </a:t>
            </a:r>
            <a:r>
              <a:rPr lang="cs-CZ" sz="2400" dirty="0"/>
              <a:t>Kolem úmrtí vzniklo několik hypotéz, r. 1985 po ohledání ostatků určeno, že příčinou úmrtí byla </a:t>
            </a:r>
            <a:r>
              <a:rPr lang="cs-CZ" sz="2400" b="1" dirty="0"/>
              <a:t>vzácná forma leukémie</a:t>
            </a:r>
          </a:p>
          <a:p>
            <a:pPr algn="just">
              <a:buFont typeface="Wingdings" pitchFamily="2" charset="2"/>
              <a:buChar char="§"/>
            </a:pPr>
            <a:endParaRPr lang="cs-CZ" sz="2400" b="1" dirty="0"/>
          </a:p>
          <a:p>
            <a:pPr algn="just">
              <a:buFont typeface="Wingdings" pitchFamily="2" charset="2"/>
              <a:buChar char="§"/>
            </a:pPr>
            <a:r>
              <a:rPr lang="cs-CZ" sz="2400" b="1" dirty="0"/>
              <a:t> </a:t>
            </a:r>
            <a:r>
              <a:rPr lang="cs-CZ" sz="2400" dirty="0"/>
              <a:t>Kromě saského vévody či polského krále se reálně uvažuje o korunovaci zemského správce Jiřího, na jehož podporu vzniká spis obsahující slova: </a:t>
            </a:r>
            <a:r>
              <a:rPr lang="cs-CZ" sz="2400" i="1" dirty="0"/>
              <a:t>„On s největší péčí za doby krále Ladislava důmyslně usiloval o to, </a:t>
            </a:r>
            <a:r>
              <a:rPr lang="cs-CZ" sz="2400" b="1" i="1" dirty="0"/>
              <a:t>aby naše víra nebyla ohrožována…“ </a:t>
            </a:r>
            <a:r>
              <a:rPr lang="cs-CZ" sz="2400" dirty="0"/>
              <a:t>Z cizích vladařů by vzešlo </a:t>
            </a:r>
            <a:r>
              <a:rPr lang="cs-CZ" sz="2400" i="1" dirty="0"/>
              <a:t>„</a:t>
            </a:r>
            <a:r>
              <a:rPr lang="cs-CZ" sz="2400" b="1" i="1" dirty="0"/>
              <a:t>znevažování jazyka</a:t>
            </a:r>
            <a:r>
              <a:rPr lang="cs-CZ" sz="2400" i="1" dirty="0"/>
              <a:t>, zeslabení sil, příčina chudoby a úbytek celé naší slávy…“</a:t>
            </a:r>
          </a:p>
          <a:p>
            <a:pPr algn="just">
              <a:buFont typeface="Wingdings" pitchFamily="2" charset="2"/>
              <a:buChar char="§"/>
            </a:pPr>
            <a:endParaRPr lang="cs-CZ" sz="2400" b="1" i="1" dirty="0"/>
          </a:p>
          <a:p>
            <a:pPr algn="just">
              <a:buFont typeface="Wingdings" pitchFamily="2" charset="2"/>
              <a:buChar char="§"/>
            </a:pPr>
            <a:r>
              <a:rPr lang="cs-CZ" sz="2400" b="1" i="1" dirty="0"/>
              <a:t> </a:t>
            </a:r>
            <a:r>
              <a:rPr lang="cs-CZ" sz="2400" dirty="0"/>
              <a:t>Památný akt na Staroměstské radnici: </a:t>
            </a:r>
            <a:r>
              <a:rPr lang="cs-CZ" sz="2400" b="1" dirty="0"/>
              <a:t>2. března 1458 </a:t>
            </a:r>
            <a:r>
              <a:rPr lang="cs-CZ" sz="2400" dirty="0"/>
              <a:t>zvolen českým sněmem za krále</a:t>
            </a:r>
            <a:endParaRPr lang="cs-CZ" sz="2400" b="1" dirty="0"/>
          </a:p>
          <a:p>
            <a:pPr algn="just"/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335821"/>
            <a:ext cx="7772400" cy="1470025"/>
          </a:xfrm>
        </p:spPr>
        <p:txBody>
          <a:bodyPr/>
          <a:lstStyle/>
          <a:p>
            <a:r>
              <a:rPr lang="cs-CZ" u="sng" dirty="0"/>
              <a:t>Pius II. a Jiří z Poděbrad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399191"/>
            <a:ext cx="8440217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 srpnu 1458 je zvolen novým papežem </a:t>
            </a:r>
            <a:r>
              <a:rPr lang="cs-CZ" sz="2400" b="1" dirty="0" err="1"/>
              <a:t>Enea</a:t>
            </a:r>
            <a:r>
              <a:rPr lang="cs-CZ" sz="2400" b="1" dirty="0"/>
              <a:t> Silvio </a:t>
            </a:r>
            <a:r>
              <a:rPr lang="cs-CZ" sz="2400" b="1" dirty="0" err="1"/>
              <a:t>Piccolomini</a:t>
            </a:r>
            <a:r>
              <a:rPr lang="cs-CZ" sz="2400" b="1" dirty="0"/>
              <a:t> </a:t>
            </a:r>
            <a:r>
              <a:rPr lang="cs-CZ" sz="2400" dirty="0"/>
              <a:t>(1405–1464)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Před svou korunovací </a:t>
            </a:r>
            <a:r>
              <a:rPr lang="cs-CZ" sz="2400" b="1" dirty="0"/>
              <a:t>7. května 1458 </a:t>
            </a:r>
            <a:r>
              <a:rPr lang="cs-CZ" sz="2400" dirty="0"/>
              <a:t>předložena Jiřímu </a:t>
            </a:r>
            <a:r>
              <a:rPr lang="cs-CZ" sz="2400" b="1" dirty="0"/>
              <a:t>tajná přísaha</a:t>
            </a:r>
            <a:r>
              <a:rPr lang="cs-CZ" sz="2400" dirty="0"/>
              <a:t>, v níž se zavázal bojovat o jednotu víry a vymýcení kacířství – Jiří si tento závazek vykládal odlišným způsobem než Pius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Prostřednictvím Jana z Rabštejna složen </a:t>
            </a:r>
            <a:r>
              <a:rPr lang="cs-CZ" sz="2400" b="1" dirty="0"/>
              <a:t>slib poslušnosti pouze za Jiříka a jeho rodinu</a:t>
            </a:r>
            <a:r>
              <a:rPr lang="cs-CZ" sz="2400" dirty="0"/>
              <a:t>, nikoliv za obyvatelstvo jeho království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Papežova úspěšná intervence ve věci </a:t>
            </a:r>
            <a:r>
              <a:rPr lang="cs-CZ" sz="2400" b="1" dirty="0"/>
              <a:t>uznání Jiříka odbojnou Vratislaví</a:t>
            </a:r>
            <a:r>
              <a:rPr lang="cs-CZ" sz="2400" dirty="0"/>
              <a:t>, Jiří však nedorazil na kongres evropských panovníků v </a:t>
            </a:r>
            <a:r>
              <a:rPr lang="cs-CZ" sz="2400" b="1" dirty="0"/>
              <a:t>Mantově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Bula </a:t>
            </a:r>
            <a:r>
              <a:rPr lang="cs-CZ" sz="2400" b="1" i="1" dirty="0" err="1"/>
              <a:t>Execrabilis</a:t>
            </a:r>
            <a:r>
              <a:rPr lang="cs-CZ" sz="2400" b="1" i="1" dirty="0"/>
              <a:t> </a:t>
            </a:r>
            <a:r>
              <a:rPr lang="cs-CZ" sz="2400" dirty="0"/>
              <a:t>(1460): zdůrazněno papežovo postavení, pod hrozbou klatby </a:t>
            </a:r>
            <a:r>
              <a:rPr lang="cs-CZ" sz="2400" b="1" dirty="0"/>
              <a:t>zakázáno odvolávání se k případnému koncilu</a:t>
            </a:r>
          </a:p>
        </p:txBody>
      </p:sp>
    </p:spTree>
    <p:extLst>
      <p:ext uri="{BB962C8B-B14F-4D97-AF65-F5344CB8AC3E}">
        <p14:creationId xmlns:p14="http://schemas.microsoft.com/office/powerpoint/2010/main" val="3083765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335821"/>
            <a:ext cx="7772400" cy="1470025"/>
          </a:xfrm>
        </p:spPr>
        <p:txBody>
          <a:bodyPr/>
          <a:lstStyle/>
          <a:p>
            <a:r>
              <a:rPr lang="cs-CZ" u="sng" dirty="0"/>
              <a:t>„Husitský král“…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064" y="1340768"/>
            <a:ext cx="3297896" cy="445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396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335821"/>
            <a:ext cx="7772400" cy="1470025"/>
          </a:xfrm>
        </p:spPr>
        <p:txBody>
          <a:bodyPr/>
          <a:lstStyle/>
          <a:p>
            <a:r>
              <a:rPr lang="cs-CZ" u="sng" dirty="0"/>
              <a:t>… a jeho ideový rival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908720"/>
            <a:ext cx="3701484" cy="5589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415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43408"/>
            <a:ext cx="7772400" cy="1470025"/>
          </a:xfrm>
        </p:spPr>
        <p:txBody>
          <a:bodyPr/>
          <a:lstStyle/>
          <a:p>
            <a:r>
              <a:rPr lang="cs-CZ" u="sng" dirty="0"/>
              <a:t>České poselstvo v Římě r. 1462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836712"/>
            <a:ext cx="83867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dirty="0"/>
              <a:t> Dlouho očekávané </a:t>
            </a:r>
            <a:r>
              <a:rPr lang="cs-CZ" sz="2400" b="1" dirty="0" err="1"/>
              <a:t>obedienční</a:t>
            </a:r>
            <a:r>
              <a:rPr lang="cs-CZ" sz="2400" b="1" dirty="0"/>
              <a:t> poselstvo </a:t>
            </a:r>
            <a:r>
              <a:rPr lang="cs-CZ" sz="2400" dirty="0"/>
              <a:t>setrvalo v Římě od 10. března do 3. dubna 1462 (</a:t>
            </a:r>
            <a:r>
              <a:rPr lang="cs-CZ" sz="2400" b="1" dirty="0"/>
              <a:t>Prokop z Rabštejna</a:t>
            </a:r>
            <a:r>
              <a:rPr lang="cs-CZ" sz="2400" dirty="0"/>
              <a:t>, Zdeněk </a:t>
            </a:r>
            <a:r>
              <a:rPr lang="cs-CZ" sz="2400" b="1" dirty="0"/>
              <a:t>Kostka z Postupic</a:t>
            </a:r>
            <a:r>
              <a:rPr lang="cs-CZ" sz="2400" dirty="0"/>
              <a:t>, Václav </a:t>
            </a:r>
            <a:r>
              <a:rPr lang="cs-CZ" sz="2400" b="1" dirty="0"/>
              <a:t>Vrbenský </a:t>
            </a:r>
            <a:r>
              <a:rPr lang="cs-CZ" sz="2400" dirty="0"/>
              <a:t>a Václav </a:t>
            </a:r>
            <a:r>
              <a:rPr lang="cs-CZ" sz="2400" b="1" dirty="0"/>
              <a:t>Koranda</a:t>
            </a:r>
            <a:r>
              <a:rPr lang="cs-CZ" sz="2400" dirty="0"/>
              <a:t>)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Pius: </a:t>
            </a:r>
            <a:r>
              <a:rPr lang="cs-CZ" sz="2400" i="1" dirty="0"/>
              <a:t>„… král váš z té </a:t>
            </a:r>
            <a:r>
              <a:rPr lang="cs-CZ" sz="2400" b="1" i="1" dirty="0"/>
              <a:t>roty šibalské a bludné</a:t>
            </a:r>
            <a:r>
              <a:rPr lang="cs-CZ" sz="2400" i="1" dirty="0"/>
              <a:t> vyzdvižen jest, a když měl korunován býti, kardinál svatého Angela poslal k němu dva biskupy z Uher; ti jeho korunovat nechtěli, </a:t>
            </a:r>
            <a:r>
              <a:rPr lang="cs-CZ" sz="2400" b="1" i="1" dirty="0"/>
              <a:t>leč by přisáhl státi pod poslušenstvím církve</a:t>
            </a:r>
            <a:r>
              <a:rPr lang="cs-CZ" sz="2400" i="1" dirty="0"/>
              <a:t>…“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Papež dále poukázal na to, že </a:t>
            </a:r>
            <a:r>
              <a:rPr lang="cs-CZ" sz="2400" b="1" dirty="0"/>
              <a:t>basilejský koncil nikdy neudělil licenci </a:t>
            </a:r>
            <a:r>
              <a:rPr lang="cs-CZ" sz="2400" dirty="0"/>
              <a:t>kněžím podávat laikům z kalicha, </a:t>
            </a:r>
            <a:r>
              <a:rPr lang="cs-CZ" sz="2400" i="1" dirty="0"/>
              <a:t>„neb </a:t>
            </a:r>
            <a:r>
              <a:rPr lang="cs-CZ" sz="2400" b="1" i="1" dirty="0"/>
              <a:t>sú proti tomu dekret udělali </a:t>
            </a:r>
            <a:r>
              <a:rPr lang="cs-CZ" sz="2400" i="1" dirty="0"/>
              <a:t>a ten sú do Čech poslali…“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Koranda: </a:t>
            </a:r>
            <a:r>
              <a:rPr lang="cs-CZ" sz="2400" i="1" dirty="0"/>
              <a:t>„… což je legáty poctivými vyzdviženo, svatým sborem obecným potvrzeno, </a:t>
            </a:r>
            <a:r>
              <a:rPr lang="cs-CZ" sz="2400" b="1" i="1" dirty="0"/>
              <a:t>předkem vaším </a:t>
            </a:r>
            <a:r>
              <a:rPr lang="cs-CZ" sz="2400" b="1" i="1" dirty="0" err="1"/>
              <a:t>Eugeniem</a:t>
            </a:r>
            <a:r>
              <a:rPr lang="cs-CZ" sz="2400" b="1" i="1" dirty="0"/>
              <a:t> pochváleno</a:t>
            </a:r>
            <a:r>
              <a:rPr lang="cs-CZ" sz="2400" i="1" dirty="0"/>
              <a:t>, Vaší Svatostí víc a víc lépe utvrzeno a zvelebeno aby bylo…“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7540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3395"/>
            <a:ext cx="7772400" cy="1470025"/>
          </a:xfrm>
        </p:spPr>
        <p:txBody>
          <a:bodyPr/>
          <a:lstStyle/>
          <a:p>
            <a:r>
              <a:rPr lang="cs-CZ" u="sng" dirty="0"/>
              <a:t>Prohlášení kompaktát za neplatná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7300" y="1124744"/>
            <a:ext cx="82089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20. března papež vystupuje </a:t>
            </a:r>
            <a:r>
              <a:rPr lang="cs-CZ" sz="2400" b="1" dirty="0"/>
              <a:t>proti všem pražským artikulům </a:t>
            </a:r>
            <a:r>
              <a:rPr lang="cs-CZ" sz="2400" dirty="0"/>
              <a:t>(</a:t>
            </a:r>
            <a:r>
              <a:rPr lang="cs-CZ" sz="2400" i="1" dirty="0"/>
              <a:t>„</a:t>
            </a:r>
            <a:r>
              <a:rPr lang="cs-CZ" sz="2400" i="1" dirty="0" err="1"/>
              <a:t>Nikdá</a:t>
            </a:r>
            <a:r>
              <a:rPr lang="cs-CZ" sz="2400" i="1" dirty="0"/>
              <a:t> sem nečetl, by který doktor bránil </a:t>
            </a:r>
            <a:r>
              <a:rPr lang="cs-CZ" sz="2400" i="1" dirty="0" err="1"/>
              <a:t>zbožie</a:t>
            </a:r>
            <a:r>
              <a:rPr lang="cs-CZ" sz="2400" i="1" dirty="0"/>
              <a:t> kněžím…“</a:t>
            </a:r>
            <a:r>
              <a:rPr lang="cs-CZ" sz="2400" dirty="0"/>
              <a:t>)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Teze </a:t>
            </a:r>
            <a:r>
              <a:rPr lang="cs-CZ" sz="2400" b="1" dirty="0"/>
              <a:t>o dočasné platnosti kompaktát</a:t>
            </a:r>
            <a:r>
              <a:rPr lang="cs-CZ" sz="2400" dirty="0"/>
              <a:t>: </a:t>
            </a:r>
            <a:r>
              <a:rPr lang="cs-CZ" sz="2400" i="1" dirty="0"/>
              <a:t>„A tak koncilium ne na často, ale na čas </a:t>
            </a:r>
            <a:r>
              <a:rPr lang="cs-CZ" sz="2400" i="1" dirty="0" err="1"/>
              <a:t>pójčilo</a:t>
            </a:r>
            <a:r>
              <a:rPr lang="cs-CZ" sz="2400" i="1" dirty="0"/>
              <a:t> jest toho přijímání…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31. března 1462 proběhla papežova poslední řeč: na jednu stranu pochválil Jiříkovo poslušenství, na druhou stranu n</a:t>
            </a:r>
            <a:r>
              <a:rPr lang="cs-CZ" sz="2400" b="1" dirty="0"/>
              <a:t>azval </a:t>
            </a:r>
            <a:r>
              <a:rPr lang="cs-CZ" sz="2400" b="1" i="1" dirty="0"/>
              <a:t>sub </a:t>
            </a:r>
            <a:r>
              <a:rPr lang="cs-CZ" sz="2400" b="1" i="1" dirty="0" err="1"/>
              <a:t>utraque</a:t>
            </a:r>
            <a:r>
              <a:rPr lang="cs-CZ" sz="2400" b="1" i="1" dirty="0"/>
              <a:t> </a:t>
            </a:r>
            <a:r>
              <a:rPr lang="cs-CZ" sz="2400" b="1" i="1" dirty="0" err="1"/>
              <a:t>specie</a:t>
            </a:r>
            <a:r>
              <a:rPr lang="cs-CZ" sz="2400" b="1" i="1" dirty="0"/>
              <a:t> </a:t>
            </a:r>
            <a:r>
              <a:rPr lang="cs-CZ" sz="2400" b="1" dirty="0"/>
              <a:t>bludným a kacířským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i="1" dirty="0"/>
              <a:t>„… my s poctivými bratry přepisy </a:t>
            </a:r>
            <a:r>
              <a:rPr lang="cs-CZ" sz="2400" i="1" dirty="0" err="1"/>
              <a:t>kompaktátóv</a:t>
            </a:r>
            <a:r>
              <a:rPr lang="cs-CZ" sz="2400" i="1" dirty="0"/>
              <a:t> ohledali </a:t>
            </a:r>
            <a:r>
              <a:rPr lang="cs-CZ" sz="2400" i="1" dirty="0" err="1"/>
              <a:t>sme</a:t>
            </a:r>
            <a:r>
              <a:rPr lang="cs-CZ" sz="2400" i="1" dirty="0"/>
              <a:t> a znamenali, (…) že </a:t>
            </a:r>
            <a:r>
              <a:rPr lang="cs-CZ" sz="2400" b="1" i="1" dirty="0"/>
              <a:t>nižádné nemají moci ani dostatečnosti</a:t>
            </a:r>
            <a:r>
              <a:rPr lang="cs-CZ" sz="2400" i="1" dirty="0"/>
              <a:t>. </a:t>
            </a:r>
            <a:r>
              <a:rPr lang="cs-CZ" sz="2400" i="1" dirty="0" err="1"/>
              <a:t>Totoť</a:t>
            </a:r>
            <a:r>
              <a:rPr lang="cs-CZ" sz="2400" i="1" dirty="0"/>
              <a:t> jest </a:t>
            </a:r>
            <a:r>
              <a:rPr lang="cs-CZ" sz="2400" i="1" dirty="0" err="1"/>
              <a:t>usúzení</a:t>
            </a:r>
            <a:r>
              <a:rPr lang="cs-CZ" sz="2400" i="1" dirty="0"/>
              <a:t> naše…“</a:t>
            </a:r>
            <a:r>
              <a:rPr lang="cs-CZ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95369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18464"/>
            <a:ext cx="7772400" cy="1470025"/>
          </a:xfrm>
        </p:spPr>
        <p:txBody>
          <a:bodyPr/>
          <a:lstStyle/>
          <a:p>
            <a:r>
              <a:rPr lang="cs-CZ" u="sng" dirty="0"/>
              <a:t>Jiříkovo vystoupení na srpnovém sněmu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7760" y="1052736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Poselstvo se vrací do Čech kolem 10. května, doručili </a:t>
            </a:r>
            <a:r>
              <a:rPr lang="cs-CZ" sz="2400" b="1" dirty="0"/>
              <a:t>úřední výtah </a:t>
            </a:r>
            <a:r>
              <a:rPr lang="cs-CZ" sz="2400" dirty="0"/>
              <a:t>papežovy řeči (</a:t>
            </a:r>
            <a:r>
              <a:rPr lang="cs-CZ" sz="2400" i="1" dirty="0" err="1"/>
              <a:t>Conclusiones</a:t>
            </a:r>
            <a:r>
              <a:rPr lang="cs-CZ" sz="2400" dirty="0"/>
              <a:t>) a pravděpodobně i </a:t>
            </a:r>
            <a:r>
              <a:rPr lang="cs-CZ" sz="2400" b="1" dirty="0"/>
              <a:t>obšírné znění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Jiřího rázné vystoupení před zástupci obou konfesí: </a:t>
            </a:r>
            <a:r>
              <a:rPr lang="cs-CZ" sz="2400" i="1" dirty="0"/>
              <a:t>„… vězte, že </a:t>
            </a:r>
            <a:r>
              <a:rPr lang="cs-CZ" sz="2400" b="1" i="1" dirty="0"/>
              <a:t>v tomto přijímání jsme se narodili</a:t>
            </a:r>
            <a:r>
              <a:rPr lang="cs-CZ" sz="2400" i="1" dirty="0"/>
              <a:t>, (…) ba pro tuto svatou pravdu jsme hotovi položiti nejen korunu, nýbrž </a:t>
            </a:r>
            <a:r>
              <a:rPr lang="cs-CZ" sz="2400" b="1" i="1" dirty="0"/>
              <a:t>i životy s chotí svou i s dětmi</a:t>
            </a:r>
            <a:r>
              <a:rPr lang="cs-CZ" sz="2400" i="1" dirty="0"/>
              <a:t>…“ 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„Přijímání to je </a:t>
            </a:r>
            <a:r>
              <a:rPr lang="cs-CZ" sz="2400" b="1" i="1" dirty="0"/>
              <a:t>založeno v evangeliích Kristových</a:t>
            </a:r>
            <a:r>
              <a:rPr lang="cs-CZ" sz="2400" i="1" dirty="0"/>
              <a:t>, podle ustanovení církve prvotní..“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Posléze zatčen královský prokurátor a zároveň papežský nuncius </a:t>
            </a:r>
            <a:r>
              <a:rPr lang="cs-CZ" sz="2400" b="1" dirty="0" err="1"/>
              <a:t>Fantinus</a:t>
            </a:r>
            <a:r>
              <a:rPr lang="cs-CZ" sz="2400" b="1" dirty="0"/>
              <a:t> de </a:t>
            </a:r>
            <a:r>
              <a:rPr lang="cs-CZ" sz="2400" b="1" dirty="0" err="1"/>
              <a:t>Valle</a:t>
            </a:r>
            <a:r>
              <a:rPr lang="cs-CZ" sz="2400" dirty="0"/>
              <a:t>, jenž agitoval ve prospěch Pia II</a:t>
            </a:r>
          </a:p>
        </p:txBody>
      </p:sp>
    </p:spTree>
    <p:extLst>
      <p:ext uri="{BB962C8B-B14F-4D97-AF65-F5344CB8AC3E}">
        <p14:creationId xmlns:p14="http://schemas.microsoft.com/office/powerpoint/2010/main" val="4008303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52922"/>
            <a:ext cx="7772400" cy="1470025"/>
          </a:xfrm>
        </p:spPr>
        <p:txBody>
          <a:bodyPr/>
          <a:lstStyle/>
          <a:p>
            <a:r>
              <a:rPr lang="cs-CZ" u="sng" dirty="0"/>
              <a:t>Polemika z pera Martina Lupáče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97811" y="482090"/>
            <a:ext cx="825312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Rozsáhlé dílo </a:t>
            </a:r>
            <a:r>
              <a:rPr lang="cs-CZ" sz="2400" i="1" dirty="0"/>
              <a:t>Super </a:t>
            </a:r>
            <a:r>
              <a:rPr lang="cs-CZ" sz="2400" i="1" dirty="0" err="1"/>
              <a:t>responso</a:t>
            </a:r>
            <a:r>
              <a:rPr lang="cs-CZ" sz="2400" i="1" dirty="0"/>
              <a:t> Pii </a:t>
            </a:r>
            <a:r>
              <a:rPr lang="cs-CZ" sz="2400" i="1" dirty="0" err="1"/>
              <a:t>pape</a:t>
            </a:r>
            <a:r>
              <a:rPr lang="cs-CZ" sz="2400" i="1" dirty="0"/>
              <a:t> </a:t>
            </a:r>
            <a:r>
              <a:rPr lang="cs-CZ" sz="2400" dirty="0"/>
              <a:t>o dvou částech, v první oslavuje </a:t>
            </a:r>
            <a:r>
              <a:rPr lang="cs-CZ" sz="2400" b="1" dirty="0"/>
              <a:t>kompaktáta jako husitský triumf</a:t>
            </a:r>
            <a:r>
              <a:rPr lang="cs-CZ" sz="2400" dirty="0"/>
              <a:t>, zdůrazňuje však, že </a:t>
            </a:r>
            <a:r>
              <a:rPr lang="cs-CZ" sz="2400" i="1" dirty="0"/>
              <a:t>„</a:t>
            </a:r>
            <a:r>
              <a:rPr lang="cs-CZ" sz="2400" i="1" dirty="0" err="1"/>
              <a:t>nulla</a:t>
            </a:r>
            <a:r>
              <a:rPr lang="cs-CZ" sz="2400" i="1" dirty="0"/>
              <a:t> </a:t>
            </a:r>
            <a:r>
              <a:rPr lang="cs-CZ" sz="2400" i="1" dirty="0" err="1"/>
              <a:t>auctoritate</a:t>
            </a:r>
            <a:r>
              <a:rPr lang="cs-CZ" sz="2400" i="1" dirty="0"/>
              <a:t> </a:t>
            </a:r>
            <a:r>
              <a:rPr lang="cs-CZ" sz="2400" i="1" dirty="0" err="1"/>
              <a:t>compactatorum</a:t>
            </a:r>
            <a:r>
              <a:rPr lang="cs-CZ" sz="2400" i="1" dirty="0"/>
              <a:t> sic </a:t>
            </a:r>
            <a:r>
              <a:rPr lang="cs-CZ" sz="2400" i="1" dirty="0" err="1"/>
              <a:t>communicamus</a:t>
            </a:r>
            <a:r>
              <a:rPr lang="cs-CZ" sz="2400" i="1" dirty="0"/>
              <a:t>, </a:t>
            </a:r>
            <a:r>
              <a:rPr lang="cs-CZ" sz="2400" b="1" i="1" dirty="0" err="1"/>
              <a:t>nec</a:t>
            </a:r>
            <a:r>
              <a:rPr lang="cs-CZ" sz="2400" b="1" i="1" dirty="0"/>
              <a:t> </a:t>
            </a:r>
            <a:r>
              <a:rPr lang="cs-CZ" sz="2400" b="1" i="1" dirty="0" err="1"/>
              <a:t>sophistica</a:t>
            </a:r>
            <a:r>
              <a:rPr lang="cs-CZ" sz="2400" b="1" i="1" dirty="0"/>
              <a:t> </a:t>
            </a:r>
            <a:r>
              <a:rPr lang="cs-CZ" sz="2400" b="1" i="1" dirty="0" err="1"/>
              <a:t>abrogacione</a:t>
            </a:r>
            <a:r>
              <a:rPr lang="cs-CZ" sz="2400" b="1" i="1" dirty="0"/>
              <a:t> </a:t>
            </a:r>
            <a:r>
              <a:rPr lang="cs-CZ" sz="2400" b="1" i="1" dirty="0" err="1"/>
              <a:t>dimittemus</a:t>
            </a:r>
            <a:r>
              <a:rPr lang="cs-CZ" sz="2400" i="1" dirty="0"/>
              <a:t>.“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Druhá část polemizuje s Piovými tvrzeními – např. na papežův výrok </a:t>
            </a:r>
            <a:r>
              <a:rPr lang="cs-CZ" sz="2400" i="1" dirty="0"/>
              <a:t>„</a:t>
            </a:r>
            <a:r>
              <a:rPr lang="cs-CZ" sz="2400" i="1" dirty="0" err="1"/>
              <a:t>apostolis</a:t>
            </a:r>
            <a:r>
              <a:rPr lang="cs-CZ" sz="2400" i="1" dirty="0"/>
              <a:t> tantum id </a:t>
            </a:r>
            <a:r>
              <a:rPr lang="cs-CZ" sz="2400" i="1" dirty="0" err="1"/>
              <a:t>dictum</a:t>
            </a:r>
            <a:r>
              <a:rPr lang="cs-CZ" sz="2400" i="1" dirty="0"/>
              <a:t> </a:t>
            </a:r>
            <a:r>
              <a:rPr lang="cs-CZ" sz="2400" i="1" dirty="0" err="1"/>
              <a:t>fuit</a:t>
            </a:r>
            <a:r>
              <a:rPr lang="cs-CZ" sz="2400" i="1" dirty="0"/>
              <a:t>“ </a:t>
            </a:r>
            <a:r>
              <a:rPr lang="cs-CZ" sz="2400" dirty="0"/>
              <a:t>reaguje, že </a:t>
            </a:r>
            <a:r>
              <a:rPr lang="cs-CZ" sz="2400" i="1" dirty="0"/>
              <a:t>„</a:t>
            </a:r>
            <a:r>
              <a:rPr lang="cs-CZ" sz="2400" i="1" dirty="0" err="1"/>
              <a:t>istud</a:t>
            </a:r>
            <a:r>
              <a:rPr lang="cs-CZ" sz="2400" i="1" dirty="0"/>
              <a:t> </a:t>
            </a:r>
            <a:r>
              <a:rPr lang="cs-CZ" sz="2400" i="1" dirty="0" err="1"/>
              <a:t>est</a:t>
            </a:r>
            <a:r>
              <a:rPr lang="cs-CZ" sz="2400" i="1" dirty="0"/>
              <a:t> una </a:t>
            </a:r>
            <a:r>
              <a:rPr lang="cs-CZ" sz="2400" b="1" i="1" dirty="0"/>
              <a:t>nova et </a:t>
            </a:r>
            <a:r>
              <a:rPr lang="cs-CZ" sz="2400" b="1" i="1" dirty="0" err="1"/>
              <a:t>inaudita</a:t>
            </a:r>
            <a:r>
              <a:rPr lang="cs-CZ" sz="2400" b="1" i="1" dirty="0"/>
              <a:t> </a:t>
            </a:r>
            <a:r>
              <a:rPr lang="cs-CZ" sz="2400" b="1" i="1" dirty="0" err="1"/>
              <a:t>doctrina</a:t>
            </a:r>
            <a:r>
              <a:rPr lang="cs-CZ" sz="2400" i="1" dirty="0"/>
              <a:t> in </a:t>
            </a:r>
            <a:r>
              <a:rPr lang="cs-CZ" sz="2400" i="1" dirty="0" err="1"/>
              <a:t>ecclesia</a:t>
            </a:r>
            <a:r>
              <a:rPr lang="cs-CZ" sz="2400" i="1" dirty="0"/>
              <a:t>, </a:t>
            </a:r>
            <a:r>
              <a:rPr lang="cs-CZ" sz="2400" i="1" dirty="0" err="1"/>
              <a:t>quod</a:t>
            </a:r>
            <a:r>
              <a:rPr lang="cs-CZ" sz="2400" i="1" dirty="0"/>
              <a:t> </a:t>
            </a:r>
            <a:r>
              <a:rPr lang="cs-CZ" sz="2400" i="1" dirty="0" err="1"/>
              <a:t>unum</a:t>
            </a:r>
            <a:r>
              <a:rPr lang="cs-CZ" sz="2400" i="1" dirty="0"/>
              <a:t> et idem </a:t>
            </a:r>
            <a:r>
              <a:rPr lang="cs-CZ" sz="2400" i="1" dirty="0" err="1"/>
              <a:t>sacramentum</a:t>
            </a:r>
            <a:r>
              <a:rPr lang="cs-CZ" sz="2400" i="1" dirty="0"/>
              <a:t> </a:t>
            </a:r>
            <a:r>
              <a:rPr lang="cs-CZ" sz="2400" i="1" dirty="0" err="1"/>
              <a:t>sit</a:t>
            </a:r>
            <a:r>
              <a:rPr lang="cs-CZ" sz="2400" i="1" dirty="0"/>
              <a:t> </a:t>
            </a:r>
            <a:r>
              <a:rPr lang="cs-CZ" sz="2400" i="1" dirty="0" err="1"/>
              <a:t>uni</a:t>
            </a:r>
            <a:r>
              <a:rPr lang="cs-CZ" sz="2400" i="1" dirty="0"/>
              <a:t> tantum </a:t>
            </a:r>
            <a:r>
              <a:rPr lang="cs-CZ" sz="2400" i="1" dirty="0" err="1"/>
              <a:t>statui</a:t>
            </a:r>
            <a:r>
              <a:rPr lang="cs-CZ" sz="2400" i="1" dirty="0"/>
              <a:t> </a:t>
            </a:r>
            <a:r>
              <a:rPr lang="cs-CZ" sz="2400" i="1" dirty="0" err="1"/>
              <a:t>iussum</a:t>
            </a:r>
            <a:r>
              <a:rPr lang="cs-CZ" sz="2400" i="1" dirty="0"/>
              <a:t> </a:t>
            </a:r>
            <a:r>
              <a:rPr lang="cs-CZ" sz="2400" i="1" dirty="0" err="1"/>
              <a:t>seu</a:t>
            </a:r>
            <a:r>
              <a:rPr lang="cs-CZ" sz="2400" i="1" dirty="0"/>
              <a:t> </a:t>
            </a:r>
            <a:r>
              <a:rPr lang="cs-CZ" sz="2400" i="1" dirty="0" err="1"/>
              <a:t>preceptum</a:t>
            </a:r>
            <a:r>
              <a:rPr lang="cs-CZ" sz="2400" i="1" dirty="0"/>
              <a:t> (…) </a:t>
            </a:r>
            <a:r>
              <a:rPr lang="cs-CZ" sz="2400" b="1" i="1" dirty="0"/>
              <a:t>et </a:t>
            </a:r>
            <a:r>
              <a:rPr lang="cs-CZ" sz="2400" b="1" i="1" dirty="0" err="1"/>
              <a:t>aliis</a:t>
            </a:r>
            <a:r>
              <a:rPr lang="cs-CZ" sz="2400" b="1" i="1" dirty="0"/>
              <a:t> </a:t>
            </a:r>
            <a:r>
              <a:rPr lang="cs-CZ" sz="2400" b="1" i="1" dirty="0" err="1"/>
              <a:t>statibus</a:t>
            </a:r>
            <a:r>
              <a:rPr lang="cs-CZ" sz="2400" b="1" i="1" dirty="0"/>
              <a:t> </a:t>
            </a:r>
            <a:r>
              <a:rPr lang="cs-CZ" sz="2400" b="1" i="1" dirty="0" err="1"/>
              <a:t>denegari</a:t>
            </a:r>
            <a:r>
              <a:rPr lang="cs-CZ" sz="2400" i="1" dirty="0"/>
              <a:t>…“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V kratším spisku </a:t>
            </a:r>
            <a:r>
              <a:rPr lang="cs-CZ" sz="2400" b="1" i="1" dirty="0" err="1"/>
              <a:t>Contra</a:t>
            </a:r>
            <a:r>
              <a:rPr lang="cs-CZ" sz="2400" b="1" i="1" dirty="0"/>
              <a:t> </a:t>
            </a:r>
            <a:r>
              <a:rPr lang="cs-CZ" sz="2400" b="1" i="1" dirty="0" err="1"/>
              <a:t>papam</a:t>
            </a:r>
            <a:r>
              <a:rPr lang="cs-CZ" sz="2400" b="1" dirty="0"/>
              <a:t> </a:t>
            </a:r>
            <a:r>
              <a:rPr lang="cs-CZ" sz="2400" dirty="0"/>
              <a:t>je Pius II. za svou údajnou věrolomnost označen za </a:t>
            </a:r>
            <a:r>
              <a:rPr lang="cs-CZ" sz="2400" b="1" dirty="0"/>
              <a:t>Antikrista</a:t>
            </a:r>
          </a:p>
          <a:p>
            <a:pPr algn="just">
              <a:buFont typeface="Wingdings" pitchFamily="2" charset="2"/>
              <a:buChar char="§"/>
            </a:pPr>
            <a:endParaRPr lang="cs-CZ" sz="2400" b="1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„Může rozkazovat andělům, zrušit očistec, rozdělovat, jak chce, zásluhy všech svatých a odepřít je, komu se mu zachce…“</a:t>
            </a:r>
          </a:p>
        </p:txBody>
      </p:sp>
    </p:spTree>
    <p:extLst>
      <p:ext uri="{BB962C8B-B14F-4D97-AF65-F5344CB8AC3E}">
        <p14:creationId xmlns:p14="http://schemas.microsoft.com/office/powerpoint/2010/main" val="13034375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12217</TotalTime>
  <Words>741</Words>
  <Application>Microsoft Office PowerPoint</Application>
  <PresentationFormat>Předvádění na obrazovce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Motiv sady Office</vt:lpstr>
      <vt:lpstr>   Zlomový rok 1462 – mají větší váhu slova (a činy) papeže, nebo českého krále?   Papežství, koncily a české země v pozdním středověku</vt:lpstr>
      <vt:lpstr>Volba „husitského krále“</vt:lpstr>
      <vt:lpstr>Pius II. a Jiří z Poděbrad</vt:lpstr>
      <vt:lpstr>„Husitský král“…</vt:lpstr>
      <vt:lpstr>… a jeho ideový rival</vt:lpstr>
      <vt:lpstr>České poselstvo v Římě r. 1462 </vt:lpstr>
      <vt:lpstr>Prohlášení kompaktát za neplatná</vt:lpstr>
      <vt:lpstr>Jiříkovo vystoupení na srpnovém sněmu</vt:lpstr>
      <vt:lpstr>Polemika z pera Martina Lupáče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Velká Británie a přistěhovalectví po roce 1945</dc:title>
  <dc:creator>Adam</dc:creator>
  <cp:lastModifiedBy>Adam Pálka</cp:lastModifiedBy>
  <cp:revision>257</cp:revision>
  <dcterms:created xsi:type="dcterms:W3CDTF">2013-03-27T18:04:31Z</dcterms:created>
  <dcterms:modified xsi:type="dcterms:W3CDTF">2017-01-25T14:33:10Z</dcterms:modified>
</cp:coreProperties>
</file>