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4" r:id="rId6"/>
    <p:sldId id="261" r:id="rId7"/>
    <p:sldId id="262" r:id="rId8"/>
    <p:sldId id="263" r:id="rId9"/>
    <p:sldId id="265" r:id="rId10"/>
    <p:sldId id="270" r:id="rId11"/>
    <p:sldId id="268" r:id="rId12"/>
    <p:sldId id="269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26.09.2016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Raněný_Černohore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7685"/>
            <a:ext cx="4968552" cy="6473683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"/>
          </p:nvPr>
        </p:nvSpPr>
        <p:spPr>
          <a:xfrm>
            <a:off x="5796136" y="4077072"/>
            <a:ext cx="2865512" cy="1368152"/>
          </a:xfrm>
        </p:spPr>
        <p:txBody>
          <a:bodyPr/>
          <a:lstStyle/>
          <a:p>
            <a:r>
              <a:rPr lang="cs-CZ" dirty="0" smtClean="0"/>
              <a:t>Jaroslav Čermák – Raněný Černohorec (1873)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Velká východní krize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52928" cy="5277200"/>
          </a:xfrm>
        </p:spPr>
        <p:txBody>
          <a:bodyPr/>
          <a:lstStyle/>
          <a:p>
            <a:r>
              <a:rPr lang="cs-CZ" dirty="0" smtClean="0"/>
              <a:t>V českých zemích organizovány dobročinné sbírky a politická shromáždění na podporu Jihoslovanů </a:t>
            </a:r>
          </a:p>
          <a:p>
            <a:r>
              <a:rPr lang="cs-CZ" dirty="0" smtClean="0"/>
              <a:t>Čeští dobrovolníci – několik desítek</a:t>
            </a:r>
          </a:p>
          <a:p>
            <a:r>
              <a:rPr lang="cs-CZ" dirty="0" smtClean="0"/>
              <a:t>Zpravodajství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Josef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Holeček </a:t>
            </a:r>
            <a:r>
              <a:rPr lang="cs-CZ" dirty="0" smtClean="0"/>
              <a:t>(</a:t>
            </a:r>
            <a:r>
              <a:rPr lang="cs-CZ" i="1" dirty="0" smtClean="0"/>
              <a:t>Národní listy</a:t>
            </a:r>
            <a:r>
              <a:rPr lang="cs-CZ" dirty="0" smtClean="0"/>
              <a:t>),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Bohumil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Havlasa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František Alexandr Zach </a:t>
            </a:r>
            <a:r>
              <a:rPr lang="cs-CZ" dirty="0" smtClean="0"/>
              <a:t>velitelem jedné z front jako generál srbské armády</a:t>
            </a:r>
          </a:p>
          <a:p>
            <a:r>
              <a:rPr lang="cs-CZ" dirty="0" smtClean="0"/>
              <a:t>1878 – okupace Bosny a Hercegoviny za účasti českých vojáků, poté příchod řady českých úředníků, učitelů, kulturních pracovníků a dalších do Bosny </a:t>
            </a:r>
          </a:p>
          <a:p>
            <a:r>
              <a:rPr lang="cs-CZ" dirty="0" smtClean="0"/>
              <a:t>1885 – Bulharsko-srbská válka – sympatie Čechů na straně napadených Bulharů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Vztahy na konci 19. století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80920" cy="5493224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latin typeface="Garamond" pitchFamily="18" charset="0"/>
              </a:rPr>
              <a:t>Černá Hora </a:t>
            </a:r>
            <a:r>
              <a:rPr lang="cs-CZ" dirty="0" smtClean="0">
                <a:latin typeface="Garamond" pitchFamily="18" charset="0"/>
              </a:rPr>
              <a:t>– publicista a politik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Vaclík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sekretář knížat Danila a Nikoly, zasloužil se o uznání ČH</a:t>
            </a:r>
            <a:endParaRPr lang="cs-CZ" b="1" dirty="0" smtClean="0">
              <a:latin typeface="Garamond" pitchFamily="18" charset="0"/>
            </a:endParaRPr>
          </a:p>
          <a:p>
            <a:r>
              <a:rPr lang="cs-CZ" b="1" dirty="0" smtClean="0">
                <a:latin typeface="Garamond" pitchFamily="18" charset="0"/>
              </a:rPr>
              <a:t>Sokol </a:t>
            </a:r>
            <a:r>
              <a:rPr lang="cs-CZ" dirty="0" smtClean="0">
                <a:latin typeface="Garamond" pitchFamily="18" charset="0"/>
              </a:rPr>
              <a:t>– nejstarší ve Slovinsku, poté i v Chorvatsku a Srbsku</a:t>
            </a:r>
          </a:p>
          <a:p>
            <a:r>
              <a:rPr lang="cs-CZ" dirty="0" smtClean="0">
                <a:latin typeface="Garamond" pitchFamily="18" charset="0"/>
              </a:rPr>
              <a:t>Účast jihoslovanských Sokolů na sletu v Praze 1912 (1300 Sokolů ze Srbska)</a:t>
            </a:r>
          </a:p>
          <a:p>
            <a:r>
              <a:rPr lang="cs-CZ" b="1" dirty="0" smtClean="0">
                <a:latin typeface="Garamond" pitchFamily="18" charset="0"/>
              </a:rPr>
              <a:t>České Besedy</a:t>
            </a:r>
          </a:p>
          <a:p>
            <a:r>
              <a:rPr lang="cs-CZ" dirty="0" smtClean="0">
                <a:latin typeface="Garamond" pitchFamily="18" charset="0"/>
              </a:rPr>
              <a:t>80. léta 19. století – nová vlna české kolonizace chorvatského venkova</a:t>
            </a:r>
          </a:p>
          <a:p>
            <a:r>
              <a:rPr lang="cs-CZ" dirty="0" smtClean="0">
                <a:latin typeface="Garamond" pitchFamily="18" charset="0"/>
              </a:rPr>
              <a:t>Koncem 19. století vznikla česká krajanská kolonie i v Bělehradě – hudebníci, inženýři atd. 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Šafárik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Josef Meissner, bratři Šístkové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r>
              <a:rPr lang="cs-CZ" dirty="0" smtClean="0">
                <a:latin typeface="Garamond" pitchFamily="18" charset="0"/>
              </a:rPr>
              <a:t>Podíl Čechů na budování chorvatských turistických středisek a jejich popularizaci – </a:t>
            </a:r>
            <a:r>
              <a:rPr lang="cs-CZ" dirty="0" err="1" smtClean="0">
                <a:latin typeface="Garamond" pitchFamily="18" charset="0"/>
              </a:rPr>
              <a:t>Baška</a:t>
            </a:r>
            <a:r>
              <a:rPr lang="cs-CZ" dirty="0" smtClean="0">
                <a:latin typeface="Garamond" pitchFamily="18" charset="0"/>
              </a:rPr>
              <a:t> na Krku, </a:t>
            </a:r>
            <a:r>
              <a:rPr lang="cs-CZ" dirty="0" err="1" smtClean="0">
                <a:latin typeface="Garamond" pitchFamily="18" charset="0"/>
              </a:rPr>
              <a:t>Crikvenica</a:t>
            </a:r>
            <a:r>
              <a:rPr lang="cs-CZ" dirty="0" smtClean="0">
                <a:latin typeface="Garamond" pitchFamily="18" charset="0"/>
              </a:rPr>
              <a:t> ad.</a:t>
            </a:r>
          </a:p>
          <a:p>
            <a:r>
              <a:rPr lang="cs-CZ" dirty="0" smtClean="0">
                <a:latin typeface="Garamond" pitchFamily="18" charset="0"/>
              </a:rPr>
              <a:t>90. léta – spolupráce mladočechů a chorvatských </a:t>
            </a:r>
            <a:r>
              <a:rPr lang="cs-CZ" dirty="0" err="1" smtClean="0">
                <a:latin typeface="Garamond" pitchFamily="18" charset="0"/>
              </a:rPr>
              <a:t>obzorašů</a:t>
            </a:r>
            <a:r>
              <a:rPr lang="cs-CZ" dirty="0" smtClean="0">
                <a:latin typeface="Garamond" pitchFamily="18" charset="0"/>
              </a:rPr>
              <a:t> v říšské radě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10800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410694" cy="4547592"/>
          </a:xfrm>
        </p:spPr>
      </p:pic>
      <p:pic>
        <p:nvPicPr>
          <p:cNvPr id="9" name="Zástupný symbol pro obsah 8" descr="dječja kolonij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4308042" cy="302418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467544" y="188640"/>
            <a:ext cx="3657600" cy="1296144"/>
          </a:xfrm>
        </p:spPr>
        <p:txBody>
          <a:bodyPr/>
          <a:lstStyle/>
          <a:p>
            <a:r>
              <a:rPr lang="cs-CZ" dirty="0" smtClean="0"/>
              <a:t>Pomník českého lékaře Emila </a:t>
            </a:r>
            <a:r>
              <a:rPr lang="cs-CZ" dirty="0" err="1" smtClean="0"/>
              <a:t>Geistlicha</a:t>
            </a:r>
            <a:r>
              <a:rPr lang="cs-CZ" dirty="0" smtClean="0"/>
              <a:t> v </a:t>
            </a:r>
            <a:r>
              <a:rPr lang="cs-CZ" dirty="0" err="1" smtClean="0"/>
              <a:t>Bašce</a:t>
            </a:r>
            <a:r>
              <a:rPr lang="cs-CZ" dirty="0" smtClean="0"/>
              <a:t> na Krku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3657600" cy="1296144"/>
          </a:xfrm>
        </p:spPr>
        <p:txBody>
          <a:bodyPr/>
          <a:lstStyle/>
          <a:p>
            <a:r>
              <a:rPr lang="cs-CZ" dirty="0" err="1" smtClean="0"/>
              <a:t>Crikvenica</a:t>
            </a:r>
            <a:r>
              <a:rPr lang="cs-CZ" dirty="0" smtClean="0"/>
              <a:t> – ozdravovna zvaná Dětská kolonie, založená Marií </a:t>
            </a:r>
            <a:r>
              <a:rPr lang="cs-CZ" dirty="0" err="1" smtClean="0"/>
              <a:t>Steyskalovou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5112568" cy="63367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Koncem 19. století – řada jihoslovanských studentů v Praze – zejména Chorvati a Slovinci</a:t>
            </a:r>
          </a:p>
          <a:p>
            <a:r>
              <a:rPr lang="cs-CZ" dirty="0" smtClean="0">
                <a:latin typeface="Garamond" pitchFamily="18" charset="0"/>
              </a:rPr>
              <a:t>Srbové z Království méně</a:t>
            </a:r>
          </a:p>
          <a:p>
            <a:r>
              <a:rPr lang="cs-CZ" dirty="0" smtClean="0">
                <a:latin typeface="Garamond" pitchFamily="18" charset="0"/>
              </a:rPr>
              <a:t>1895 – příchod Chorvatů po nepokojích na Záhřebské univerzitě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Stjepan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(viz foto) 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Žmavc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Jovan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Banjanin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Kosta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Majkić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Šajković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1896–1898 – časopis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i="1" dirty="0" smtClean="0">
                <a:latin typeface="Garamond" pitchFamily="18" charset="0"/>
              </a:rPr>
              <a:t>Novo doba (</a:t>
            </a:r>
            <a:r>
              <a:rPr lang="cs-CZ" b="1" i="1" dirty="0" err="1" smtClean="0">
                <a:latin typeface="Garamond" pitchFamily="18" charset="0"/>
              </a:rPr>
              <a:t>Hrvatska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misao</a:t>
            </a:r>
            <a:r>
              <a:rPr lang="cs-CZ" b="1" i="1" dirty="0" smtClean="0">
                <a:latin typeface="Garamond" pitchFamily="18" charset="0"/>
              </a:rPr>
              <a:t>)</a:t>
            </a:r>
          </a:p>
          <a:p>
            <a:r>
              <a:rPr lang="cs-CZ" dirty="0" smtClean="0">
                <a:latin typeface="Garamond" pitchFamily="18" charset="0"/>
              </a:rPr>
              <a:t>Politické kontakty s Jihoslovany udržovali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Václav Klofáč </a:t>
            </a:r>
            <a:r>
              <a:rPr lang="cs-CZ" dirty="0" smtClean="0">
                <a:latin typeface="Garamond" pitchFamily="18" charset="0"/>
              </a:rPr>
              <a:t>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Karel Kramář</a:t>
            </a:r>
          </a:p>
          <a:p>
            <a:r>
              <a:rPr lang="cs-CZ" dirty="0" smtClean="0">
                <a:latin typeface="Garamond" pitchFamily="18" charset="0"/>
              </a:rPr>
              <a:t>1908 – </a:t>
            </a:r>
            <a:r>
              <a:rPr lang="cs-CZ" dirty="0" err="1" smtClean="0">
                <a:latin typeface="Garamond" pitchFamily="18" charset="0"/>
              </a:rPr>
              <a:t>novoslovanský</a:t>
            </a:r>
            <a:r>
              <a:rPr lang="cs-CZ" dirty="0" smtClean="0">
                <a:latin typeface="Garamond" pitchFamily="18" charset="0"/>
              </a:rPr>
              <a:t> sjezd v Praze – účast Jihoslovanů 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Hribar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Ante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Tresić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-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Pavišić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Kosta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Kumanudi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r>
              <a:rPr lang="cs-CZ" dirty="0" smtClean="0">
                <a:latin typeface="Garamond" pitchFamily="18" charset="0"/>
              </a:rPr>
              <a:t>1908 – anexe </a:t>
            </a:r>
            <a:r>
              <a:rPr lang="cs-CZ" dirty="0" err="1" smtClean="0">
                <a:latin typeface="Garamond" pitchFamily="18" charset="0"/>
              </a:rPr>
              <a:t>BaH</a:t>
            </a:r>
            <a:r>
              <a:rPr lang="cs-CZ" dirty="0" smtClean="0">
                <a:latin typeface="Garamond" pitchFamily="18" charset="0"/>
              </a:rPr>
              <a:t> – mladočeši hlasovali pro, realisti se zdrželi, </a:t>
            </a:r>
            <a:r>
              <a:rPr lang="cs-CZ" dirty="0" err="1" smtClean="0">
                <a:latin typeface="Garamond" pitchFamily="18" charset="0"/>
              </a:rPr>
              <a:t>soc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dem</a:t>
            </a:r>
            <a:r>
              <a:rPr lang="cs-CZ" dirty="0" smtClean="0">
                <a:latin typeface="Garamond" pitchFamily="18" charset="0"/>
              </a:rPr>
              <a:t>. a </a:t>
            </a:r>
            <a:r>
              <a:rPr lang="cs-CZ" dirty="0" err="1" smtClean="0">
                <a:latin typeface="Garamond" pitchFamily="18" charset="0"/>
              </a:rPr>
              <a:t>nár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soc</a:t>
            </a:r>
            <a:r>
              <a:rPr lang="cs-CZ" dirty="0" smtClean="0">
                <a:latin typeface="Garamond" pitchFamily="18" charset="0"/>
              </a:rPr>
              <a:t>. proti</a:t>
            </a:r>
          </a:p>
          <a:p>
            <a:r>
              <a:rPr lang="cs-CZ" dirty="0" smtClean="0">
                <a:latin typeface="Garamond" pitchFamily="18" charset="0"/>
              </a:rPr>
              <a:t>Česká veřejnost proti anexi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5" name="Zástupný symbol pro obsah 4" descr="Radić s rodinou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302643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4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TGM a Jihoslované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640960" cy="266429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Tomáš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Garrigue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Masaryk </a:t>
            </a:r>
            <a:r>
              <a:rPr lang="cs-CZ" dirty="0" smtClean="0">
                <a:latin typeface="Garamond" pitchFamily="18" charset="0"/>
              </a:rPr>
              <a:t>zásadním způsobem ovlivnil mladou jihoslovanskou generaci</a:t>
            </a:r>
          </a:p>
          <a:p>
            <a:r>
              <a:rPr lang="cs-CZ" dirty="0" smtClean="0">
                <a:latin typeface="Garamond" pitchFamily="18" charset="0"/>
              </a:rPr>
              <a:t>1892 – první cesta T. G. Masaryka do Bosny – v delegacích upozornil na zaostalost této země a žalostný stav tamního obyvatelstva</a:t>
            </a:r>
          </a:p>
          <a:p>
            <a:r>
              <a:rPr lang="cs-CZ" dirty="0" smtClean="0">
                <a:latin typeface="Garamond" pitchFamily="18" charset="0"/>
              </a:rPr>
              <a:t>Masaryk propagoval myšlenku jednotného jihoslovanského národa, umírněný slavismus (byl skeptický vůči Rusku), nedogmatické náboženství, socializaci kultury, politiky i vzdělávání (spolupráci všech společenských vrstev)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v Záhřebu literární časopis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Nova 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nada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Vladimir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Jelovšek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„</a:t>
            </a:r>
            <a:r>
              <a:rPr lang="cs-CZ" dirty="0" err="1" smtClean="0">
                <a:latin typeface="Garamond" pitchFamily="18" charset="0"/>
              </a:rPr>
              <a:t>masarykovci</a:t>
            </a:r>
            <a:r>
              <a:rPr lang="cs-CZ" dirty="0" smtClean="0">
                <a:latin typeface="Garamond" pitchFamily="18" charset="0"/>
              </a:rPr>
              <a:t>“ </a:t>
            </a:r>
          </a:p>
          <a:p>
            <a:r>
              <a:rPr lang="cs-CZ" dirty="0" smtClean="0">
                <a:latin typeface="Garamond" pitchFamily="18" charset="0"/>
              </a:rPr>
              <a:t>„</a:t>
            </a:r>
            <a:r>
              <a:rPr lang="cs-CZ" dirty="0" err="1" smtClean="0">
                <a:latin typeface="Garamond" pitchFamily="18" charset="0"/>
              </a:rPr>
              <a:t>Naprednjaci</a:t>
            </a:r>
            <a:r>
              <a:rPr lang="cs-CZ" dirty="0" smtClean="0">
                <a:latin typeface="Garamond" pitchFamily="18" charset="0"/>
              </a:rPr>
              <a:t>“ – kulturní povznesení lidových vrstev</a:t>
            </a:r>
          </a:p>
          <a:p>
            <a:r>
              <a:rPr lang="cs-CZ" dirty="0" smtClean="0">
                <a:latin typeface="Garamond" pitchFamily="18" charset="0"/>
              </a:rPr>
              <a:t>v Dalmácii Lidová pokroková strana –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Josip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Smodlaka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15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3" y="3349588"/>
            <a:ext cx="4464496" cy="3348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96944" cy="633670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1904 – v Bánském Chorvatsku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Chorvatská pokroková strana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Vladimir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Jelovšek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Petar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Skok, 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Lorković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Većeslav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Wilder</a:t>
            </a:r>
            <a:r>
              <a:rPr lang="cs-CZ" dirty="0" smtClean="0">
                <a:latin typeface="Garamond" pitchFamily="18" charset="0"/>
              </a:rPr>
              <a:t>) – týdeník 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Pokret</a:t>
            </a:r>
            <a:endParaRPr lang="cs-CZ" i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1905 –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Chorvatsko-srbská koalice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Supilo,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Svetozar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Pribićević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 smtClean="0">
                <a:latin typeface="Garamond" pitchFamily="18" charset="0"/>
              </a:rPr>
              <a:t>901 –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Kaj 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hoćemo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? </a:t>
            </a:r>
            <a:r>
              <a:rPr lang="cs-CZ" dirty="0" smtClean="0">
                <a:latin typeface="Garamond" pitchFamily="18" charset="0"/>
              </a:rPr>
              <a:t>– manifest slovinské omladiny</a:t>
            </a:r>
          </a:p>
          <a:p>
            <a:r>
              <a:rPr lang="cs-CZ" dirty="0" smtClean="0">
                <a:latin typeface="Garamond" pitchFamily="18" charset="0"/>
              </a:rPr>
              <a:t>1902 – časopis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Naši 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zapiski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sociálnědemokratický, spolupráce s </a:t>
            </a:r>
            <a:r>
              <a:rPr lang="cs-CZ" dirty="0" err="1" smtClean="0">
                <a:latin typeface="Garamond" pitchFamily="18" charset="0"/>
              </a:rPr>
              <a:t>masarykovci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1904 – národně-radikální hnutí– „drobná práce“ – osvěta, boj proti alkoholismu, menšinové otázky, boj za vznik slovinské univerzity</a:t>
            </a:r>
          </a:p>
          <a:p>
            <a:r>
              <a:rPr lang="cs-CZ" dirty="0" smtClean="0">
                <a:latin typeface="Garamond" pitchFamily="18" charset="0"/>
              </a:rPr>
              <a:t>proti Masarykovým idejím slovinští klerikálové</a:t>
            </a:r>
          </a:p>
          <a:p>
            <a:r>
              <a:rPr lang="cs-CZ" dirty="0" smtClean="0">
                <a:latin typeface="Garamond" pitchFamily="18" charset="0"/>
              </a:rPr>
              <a:t>Slovinští liberálové(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Hribar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Ivan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Tavčar</a:t>
            </a:r>
            <a:r>
              <a:rPr lang="cs-CZ" dirty="0" smtClean="0">
                <a:latin typeface="Garamond" pitchFamily="18" charset="0"/>
              </a:rPr>
              <a:t>) pro spolupráci s Čechy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064896" cy="619508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počátek 20.století – druhá vlna Jihoslovanů v Praze 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Vladimir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Jelovšek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Milan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Prelog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Većeslav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Vilder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Zofka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Kvedrova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Albert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Kramer</a:t>
            </a:r>
            <a:r>
              <a:rPr lang="cs-CZ" dirty="0" smtClean="0">
                <a:latin typeface="Garamond" pitchFamily="18" charset="0"/>
              </a:rPr>
              <a:t> aj.)</a:t>
            </a:r>
          </a:p>
          <a:p>
            <a:r>
              <a:rPr lang="cs-CZ" dirty="0" smtClean="0">
                <a:latin typeface="Garamond" pitchFamily="18" charset="0"/>
              </a:rPr>
              <a:t>Po studentské stávce v Záhřebu v roce 1908 nová vlna chorvatských studentů do Prahy</a:t>
            </a:r>
          </a:p>
          <a:p>
            <a:r>
              <a:rPr lang="cs-CZ" dirty="0" smtClean="0">
                <a:latin typeface="Garamond" pitchFamily="18" charset="0"/>
              </a:rPr>
              <a:t>1908 – Masarykova kritika způsobu anexe Bosny a Hercegoviny </a:t>
            </a:r>
            <a:r>
              <a:rPr lang="cs-CZ" dirty="0" err="1" smtClean="0">
                <a:latin typeface="Garamond" pitchFamily="18" charset="0"/>
              </a:rPr>
              <a:t>Rakouskem</a:t>
            </a:r>
            <a:r>
              <a:rPr lang="cs-CZ" dirty="0" smtClean="0">
                <a:latin typeface="Garamond" pitchFamily="18" charset="0"/>
              </a:rPr>
              <a:t>-Uherskem</a:t>
            </a:r>
          </a:p>
          <a:p>
            <a:r>
              <a:rPr lang="cs-CZ" dirty="0" smtClean="0">
                <a:latin typeface="Garamond" pitchFamily="18" charset="0"/>
              </a:rPr>
              <a:t>1910 – příchod dvou skupin studentů – „realisti“ 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Cvjetiša</a:t>
            </a:r>
            <a:r>
              <a:rPr lang="cs-CZ" dirty="0" smtClean="0">
                <a:latin typeface="Garamond" pitchFamily="18" charset="0"/>
              </a:rPr>
              <a:t> ad.) a radikálové – požadavek nezávislého jihoslovanského státu – Masaryk proti</a:t>
            </a:r>
          </a:p>
          <a:p>
            <a:r>
              <a:rPr lang="cs-CZ" dirty="0" smtClean="0">
                <a:latin typeface="Garamond" pitchFamily="18" charset="0"/>
              </a:rPr>
              <a:t>Masaryk požadoval rozvoj malých slovanských národů v rámci R-U, které by ale respektovalo jejich jazyková a národnostní práva a postupně by se přetvořilo na federaci</a:t>
            </a:r>
          </a:p>
          <a:p>
            <a:r>
              <a:rPr lang="cs-CZ" dirty="0" smtClean="0">
                <a:latin typeface="Garamond" pitchFamily="18" charset="0"/>
              </a:rPr>
              <a:t>Kontakty udržoval i s významným jazykovědcem žijícím ve Vídni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Vatroslavem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Jagićem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Archiv_UTGM_roztříděno_dle_ jazyků\Dopisy_česky\18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04456" cy="5472608"/>
          </a:xfrm>
          <a:prstGeom prst="rect">
            <a:avLst/>
          </a:prstGeom>
          <a:noFill/>
        </p:spPr>
      </p:pic>
      <p:pic>
        <p:nvPicPr>
          <p:cNvPr id="1026" name="Picture 2" descr="H:\Archiv_UTGM_roztříděno_dle_ jazyků\Dopisy_česky\0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055" y="1844824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280920" cy="6480720"/>
          </a:xfrm>
        </p:spPr>
        <p:txBody>
          <a:bodyPr>
            <a:noAutofit/>
          </a:bodyPr>
          <a:lstStyle/>
          <a:p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1909–1910 – tzv. velezrádné procesy</a:t>
            </a:r>
          </a:p>
          <a:p>
            <a:r>
              <a:rPr lang="cs-CZ" sz="2200" dirty="0" smtClean="0">
                <a:latin typeface="Garamond" pitchFamily="18" charset="0"/>
              </a:rPr>
              <a:t>53 jihoslovanských politických aktivistů (členů srbsko-chorvatské koalice v Chorvatském </a:t>
            </a:r>
            <a:r>
              <a:rPr lang="cs-CZ" sz="2200" dirty="0" err="1" smtClean="0">
                <a:latin typeface="Garamond" pitchFamily="18" charset="0"/>
              </a:rPr>
              <a:t>saboru</a:t>
            </a:r>
            <a:r>
              <a:rPr lang="cs-CZ" sz="2200" dirty="0" smtClean="0">
                <a:latin typeface="Garamond" pitchFamily="18" charset="0"/>
              </a:rPr>
              <a:t>) v čele s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Valerijanem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a Adamem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Pribićevićovými</a:t>
            </a:r>
            <a:r>
              <a:rPr lang="cs-CZ" sz="2200" dirty="0" smtClean="0">
                <a:latin typeface="Garamond" pitchFamily="18" charset="0"/>
              </a:rPr>
              <a:t> bilo obviněno z velezrady a spolupráce se Srbským královstvím, iredentismu a přijetí peněz za své aktivity od vlády </a:t>
            </a:r>
            <a:r>
              <a:rPr lang="cs-CZ" sz="2200" dirty="0" err="1" smtClean="0">
                <a:latin typeface="Garamond" pitchFamily="18" charset="0"/>
              </a:rPr>
              <a:t>Kraljevine</a:t>
            </a:r>
            <a:r>
              <a:rPr lang="cs-CZ" sz="2200" dirty="0" smtClean="0">
                <a:latin typeface="Garamond" pitchFamily="18" charset="0"/>
              </a:rPr>
              <a:t>  </a:t>
            </a:r>
            <a:r>
              <a:rPr lang="cs-CZ" sz="2200" dirty="0" err="1" smtClean="0">
                <a:latin typeface="Garamond" pitchFamily="18" charset="0"/>
              </a:rPr>
              <a:t>Srbije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Březen 1909 – </a:t>
            </a: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Záhřebský proces </a:t>
            </a:r>
            <a:r>
              <a:rPr lang="cs-CZ" sz="2200" dirty="0" smtClean="0">
                <a:latin typeface="Garamond" pitchFamily="18" charset="0"/>
              </a:rPr>
              <a:t>– hrozily jim tresty smrti, odsouzeni k </a:t>
            </a:r>
            <a:r>
              <a:rPr lang="cs-CZ" sz="2200" dirty="0" err="1" smtClean="0">
                <a:latin typeface="Garamond" pitchFamily="18" charset="0"/>
              </a:rPr>
              <a:t>dlou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smtClean="0">
                <a:latin typeface="Garamond" pitchFamily="18" charset="0"/>
              </a:rPr>
              <a:t>Třetina obžalovaných byli bývalí studenti TGM – jejich kolega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Marjanović</a:t>
            </a:r>
            <a:r>
              <a:rPr lang="cs-CZ" sz="2200" dirty="0" smtClean="0">
                <a:latin typeface="Garamond" pitchFamily="18" charset="0"/>
              </a:rPr>
              <a:t> přišel do Prahy prosit Masaryka o pomoc</a:t>
            </a:r>
          </a:p>
          <a:p>
            <a:r>
              <a:rPr lang="cs-CZ" sz="2200" dirty="0" smtClean="0">
                <a:latin typeface="Garamond" pitchFamily="18" charset="0"/>
              </a:rPr>
              <a:t>Masaryk se v procesech angažoval hlavně z etických</a:t>
            </a:r>
          </a:p>
          <a:p>
            <a:r>
              <a:rPr lang="cs-CZ" sz="2200" dirty="0" smtClean="0">
                <a:latin typeface="Garamond" pitchFamily="18" charset="0"/>
              </a:rPr>
              <a:t>Cestoval do Záhřebu i do Bělehradu</a:t>
            </a:r>
          </a:p>
          <a:p>
            <a:r>
              <a:rPr lang="cs-CZ" sz="2200" dirty="0" smtClean="0">
                <a:latin typeface="Garamond" pitchFamily="18" charset="0"/>
              </a:rPr>
              <a:t>v Bělehradě kontakt se srbskými politiky –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Milovan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Milovanović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i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Nikola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Pašić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z Národní radikální strany,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Božidar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Marković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ze Samostatné radikální strany,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Miroslav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Spalajković</a:t>
            </a:r>
            <a:endParaRPr lang="cs-CZ" sz="22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sz="22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b="1" dirty="0" smtClean="0"/>
              <a:t>Organizační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cs-CZ" dirty="0" smtClean="0"/>
              <a:t>Po 12:30–14:05, M 24 – </a:t>
            </a:r>
            <a:r>
              <a:rPr lang="cs-CZ" dirty="0" err="1" smtClean="0"/>
              <a:t>Joštova</a:t>
            </a:r>
            <a:r>
              <a:rPr lang="cs-CZ" dirty="0" smtClean="0"/>
              <a:t> 13</a:t>
            </a:r>
          </a:p>
          <a:p>
            <a:r>
              <a:rPr lang="cs-CZ" dirty="0" smtClean="0"/>
              <a:t>26. 9. – 12. 12. – 12 přednášek</a:t>
            </a:r>
          </a:p>
          <a:p>
            <a:r>
              <a:rPr lang="cs-CZ" dirty="0" smtClean="0"/>
              <a:t>Max. 3 absence</a:t>
            </a:r>
          </a:p>
          <a:p>
            <a:r>
              <a:rPr lang="cs-CZ" dirty="0" smtClean="0"/>
              <a:t>Ukončení: ústní kolokvium – v průběhu </a:t>
            </a:r>
            <a:r>
              <a:rPr lang="cs-CZ" dirty="0" smtClean="0"/>
              <a:t>ledna</a:t>
            </a:r>
          </a:p>
          <a:p>
            <a:r>
              <a:rPr lang="cs-CZ" dirty="0" smtClean="0"/>
              <a:t>hrabcova@brno.avcr.cz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2699792" y="6255488"/>
            <a:ext cx="4241696" cy="48588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Proces v Záhřebu 1909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560840" cy="55639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251520" y="6165304"/>
            <a:ext cx="8568952" cy="576064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Garamond" pitchFamily="18" charset="0"/>
              </a:rPr>
              <a:t>Obžalovaní Srbové ve vězení. Pohlednice zaslaná Masarykovi 1. prosince 1909.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416824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136904" cy="6336704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Garamond" pitchFamily="18" charset="0"/>
              </a:rPr>
              <a:t>Masaryk přesvědčen, že obžaloba je vykonstruovaná a důkazy padělané </a:t>
            </a:r>
          </a:p>
          <a:p>
            <a:r>
              <a:rPr lang="cs-CZ" sz="3600" dirty="0" smtClean="0">
                <a:latin typeface="Garamond" pitchFamily="18" charset="0"/>
              </a:rPr>
              <a:t>Svědci </a:t>
            </a:r>
            <a:r>
              <a:rPr lang="cs-CZ" sz="3600" dirty="0" err="1" smtClean="0">
                <a:latin typeface="Garamond" pitchFamily="18" charset="0"/>
              </a:rPr>
              <a:t>nedůvěryhosní</a:t>
            </a:r>
            <a:r>
              <a:rPr lang="cs-CZ" sz="3600" dirty="0" smtClean="0">
                <a:latin typeface="Garamond" pitchFamily="18" charset="0"/>
              </a:rPr>
              <a:t>, což Masaryk prokázal – např.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Đor</a:t>
            </a: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</a:rPr>
              <a:t>đ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Nastić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3600" dirty="0" smtClean="0">
                <a:latin typeface="Garamond" pitchFamily="18" charset="0"/>
              </a:rPr>
              <a:t>– známý z tzv.  „</a:t>
            </a:r>
            <a:r>
              <a:rPr lang="cs-CZ" sz="3600" dirty="0" err="1" smtClean="0">
                <a:latin typeface="Garamond" pitchFamily="18" charset="0"/>
              </a:rPr>
              <a:t>bombaške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afere</a:t>
            </a:r>
            <a:r>
              <a:rPr lang="cs-CZ" sz="3600" dirty="0" smtClean="0">
                <a:latin typeface="Garamond" pitchFamily="18" charset="0"/>
              </a:rPr>
              <a:t>“ na </a:t>
            </a:r>
            <a:r>
              <a:rPr lang="cs-CZ" sz="3600" dirty="0" err="1" smtClean="0">
                <a:latin typeface="Garamond" pitchFamily="18" charset="0"/>
              </a:rPr>
              <a:t>Cetinji</a:t>
            </a:r>
            <a:r>
              <a:rPr lang="cs-CZ" sz="3600" dirty="0" smtClean="0">
                <a:latin typeface="Garamond" pitchFamily="18" charset="0"/>
              </a:rPr>
              <a:t> (1908.) – policejní provokatér</a:t>
            </a:r>
          </a:p>
          <a:p>
            <a:r>
              <a:rPr lang="cs-CZ" sz="3600" dirty="0" smtClean="0">
                <a:latin typeface="Garamond" pitchFamily="18" charset="0"/>
              </a:rPr>
              <a:t>Masaryk je obvinil černohorského vladaře 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Nikolu</a:t>
            </a:r>
            <a:r>
              <a:rPr lang="cs-CZ" sz="3600" dirty="0" smtClean="0">
                <a:latin typeface="Garamond" pitchFamily="18" charset="0"/>
              </a:rPr>
              <a:t> , že předal tzv. revoluční státu chorvatsko-srbské koalice rakousko-uherským úřadům – polemika v tisku (</a:t>
            </a:r>
            <a:r>
              <a:rPr lang="cs-CZ" sz="3600" i="1" dirty="0" smtClean="0">
                <a:latin typeface="Garamond" pitchFamily="18" charset="0"/>
              </a:rPr>
              <a:t>Národní listy + </a:t>
            </a:r>
            <a:r>
              <a:rPr lang="cs-CZ" sz="3600" i="1" dirty="0" err="1" smtClean="0">
                <a:latin typeface="Garamond" pitchFamily="18" charset="0"/>
              </a:rPr>
              <a:t>Glas</a:t>
            </a:r>
            <a:r>
              <a:rPr lang="cs-CZ" sz="3600" i="1" dirty="0" smtClean="0">
                <a:latin typeface="Garamond" pitchFamily="18" charset="0"/>
              </a:rPr>
              <a:t> </a:t>
            </a:r>
            <a:r>
              <a:rPr lang="cs-CZ" sz="3600" i="1" dirty="0" err="1" smtClean="0">
                <a:latin typeface="Garamond" pitchFamily="18" charset="0"/>
              </a:rPr>
              <a:t>Crnogoraca</a:t>
            </a:r>
            <a:r>
              <a:rPr lang="cs-CZ" sz="3600" i="1" dirty="0" smtClean="0">
                <a:latin typeface="Garamond" pitchFamily="18" charset="0"/>
              </a:rPr>
              <a:t> </a:t>
            </a:r>
            <a:r>
              <a:rPr lang="cs-CZ" sz="3600" dirty="0" smtClean="0">
                <a:latin typeface="Garamond" pitchFamily="18" charset="0"/>
              </a:rPr>
              <a:t>X </a:t>
            </a:r>
            <a:r>
              <a:rPr lang="cs-CZ" sz="3600" i="1" dirty="0" smtClean="0">
                <a:latin typeface="Garamond" pitchFamily="18" charset="0"/>
              </a:rPr>
              <a:t>Čas</a:t>
            </a:r>
            <a:r>
              <a:rPr lang="cs-CZ" sz="3600" dirty="0" smtClean="0">
                <a:latin typeface="Garamond" pitchFamily="18" charset="0"/>
              </a:rPr>
              <a:t> – bránil Masaryka), ale nepřinesl důkazy, opíral se pouze o svědectví pochybných existencí (teroristi)</a:t>
            </a:r>
          </a:p>
          <a:p>
            <a:r>
              <a:rPr lang="cs-CZ" sz="3600" dirty="0" smtClean="0">
                <a:latin typeface="Garamond" pitchFamily="18" charset="0"/>
              </a:rPr>
              <a:t>Tato obvinění však posilovala napětí mezi Srbskem a Černou Horou, což vyhovovalo </a:t>
            </a:r>
            <a:r>
              <a:rPr lang="cs-CZ" sz="3600" dirty="0" err="1" smtClean="0">
                <a:latin typeface="Garamond" pitchFamily="18" charset="0"/>
              </a:rPr>
              <a:t>Rakousku</a:t>
            </a:r>
            <a:r>
              <a:rPr lang="cs-CZ" sz="3600" dirty="0" smtClean="0">
                <a:latin typeface="Garamond" pitchFamily="18" charset="0"/>
              </a:rPr>
              <a:t>-Uhersku</a:t>
            </a:r>
          </a:p>
          <a:p>
            <a:r>
              <a:rPr lang="cs-CZ" sz="3600" dirty="0" smtClean="0">
                <a:latin typeface="Garamond" pitchFamily="18" charset="0"/>
              </a:rPr>
              <a:t>Září 1909 – TGM navštívil Černou Horu, chtěl mluvit s knížetem Nikolou, ale ten jej odmítl přijmout</a:t>
            </a:r>
          </a:p>
          <a:p>
            <a:endParaRPr lang="cs-CZ" sz="3600" dirty="0" smtClean="0">
              <a:latin typeface="Garamond" pitchFamily="18" charset="0"/>
            </a:endParaRPr>
          </a:p>
          <a:p>
            <a:r>
              <a:rPr lang="cs-CZ" sz="3600" dirty="0" smtClean="0">
                <a:latin typeface="Garamond" pitchFamily="18" charset="0"/>
              </a:rPr>
              <a:t>1910 – </a:t>
            </a:r>
            <a: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  <a:t>tzv. </a:t>
            </a:r>
            <a:r>
              <a:rPr lang="cs-CZ" sz="3600" b="1" dirty="0" err="1" smtClean="0">
                <a:solidFill>
                  <a:schemeClr val="tx2"/>
                </a:solidFill>
                <a:latin typeface="Garamond" pitchFamily="18" charset="0"/>
              </a:rPr>
              <a:t>Friedjungův</a:t>
            </a:r>
            <a:r>
              <a:rPr lang="cs-CZ" sz="3600" b="1" dirty="0" smtClean="0">
                <a:solidFill>
                  <a:schemeClr val="tx2"/>
                </a:solidFill>
                <a:latin typeface="Garamond" pitchFamily="18" charset="0"/>
              </a:rPr>
              <a:t> proces </a:t>
            </a:r>
            <a:r>
              <a:rPr lang="cs-CZ" sz="3600" dirty="0" smtClean="0">
                <a:latin typeface="Garamond" pitchFamily="18" charset="0"/>
              </a:rPr>
              <a:t>ve Vídni – bývalí obvinění obžalovali rakouského historika Heinricha </a:t>
            </a:r>
            <a:r>
              <a:rPr lang="cs-CZ" sz="3600" dirty="0" err="1" smtClean="0">
                <a:latin typeface="Garamond" pitchFamily="18" charset="0"/>
              </a:rPr>
              <a:t>Friedjunga</a:t>
            </a:r>
            <a:r>
              <a:rPr lang="cs-CZ" sz="3600" dirty="0" smtClean="0">
                <a:latin typeface="Garamond" pitchFamily="18" charset="0"/>
              </a:rPr>
              <a:t> pro pomluvu</a:t>
            </a:r>
          </a:p>
          <a:p>
            <a:pPr>
              <a:buNone/>
            </a:pPr>
            <a:endParaRPr lang="cs-CZ" sz="3600" dirty="0" smtClean="0">
              <a:latin typeface="Garamond" pitchFamily="18" charset="0"/>
            </a:endParaRPr>
          </a:p>
          <a:p>
            <a:r>
              <a:rPr lang="cs-CZ" sz="3600" dirty="0" smtClean="0">
                <a:latin typeface="Garamond" pitchFamily="18" charset="0"/>
              </a:rPr>
              <a:t>1910 – chorvatsko-srbská koalice uzavřela dohodu s novým chorvatským bánem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Khuenem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Hedervárym</a:t>
            </a:r>
            <a:endParaRPr lang="cs-CZ" sz="36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3600" dirty="0" err="1" smtClean="0">
                <a:latin typeface="Garamond" pitchFamily="18" charset="0"/>
              </a:rPr>
              <a:t>Všihcni</a:t>
            </a:r>
            <a:r>
              <a:rPr lang="cs-CZ" sz="3600" dirty="0" smtClean="0">
                <a:latin typeface="Garamond" pitchFamily="18" charset="0"/>
              </a:rPr>
              <a:t> obvinění byli nakonec omilostněni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08912" cy="6336704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Garamond" pitchFamily="18" charset="0"/>
              </a:rPr>
              <a:t>1910. </a:t>
            </a:r>
            <a:r>
              <a:rPr lang="cs-CZ" sz="2000" dirty="0" smtClean="0">
                <a:solidFill>
                  <a:schemeClr val="tx2"/>
                </a:solidFill>
                <a:latin typeface="Garamond" pitchFamily="18" charset="0"/>
              </a:rPr>
              <a:t>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tzv.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Vasićův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proces </a:t>
            </a:r>
            <a:r>
              <a:rPr lang="cs-CZ" sz="2000" dirty="0" smtClean="0">
                <a:latin typeface="Garamond" pitchFamily="18" charset="0"/>
              </a:rPr>
              <a:t>(padělatel dokumentů) v Bělehradě</a:t>
            </a:r>
          </a:p>
          <a:p>
            <a:r>
              <a:rPr lang="cs-CZ" sz="2000" dirty="0" smtClean="0">
                <a:latin typeface="Garamond" pitchFamily="18" charset="0"/>
              </a:rPr>
              <a:t>Masaryk se snažil dokázat, že padělané dokumenty byly vyrobeny na rakousko-uherském vyslanectví v Bělehradě pod vedením vyslance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Forgáche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(ve skutečnosti ty dokumenty vyrobil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Vladimir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Vasić</a:t>
            </a:r>
            <a:r>
              <a:rPr lang="cs-CZ" sz="2000" dirty="0" smtClean="0">
                <a:latin typeface="Garamond" pitchFamily="18" charset="0"/>
              </a:rPr>
              <a:t>, ale kdo vymyslel jejich obsah se neví – možná agenti okolo bána </a:t>
            </a:r>
            <a:r>
              <a:rPr lang="cs-CZ" sz="2000" dirty="0" err="1" smtClean="0">
                <a:latin typeface="Garamond" pitchFamily="18" charset="0"/>
              </a:rPr>
              <a:t>Raucha</a:t>
            </a:r>
            <a:r>
              <a:rPr lang="cs-CZ" sz="2000" dirty="0" smtClean="0">
                <a:latin typeface="Garamond" pitchFamily="18" charset="0"/>
              </a:rPr>
              <a:t>, možná dokonce ruští agenti)</a:t>
            </a:r>
          </a:p>
          <a:p>
            <a:pPr>
              <a:buNone/>
            </a:pP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1910 – 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Masarykova vystoupení v delegacích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spory s ministrem zahraničních věcí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Aerenthalem</a:t>
            </a:r>
            <a:r>
              <a:rPr lang="cs-CZ" sz="2000" dirty="0" smtClean="0">
                <a:latin typeface="Garamond" pitchFamily="18" charset="0"/>
              </a:rPr>
              <a:t> – obvinil ho, že na Balkáně provozoval dobrodružnou zahraniční politiku a že kvůli ospravedlnění anexe Bosny a Hercegoviny využil křivé důkazy </a:t>
            </a:r>
          </a:p>
          <a:p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během </a:t>
            </a:r>
            <a:r>
              <a:rPr lang="cs-CZ" b="1" dirty="0" smtClean="0">
                <a:latin typeface="Garamond" pitchFamily="18" charset="0"/>
              </a:rPr>
              <a:t>balkánských válek </a:t>
            </a:r>
            <a:r>
              <a:rPr lang="cs-CZ" dirty="0" smtClean="0">
                <a:latin typeface="Garamond" pitchFamily="18" charset="0"/>
              </a:rPr>
              <a:t>snahy o zprostředkování jednání mezi R-U a Srbskem – 1912 – setkání s Nikolou </a:t>
            </a:r>
            <a:r>
              <a:rPr lang="cs-CZ" dirty="0" err="1" smtClean="0">
                <a:latin typeface="Garamond" pitchFamily="18" charset="0"/>
              </a:rPr>
              <a:t>Pašićem</a:t>
            </a:r>
            <a:r>
              <a:rPr lang="cs-CZ" dirty="0" smtClean="0">
                <a:latin typeface="Garamond" pitchFamily="18" charset="0"/>
              </a:rPr>
              <a:t> v Bělehradě </a:t>
            </a:r>
          </a:p>
          <a:p>
            <a:r>
              <a:rPr lang="cs-CZ" dirty="0" smtClean="0">
                <a:latin typeface="Garamond" pitchFamily="18" charset="0"/>
              </a:rPr>
              <a:t>Poté Masaryk ve Vídni hraběti </a:t>
            </a:r>
            <a:r>
              <a:rPr lang="cs-CZ" dirty="0" err="1" smtClean="0">
                <a:latin typeface="Garamond" pitchFamily="18" charset="0"/>
              </a:rPr>
              <a:t>Berchtoldovi</a:t>
            </a:r>
            <a:r>
              <a:rPr lang="cs-CZ" dirty="0" smtClean="0">
                <a:latin typeface="Garamond" pitchFamily="18" charset="0"/>
              </a:rPr>
              <a:t> tlumočil </a:t>
            </a:r>
            <a:r>
              <a:rPr lang="cs-CZ" dirty="0" err="1" smtClean="0">
                <a:latin typeface="Garamond" pitchFamily="18" charset="0"/>
              </a:rPr>
              <a:t>Pašićovu</a:t>
            </a:r>
            <a:r>
              <a:rPr lang="cs-CZ" dirty="0" smtClean="0">
                <a:latin typeface="Garamond" pitchFamily="18" charset="0"/>
              </a:rPr>
              <a:t> zprávu, že  Srbsko chce R-U dát obchodní koncese zatímco R-U má dát Srbsku jeden jadranský přístav, který by Srbsko mohlo užívat pro svůj dovoz a vývoz zboží, ne pro účely válečného námořnictva, </a:t>
            </a:r>
            <a:r>
              <a:rPr lang="cs-CZ" dirty="0" err="1" smtClean="0">
                <a:latin typeface="Garamond" pitchFamily="18" charset="0"/>
              </a:rPr>
              <a:t>Berchtold</a:t>
            </a:r>
            <a:r>
              <a:rPr lang="cs-CZ" dirty="0" smtClean="0">
                <a:latin typeface="Garamond" pitchFamily="18" charset="0"/>
              </a:rPr>
              <a:t> to odmítl</a:t>
            </a:r>
          </a:p>
          <a:p>
            <a:r>
              <a:rPr lang="cs-CZ" dirty="0" smtClean="0">
                <a:latin typeface="Garamond" pitchFamily="18" charset="0"/>
              </a:rPr>
              <a:t>V ČZ humanitární sbírky</a:t>
            </a:r>
          </a:p>
          <a:p>
            <a:r>
              <a:rPr lang="cs-CZ" dirty="0" smtClean="0">
                <a:latin typeface="Garamond" pitchFamily="18" charset="0"/>
              </a:rPr>
              <a:t>Přednášky a manifestace na podporu Jihoslovanů – často měly protirakouský charakter</a:t>
            </a:r>
          </a:p>
          <a:p>
            <a:r>
              <a:rPr lang="cs-CZ" dirty="0" smtClean="0">
                <a:latin typeface="Garamond" pitchFamily="18" charset="0"/>
              </a:rPr>
              <a:t>Novinové zpravodajství – např.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Emanuel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Škatula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pro </a:t>
            </a:r>
            <a:r>
              <a:rPr lang="cs-CZ" i="1" dirty="0" smtClean="0">
                <a:latin typeface="Garamond" pitchFamily="18" charset="0"/>
              </a:rPr>
              <a:t>Právo lidu</a:t>
            </a:r>
            <a:endParaRPr lang="cs-CZ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Literatura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820472" cy="5805264"/>
          </a:xfrm>
        </p:spPr>
        <p:txBody>
          <a:bodyPr>
            <a:normAutofit fontScale="85000" lnSpcReduction="20000"/>
          </a:bodyPr>
          <a:lstStyle/>
          <a:p>
            <a:r>
              <a:rPr lang="cs-CZ" cap="small" dirty="0" smtClean="0">
                <a:latin typeface="Garamond" pitchFamily="18" charset="0"/>
              </a:rPr>
              <a:t>Žáček</a:t>
            </a:r>
            <a:r>
              <a:rPr lang="cs-CZ" dirty="0" smtClean="0">
                <a:latin typeface="Garamond" pitchFamily="18" charset="0"/>
              </a:rPr>
              <a:t>, Václav a kol.: </a:t>
            </a:r>
            <a:r>
              <a:rPr lang="cs-CZ" i="1" dirty="0" smtClean="0">
                <a:latin typeface="Garamond" pitchFamily="18" charset="0"/>
              </a:rPr>
              <a:t>Češi a Jihoslované v minulosti. </a:t>
            </a:r>
            <a:r>
              <a:rPr lang="cs-CZ" dirty="0" smtClean="0">
                <a:latin typeface="Garamond" pitchFamily="18" charset="0"/>
              </a:rPr>
              <a:t>Praha 1975.</a:t>
            </a:r>
          </a:p>
          <a:p>
            <a:r>
              <a:rPr lang="cs-CZ" cap="small" dirty="0" smtClean="0">
                <a:latin typeface="Garamond" pitchFamily="18" charset="0"/>
              </a:rPr>
              <a:t>Hladký</a:t>
            </a:r>
            <a:r>
              <a:rPr lang="cs-CZ" dirty="0" smtClean="0">
                <a:latin typeface="Garamond" pitchFamily="18" charset="0"/>
              </a:rPr>
              <a:t>, Ladislav a kolektiv: </a:t>
            </a:r>
            <a:r>
              <a:rPr lang="cs-CZ" i="1" dirty="0" smtClean="0">
                <a:latin typeface="Garamond" pitchFamily="18" charset="0"/>
              </a:rPr>
              <a:t>Vztahy Čechů s národy a zeměmi jihovýchodní Evropy. </a:t>
            </a:r>
            <a:r>
              <a:rPr lang="cs-CZ" dirty="0" smtClean="0">
                <a:latin typeface="Garamond" pitchFamily="18" charset="0"/>
              </a:rPr>
              <a:t>Praha 2010.</a:t>
            </a:r>
          </a:p>
          <a:p>
            <a:r>
              <a:rPr lang="cs-CZ" cap="small" dirty="0" smtClean="0">
                <a:latin typeface="Garamond" pitchFamily="18" charset="0"/>
              </a:rPr>
              <a:t>Hladký, </a:t>
            </a:r>
            <a:r>
              <a:rPr lang="cs-CZ" dirty="0" smtClean="0">
                <a:latin typeface="Garamond" pitchFamily="18" charset="0"/>
              </a:rPr>
              <a:t>Ladislav</a:t>
            </a:r>
            <a:r>
              <a:rPr lang="cs-CZ" cap="small" dirty="0" smtClean="0">
                <a:latin typeface="Garamond" pitchFamily="18" charset="0"/>
              </a:rPr>
              <a:t> – Škerlová</a:t>
            </a:r>
            <a:r>
              <a:rPr lang="cs-CZ" dirty="0" smtClean="0">
                <a:latin typeface="Garamond" pitchFamily="18" charset="0"/>
              </a:rPr>
              <a:t>, Jana – </a:t>
            </a:r>
            <a:r>
              <a:rPr lang="cs-CZ" cap="small" dirty="0" smtClean="0">
                <a:latin typeface="Garamond" pitchFamily="18" charset="0"/>
              </a:rPr>
              <a:t>Cibulka</a:t>
            </a:r>
            <a:r>
              <a:rPr lang="cs-CZ" dirty="0" smtClean="0">
                <a:latin typeface="Garamond" pitchFamily="18" charset="0"/>
              </a:rPr>
              <a:t>, Pavel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smtClean="0">
                <a:latin typeface="Garamond" pitchFamily="18" charset="0"/>
              </a:rPr>
              <a:t>Korespondence T. G. Masaryk – Slované: Jižní Slované. </a:t>
            </a:r>
            <a:r>
              <a:rPr lang="cs-CZ" dirty="0" smtClean="0">
                <a:latin typeface="Garamond" pitchFamily="18" charset="0"/>
              </a:rPr>
              <a:t>Praha 2015.</a:t>
            </a:r>
          </a:p>
          <a:p>
            <a:r>
              <a:rPr lang="cs-CZ" cap="small" dirty="0" smtClean="0">
                <a:latin typeface="Garamond" pitchFamily="18" charset="0"/>
              </a:rPr>
              <a:t>Doubek</a:t>
            </a:r>
            <a:r>
              <a:rPr lang="cs-CZ" dirty="0" smtClean="0">
                <a:latin typeface="Garamond" pitchFamily="18" charset="0"/>
              </a:rPr>
              <a:t>, Vratislav – </a:t>
            </a:r>
            <a:r>
              <a:rPr lang="cs-CZ" cap="small" dirty="0" smtClean="0">
                <a:latin typeface="Garamond" pitchFamily="18" charset="0"/>
              </a:rPr>
              <a:t>Hladký</a:t>
            </a:r>
            <a:r>
              <a:rPr lang="cs-CZ" dirty="0" smtClean="0">
                <a:latin typeface="Garamond" pitchFamily="18" charset="0"/>
              </a:rPr>
              <a:t>, Ladislav – </a:t>
            </a:r>
            <a:r>
              <a:rPr lang="cs-CZ" cap="small" dirty="0" smtClean="0">
                <a:latin typeface="Garamond" pitchFamily="18" charset="0"/>
              </a:rPr>
              <a:t>Vlček</a:t>
            </a:r>
            <a:r>
              <a:rPr lang="cs-CZ" dirty="0" smtClean="0">
                <a:latin typeface="Garamond" pitchFamily="18" charset="0"/>
              </a:rPr>
              <a:t>, Radomír a kolektiv: </a:t>
            </a:r>
            <a:r>
              <a:rPr lang="cs-CZ" i="1" dirty="0" smtClean="0">
                <a:latin typeface="Garamond" pitchFamily="18" charset="0"/>
              </a:rPr>
              <a:t>T. G. Masaryk a Slované. </a:t>
            </a:r>
            <a:r>
              <a:rPr lang="cs-CZ" dirty="0" smtClean="0">
                <a:latin typeface="Garamond" pitchFamily="18" charset="0"/>
              </a:rPr>
              <a:t>Praha 2013.</a:t>
            </a:r>
          </a:p>
          <a:p>
            <a:r>
              <a:rPr lang="cs-CZ" cap="small" dirty="0" smtClean="0">
                <a:latin typeface="Garamond" pitchFamily="18" charset="0"/>
              </a:rPr>
              <a:t>Sládek</a:t>
            </a:r>
            <a:r>
              <a:rPr lang="cs-CZ" dirty="0" smtClean="0">
                <a:latin typeface="Garamond" pitchFamily="18" charset="0"/>
              </a:rPr>
              <a:t>, Zdeněk: </a:t>
            </a:r>
            <a:r>
              <a:rPr lang="cs-CZ" i="1" dirty="0" smtClean="0">
                <a:latin typeface="Garamond" pitchFamily="18" charset="0"/>
              </a:rPr>
              <a:t>Malá dohoda 1918–1938. Její hospodářské, politické a vojenské komponenty. </a:t>
            </a:r>
            <a:r>
              <a:rPr lang="cs-CZ" dirty="0" smtClean="0">
                <a:latin typeface="Garamond" pitchFamily="18" charset="0"/>
              </a:rPr>
              <a:t>Praha 2000.</a:t>
            </a:r>
          </a:p>
          <a:p>
            <a:r>
              <a:rPr lang="cs-CZ" sz="2500" cap="small" dirty="0" smtClean="0">
                <a:latin typeface="Garamond" pitchFamily="18" charset="0"/>
              </a:rPr>
              <a:t>Šesták</a:t>
            </a:r>
            <a:r>
              <a:rPr lang="cs-CZ" dirty="0" smtClean="0">
                <a:latin typeface="Garamond" pitchFamily="18" charset="0"/>
              </a:rPr>
              <a:t>, Miroslav a kol.: </a:t>
            </a:r>
            <a:r>
              <a:rPr lang="cs-CZ" i="1" dirty="0" smtClean="0">
                <a:latin typeface="Garamond" pitchFamily="18" charset="0"/>
              </a:rPr>
              <a:t>Dějiny jihoslovanských zemí</a:t>
            </a:r>
            <a:r>
              <a:rPr lang="cs-CZ" dirty="0" smtClean="0">
                <a:latin typeface="Garamond" pitchFamily="18" charset="0"/>
              </a:rPr>
              <a:t>. Praha 1998.</a:t>
            </a:r>
          </a:p>
          <a:p>
            <a:r>
              <a:rPr lang="cs-CZ" cap="small" dirty="0" smtClean="0">
                <a:latin typeface="Garamond" pitchFamily="18" charset="0"/>
              </a:rPr>
              <a:t>Sládek</a:t>
            </a:r>
            <a:r>
              <a:rPr lang="cs-CZ" dirty="0" smtClean="0">
                <a:latin typeface="Garamond" pitchFamily="18" charset="0"/>
              </a:rPr>
              <a:t>, Zdeněk: </a:t>
            </a:r>
            <a:r>
              <a:rPr lang="cs-CZ" i="1" dirty="0" smtClean="0">
                <a:latin typeface="Garamond" pitchFamily="18" charset="0"/>
              </a:rPr>
              <a:t>Československo a Jugoslávie v letech 1918–1925. </a:t>
            </a:r>
            <a:r>
              <a:rPr lang="cs-CZ" dirty="0" smtClean="0">
                <a:latin typeface="Garamond" pitchFamily="18" charset="0"/>
              </a:rPr>
              <a:t>Slovanské historické studie 19, 1993, s. 104–123.</a:t>
            </a:r>
          </a:p>
          <a:p>
            <a:r>
              <a:rPr lang="cs-CZ" cap="small" dirty="0" smtClean="0">
                <a:latin typeface="Garamond" pitchFamily="18" charset="0"/>
              </a:rPr>
              <a:t>Hradečný</a:t>
            </a:r>
            <a:r>
              <a:rPr lang="cs-CZ" dirty="0" smtClean="0">
                <a:latin typeface="Garamond" pitchFamily="18" charset="0"/>
              </a:rPr>
              <a:t>, Pavel: </a:t>
            </a:r>
            <a:r>
              <a:rPr lang="cs-CZ" i="1" dirty="0" smtClean="0">
                <a:latin typeface="Garamond" pitchFamily="18" charset="0"/>
              </a:rPr>
              <a:t>Politické vztahy Československa a Jugoslávie v letech 1925–1928 v zahraničním a vnitřním kontextu. </a:t>
            </a:r>
            <a:r>
              <a:rPr lang="cs-CZ" dirty="0" smtClean="0">
                <a:latin typeface="Garamond" pitchFamily="18" charset="0"/>
              </a:rPr>
              <a:t>Praha 1988.</a:t>
            </a:r>
          </a:p>
          <a:p>
            <a:r>
              <a:rPr lang="cs-CZ" cap="small" dirty="0" smtClean="0">
                <a:latin typeface="Garamond" pitchFamily="18" charset="0"/>
              </a:rPr>
              <a:t>Škerlová</a:t>
            </a:r>
            <a:r>
              <a:rPr lang="cs-CZ" dirty="0" smtClean="0">
                <a:latin typeface="Garamond" pitchFamily="18" charset="0"/>
              </a:rPr>
              <a:t>, Jana:</a:t>
            </a:r>
            <a:r>
              <a:rPr lang="cs-CZ" i="1" dirty="0" smtClean="0">
                <a:latin typeface="Garamond" pitchFamily="18" charset="0"/>
              </a:rPr>
              <a:t>Věrnost za věrnost? Československo-jugoslávské vztahy v letech 1929–1934.</a:t>
            </a:r>
            <a:r>
              <a:rPr lang="cs-CZ" dirty="0" smtClean="0">
                <a:latin typeface="Garamond" pitchFamily="18" charset="0"/>
              </a:rPr>
              <a:t> V tisku. (Dizertační práce dostupná v IS.)</a:t>
            </a:r>
          </a:p>
          <a:p>
            <a:r>
              <a:rPr lang="cs-CZ" cap="small" dirty="0" err="1" smtClean="0">
                <a:latin typeface="Garamond" pitchFamily="18" charset="0"/>
              </a:rPr>
              <a:t>Balaban</a:t>
            </a:r>
            <a:r>
              <a:rPr lang="cs-CZ" dirty="0" smtClean="0">
                <a:latin typeface="Garamond" pitchFamily="18" charset="0"/>
              </a:rPr>
              <a:t>, Milan: </a:t>
            </a:r>
            <a:r>
              <a:rPr lang="en-US" i="1" dirty="0" smtClean="0">
                <a:latin typeface="Garamond" pitchFamily="18" charset="0"/>
              </a:rPr>
              <a:t>Yugoslav-Czechoslovak Economic Relations between 1918 and 1938 year</a:t>
            </a:r>
            <a:r>
              <a:rPr lang="cs-CZ" i="1" dirty="0" smtClean="0">
                <a:latin typeface="Garamond" pitchFamily="18" charset="0"/>
              </a:rPr>
              <a:t>.</a:t>
            </a:r>
            <a:r>
              <a:rPr lang="cs-CZ" dirty="0" smtClean="0">
                <a:latin typeface="Garamond" pitchFamily="18" charset="0"/>
              </a:rPr>
              <a:t> Dizertační práce. FF MU 2016.</a:t>
            </a:r>
          </a:p>
          <a:p>
            <a:r>
              <a:rPr lang="cs-CZ" cap="small" dirty="0" err="1" smtClean="0">
                <a:latin typeface="Garamond" pitchFamily="18" charset="0"/>
              </a:rPr>
              <a:t>Hrozienčík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Jozef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smtClean="0">
                <a:latin typeface="Garamond" pitchFamily="18" charset="0"/>
              </a:rPr>
              <a:t>Československo a </a:t>
            </a:r>
            <a:r>
              <a:rPr lang="cs-CZ" i="1" dirty="0" err="1" smtClean="0">
                <a:latin typeface="Garamond" pitchFamily="18" charset="0"/>
              </a:rPr>
              <a:t>Juhoslávia</a:t>
            </a:r>
            <a:r>
              <a:rPr lang="cs-CZ" i="1" dirty="0" smtClean="0">
                <a:latin typeface="Garamond" pitchFamily="18" charset="0"/>
              </a:rPr>
              <a:t>. Z </a:t>
            </a:r>
            <a:r>
              <a:rPr lang="cs-CZ" i="1" dirty="0" err="1" smtClean="0">
                <a:latin typeface="Garamond" pitchFamily="18" charset="0"/>
              </a:rPr>
              <a:t>dejín</a:t>
            </a:r>
            <a:r>
              <a:rPr lang="cs-CZ" i="1" dirty="0" smtClean="0">
                <a:latin typeface="Garamond" pitchFamily="18" charset="0"/>
              </a:rPr>
              <a:t> československo-</a:t>
            </a:r>
            <a:r>
              <a:rPr lang="cs-CZ" i="1" dirty="0" err="1" smtClean="0">
                <a:latin typeface="Garamond" pitchFamily="18" charset="0"/>
              </a:rPr>
              <a:t>jughoslovanských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vzťahov</a:t>
            </a:r>
            <a:r>
              <a:rPr lang="cs-CZ" i="1" dirty="0" smtClean="0">
                <a:latin typeface="Garamond" pitchFamily="18" charset="0"/>
              </a:rPr>
              <a:t>.</a:t>
            </a:r>
            <a:r>
              <a:rPr lang="cs-CZ" dirty="0" smtClean="0">
                <a:latin typeface="Garamond" pitchFamily="18" charset="0"/>
              </a:rPr>
              <a:t> Bratislava 1968.</a:t>
            </a:r>
            <a:endParaRPr lang="en-US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Budování základů pozdějšího spojenectví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5328592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Dlouhá tradice vzájemných styků mezi Čechy, Slováky a Jihoslovany </a:t>
            </a:r>
          </a:p>
          <a:p>
            <a:r>
              <a:rPr lang="cs-CZ" dirty="0" smtClean="0">
                <a:latin typeface="Garamond" pitchFamily="18" charset="0"/>
              </a:rPr>
              <a:t>kontakty už od středověku: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žáci Konstantina a Metoděje – </a:t>
            </a:r>
            <a:r>
              <a:rPr lang="cs-CZ" dirty="0" err="1" smtClean="0">
                <a:latin typeface="Garamond" pitchFamily="18" charset="0"/>
              </a:rPr>
              <a:t>Kvarner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Ohrid</a:t>
            </a:r>
            <a:r>
              <a:rPr lang="cs-CZ" dirty="0" smtClean="0">
                <a:latin typeface="Garamond" pitchFamily="18" charset="0"/>
              </a:rPr>
              <a:t>, Bulharsko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1094 – 1. biskupem v Záhřebu Čech Duch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Karel IV. – Emauzy, dopis Štěpánu Dušanovi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bitevní pole – 1420 – Srbové součástí Zikmundova vojska proti husitům, </a:t>
            </a:r>
            <a:r>
              <a:rPr lang="cs-CZ" dirty="0" err="1" smtClean="0">
                <a:latin typeface="Garamond" pitchFamily="18" charset="0"/>
              </a:rPr>
              <a:t>bratříci</a:t>
            </a:r>
            <a:r>
              <a:rPr lang="cs-CZ" dirty="0" smtClean="0">
                <a:latin typeface="Garamond" pitchFamily="18" charset="0"/>
              </a:rPr>
              <a:t> ve službách Jana </a:t>
            </a:r>
            <a:r>
              <a:rPr lang="cs-CZ" dirty="0" err="1" smtClean="0">
                <a:latin typeface="Garamond" pitchFamily="18" charset="0"/>
              </a:rPr>
              <a:t>Hunyadyho</a:t>
            </a:r>
            <a:r>
              <a:rPr lang="cs-CZ" dirty="0" smtClean="0">
                <a:latin typeface="Garamond" pitchFamily="18" charset="0"/>
              </a:rPr>
              <a:t> proti Turkům, podíl Čechů na obraně Bělehradu v letech 1492 a 1521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Kostnický koncil – dubrovnický dominikán Ivan </a:t>
            </a:r>
            <a:r>
              <a:rPr lang="cs-CZ" dirty="0" err="1" smtClean="0">
                <a:latin typeface="Garamond" pitchFamily="18" charset="0"/>
              </a:rPr>
              <a:t>Stojković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  <p:pic>
        <p:nvPicPr>
          <p:cNvPr id="5" name="Zástupný symbol pro obsah 4" descr="Uglata_glagoljica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564904"/>
            <a:ext cx="3096344" cy="2103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5040560" cy="61926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od </a:t>
            </a:r>
            <a:r>
              <a:rPr lang="cs-CZ" dirty="0" err="1" smtClean="0">
                <a:latin typeface="Garamond" pitchFamily="18" charset="0"/>
              </a:rPr>
              <a:t>poč</a:t>
            </a:r>
            <a:r>
              <a:rPr lang="cs-CZ" dirty="0" smtClean="0">
                <a:latin typeface="Garamond" pitchFamily="18" charset="0"/>
              </a:rPr>
              <a:t>. 16. stol. Habsburská monarchie – společný stát s Chorvaty, Slovinci a částí Srbů žijících v chorvatských zemích</a:t>
            </a:r>
          </a:p>
          <a:p>
            <a:r>
              <a:rPr lang="cs-CZ" dirty="0" smtClean="0">
                <a:latin typeface="Garamond" pitchFamily="18" charset="0"/>
              </a:rPr>
              <a:t>Chorvatský hrdina Nikola </a:t>
            </a:r>
            <a:r>
              <a:rPr lang="cs-CZ" dirty="0" err="1" smtClean="0">
                <a:latin typeface="Garamond" pitchFamily="18" charset="0"/>
              </a:rPr>
              <a:t>Zrinski</a:t>
            </a:r>
            <a:r>
              <a:rPr lang="cs-CZ" dirty="0" smtClean="0">
                <a:latin typeface="Garamond" pitchFamily="18" charset="0"/>
              </a:rPr>
              <a:t> měl za manželku Evu z Rožmberka</a:t>
            </a:r>
          </a:p>
          <a:p>
            <a:r>
              <a:rPr lang="cs-CZ" dirty="0" smtClean="0">
                <a:latin typeface="Garamond" pitchFamily="18" charset="0"/>
              </a:rPr>
              <a:t>V průběhu 16. a 17. století – chorvatská kolonizace jižní Moravy a jižního Slovenska </a:t>
            </a:r>
          </a:p>
          <a:p>
            <a:r>
              <a:rPr lang="cs-CZ" dirty="0" smtClean="0">
                <a:latin typeface="Garamond" pitchFamily="18" charset="0"/>
              </a:rPr>
              <a:t>Teorie o společném původu a zájmech Čechů a Chorvatů</a:t>
            </a:r>
          </a:p>
          <a:p>
            <a:r>
              <a:rPr lang="cs-CZ" dirty="0" smtClean="0">
                <a:latin typeface="Garamond" pitchFamily="18" charset="0"/>
              </a:rPr>
              <a:t>Za třicetiletí války – panduři –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Franjo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Trenck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†1749 na </a:t>
            </a:r>
            <a:r>
              <a:rPr lang="cs-CZ" dirty="0" err="1" smtClean="0">
                <a:latin typeface="Garamond" pitchFamily="18" charset="0"/>
              </a:rPr>
              <a:t>Špilberku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Od konce 18. století – usazování Čechů v chorvatských zemích (</a:t>
            </a:r>
            <a:r>
              <a:rPr lang="cs-CZ" dirty="0" err="1" smtClean="0">
                <a:latin typeface="Garamond" pitchFamily="18" charset="0"/>
              </a:rPr>
              <a:t>Daruvar</a:t>
            </a:r>
            <a:r>
              <a:rPr lang="cs-CZ" dirty="0" smtClean="0">
                <a:latin typeface="Garamond" pitchFamily="18" charset="0"/>
              </a:rPr>
              <a:t> a okolí)</a:t>
            </a:r>
          </a:p>
          <a:p>
            <a:r>
              <a:rPr lang="cs-CZ" dirty="0" smtClean="0">
                <a:latin typeface="Garamond" pitchFamily="18" charset="0"/>
              </a:rPr>
              <a:t>zbytek Srbů součástí Osmanské říše – Bělehradský pašalík</a:t>
            </a:r>
          </a:p>
          <a:p>
            <a:r>
              <a:rPr lang="cs-CZ" dirty="0" smtClean="0">
                <a:latin typeface="Garamond" pitchFamily="18" charset="0"/>
              </a:rPr>
              <a:t>Srbské knížectví – vytvořeno počátkem 19. století  – méně intenzivní styky s Čechy a Slováky než Srbové z Habsburské monarchie</a:t>
            </a:r>
          </a:p>
          <a:p>
            <a:endParaRPr lang="cs-CZ" dirty="0"/>
          </a:p>
        </p:txBody>
      </p:sp>
      <p:pic>
        <p:nvPicPr>
          <p:cNvPr id="8" name="Zástupný symbol pro obsah 7" descr="Franz_von_der_Trenck_1711_1749_Ober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3168352" cy="422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aramond" pitchFamily="18" charset="0"/>
              </a:rPr>
              <a:t>Rakousko-Uhersko a jeho sousedi</a:t>
            </a:r>
            <a:endParaRPr lang="cs-CZ" b="1" dirty="0">
              <a:latin typeface="Garamond" pitchFamily="18" charset="0"/>
            </a:endParaRPr>
          </a:p>
        </p:txBody>
      </p:sp>
      <p:pic>
        <p:nvPicPr>
          <p:cNvPr id="4" name="Zástupný symbol pro obsah 3" descr="Oestrreich-Ungarn-1815-19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7977824" cy="5565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92088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Garamond" pitchFamily="18" charset="0"/>
              </a:rPr>
              <a:t>Češi a Jihoslované v první polovině 19. století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80920" cy="513318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V 1. polovině 19. století – zejména jazykovědci – vliv na kodifikaci spisovných jihoslovanských jazyků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Josef Dobrovský  </a:t>
            </a:r>
            <a:r>
              <a:rPr lang="cs-CZ" dirty="0" smtClean="0">
                <a:latin typeface="Garamond" pitchFamily="18" charset="0"/>
              </a:rPr>
              <a:t>- ovlivnil zejména Slovince, ale také Chorvaty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Pavel Josef Šafařík </a:t>
            </a:r>
            <a:r>
              <a:rPr lang="cs-CZ" dirty="0" smtClean="0">
                <a:latin typeface="Garamond" pitchFamily="18" charset="0"/>
              </a:rPr>
              <a:t>– působil v Novém Sadu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Ján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Kollár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i="1" dirty="0" smtClean="0">
                <a:latin typeface="Garamond" pitchFamily="18" charset="0"/>
              </a:rPr>
              <a:t>Slávy dcera – </a:t>
            </a:r>
            <a:r>
              <a:rPr lang="cs-CZ" dirty="0" smtClean="0">
                <a:latin typeface="Garamond" pitchFamily="18" charset="0"/>
              </a:rPr>
              <a:t>koncepce jednoho slovanského národa o čtyřech kmenech</a:t>
            </a:r>
          </a:p>
          <a:p>
            <a:r>
              <a:rPr lang="cs-CZ" dirty="0" smtClean="0">
                <a:latin typeface="Garamond" pitchFamily="18" charset="0"/>
              </a:rPr>
              <a:t>1842</a:t>
            </a:r>
            <a:r>
              <a:rPr lang="cs-CZ" i="1" dirty="0" smtClean="0">
                <a:latin typeface="Garamond" pitchFamily="18" charset="0"/>
              </a:rPr>
              <a:t> – </a:t>
            </a:r>
            <a:r>
              <a:rPr lang="cs-CZ" dirty="0" smtClean="0">
                <a:latin typeface="Garamond" pitchFamily="18" charset="0"/>
              </a:rPr>
              <a:t>založena Matice </a:t>
            </a:r>
            <a:r>
              <a:rPr lang="cs-CZ" dirty="0" err="1" smtClean="0">
                <a:latin typeface="Garamond" pitchFamily="18" charset="0"/>
              </a:rPr>
              <a:t>illyrská</a:t>
            </a:r>
            <a:r>
              <a:rPr lang="cs-CZ" dirty="0" smtClean="0">
                <a:latin typeface="Garamond" pitchFamily="18" charset="0"/>
              </a:rPr>
              <a:t> (1843 M. chorvatská) – mezi </a:t>
            </a:r>
            <a:r>
              <a:rPr lang="cs-CZ" dirty="0" err="1" smtClean="0">
                <a:latin typeface="Garamond" pitchFamily="18" charset="0"/>
              </a:rPr>
              <a:t>zakládajími</a:t>
            </a:r>
            <a:r>
              <a:rPr lang="cs-CZ" dirty="0" smtClean="0">
                <a:latin typeface="Garamond" pitchFamily="18" charset="0"/>
              </a:rPr>
              <a:t> členy např.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František Palacký, Josef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Jungmann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aj.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Vuk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Stefanović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Karadžić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1817 v Praze vyšla antologie </a:t>
            </a:r>
            <a:r>
              <a:rPr lang="cs-CZ" i="1" dirty="0" smtClean="0">
                <a:latin typeface="Garamond" pitchFamily="18" charset="0"/>
              </a:rPr>
              <a:t>Prostonárodní srbská múza do Čech převedená </a:t>
            </a:r>
            <a:r>
              <a:rPr lang="cs-CZ" dirty="0" smtClean="0">
                <a:latin typeface="Garamond" pitchFamily="18" charset="0"/>
              </a:rPr>
              <a:t>(vydal Václav Hanka) – inspirovala </a:t>
            </a:r>
            <a:r>
              <a:rPr lang="cs-CZ" dirty="0" err="1" smtClean="0">
                <a:latin typeface="Garamond" pitchFamily="18" charset="0"/>
              </a:rPr>
              <a:t>Čelakovského</a:t>
            </a:r>
            <a:r>
              <a:rPr lang="cs-CZ" dirty="0" smtClean="0">
                <a:latin typeface="Garamond" pitchFamily="18" charset="0"/>
              </a:rPr>
              <a:t>, Erbena, Němcovou ad.</a:t>
            </a:r>
          </a:p>
          <a:p>
            <a:r>
              <a:rPr lang="cs-CZ" dirty="0" smtClean="0">
                <a:latin typeface="Garamond" pitchFamily="18" charset="0"/>
              </a:rPr>
              <a:t>1848 – Slovanský sjezd v Praze – účast Srbů, Chorvatů i Slovinců</a:t>
            </a:r>
          </a:p>
          <a:p>
            <a:r>
              <a:rPr lang="cs-CZ" dirty="0" smtClean="0">
                <a:latin typeface="Garamond" pitchFamily="18" charset="0"/>
              </a:rPr>
              <a:t>Po potlačení povstání mnozí revolucionáři uprchli do Chorvatska  a Srbska (Frič, Zach)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František Alexandr Zach </a:t>
            </a:r>
            <a:r>
              <a:rPr lang="cs-CZ" dirty="0" smtClean="0">
                <a:latin typeface="Garamond" pitchFamily="18" charset="0"/>
              </a:rPr>
              <a:t>– podílel se vybudování srbské armády ve 2. polovině 19. století a na budování srbského vojenského školství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Vuk Stefanović Karadži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115437" cy="3886200"/>
          </a:xfrm>
        </p:spPr>
      </p:pic>
      <p:pic>
        <p:nvPicPr>
          <p:cNvPr id="10" name="Zástupný symbol pro obsah 9" descr="Frantisek-Zach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2822331" cy="3886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404664"/>
            <a:ext cx="3657600" cy="658368"/>
          </a:xfrm>
        </p:spPr>
        <p:txBody>
          <a:bodyPr/>
          <a:lstStyle/>
          <a:p>
            <a:r>
              <a:rPr lang="cs-CZ" sz="2400" dirty="0" err="1" smtClean="0">
                <a:latin typeface="Garamond" pitchFamily="18" charset="0"/>
              </a:rPr>
              <a:t>Vuk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Stefanović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Karadžić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3657600" cy="658368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František Alexandr Zach 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850106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Vzájemné vztahy ve 2. polovině 19. století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4752528" cy="5400600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Kontakty na půdě říšského sněmu</a:t>
            </a:r>
          </a:p>
          <a:p>
            <a:r>
              <a:rPr lang="cs-CZ" sz="2600" dirty="0" smtClean="0">
                <a:latin typeface="Garamond" pitchFamily="18" charset="0"/>
              </a:rPr>
              <a:t>překlady –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Ivo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Vojnović</a:t>
            </a:r>
            <a:r>
              <a:rPr lang="cs-CZ" sz="2600" b="1" dirty="0" smtClean="0">
                <a:solidFill>
                  <a:schemeClr val="accent1"/>
                </a:solidFill>
                <a:latin typeface="Garamond" pitchFamily="18" charset="0"/>
              </a:rPr>
              <a:t>,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August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Šenoa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Adolf Černý, Jan Hudec aj. </a:t>
            </a:r>
          </a:p>
          <a:p>
            <a:r>
              <a:rPr lang="cs-CZ" sz="2600" dirty="0" smtClean="0">
                <a:latin typeface="Garamond" pitchFamily="18" charset="0"/>
              </a:rPr>
              <a:t>Okouzlení jihoslovanskou lidovou poezií a kulturou –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Josef Holeček</a:t>
            </a:r>
            <a:r>
              <a:rPr lang="cs-CZ" sz="2600" dirty="0" smtClean="0">
                <a:latin typeface="Garamond" pitchFamily="18" charset="0"/>
              </a:rPr>
              <a:t>,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Ludvík Kuba </a:t>
            </a:r>
            <a:r>
              <a:rPr lang="cs-CZ" sz="2600" i="1" dirty="0" smtClean="0">
                <a:latin typeface="Garamond" pitchFamily="18" charset="0"/>
              </a:rPr>
              <a:t>(Slovanstvo ve svých zpěvech), </a:t>
            </a:r>
            <a:r>
              <a:rPr lang="cs-CZ" sz="2600" dirty="0" smtClean="0">
                <a:latin typeface="Garamond" pitchFamily="18" charset="0"/>
              </a:rPr>
              <a:t>obrazy (</a:t>
            </a:r>
            <a:r>
              <a:rPr lang="cs-CZ" sz="2600" i="1" dirty="0" smtClean="0">
                <a:latin typeface="Garamond" pitchFamily="18" charset="0"/>
              </a:rPr>
              <a:t>Žena z </a:t>
            </a:r>
            <a:r>
              <a:rPr lang="cs-CZ" sz="2600" i="1" dirty="0" err="1" smtClean="0">
                <a:latin typeface="Garamond" pitchFamily="18" charset="0"/>
              </a:rPr>
              <a:t>Planjan</a:t>
            </a:r>
            <a:r>
              <a:rPr lang="cs-CZ" sz="2600" i="1" dirty="0" smtClean="0">
                <a:latin typeface="Garamond" pitchFamily="18" charset="0"/>
              </a:rPr>
              <a:t> →</a:t>
            </a:r>
            <a:r>
              <a:rPr lang="cs-CZ" sz="2600" dirty="0" smtClean="0">
                <a:latin typeface="Garamond" pitchFamily="18" charset="0"/>
              </a:rPr>
              <a:t>),</a:t>
            </a:r>
          </a:p>
          <a:p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Prokop Chocholoušek</a:t>
            </a:r>
            <a:r>
              <a:rPr lang="cs-CZ" sz="2600" dirty="0" smtClean="0">
                <a:latin typeface="Garamond" pitchFamily="18" charset="0"/>
              </a:rPr>
              <a:t>,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Jaroslav Čermák</a:t>
            </a:r>
            <a:r>
              <a:rPr lang="cs-CZ" sz="2600" dirty="0" smtClean="0">
                <a:latin typeface="Garamond" pitchFamily="18" charset="0"/>
              </a:rPr>
              <a:t> – Černá Hora</a:t>
            </a:r>
          </a:p>
          <a:p>
            <a:endParaRPr lang="cs-CZ" sz="2600" dirty="0" smtClean="0">
              <a:latin typeface="Garamond" pitchFamily="18" charset="0"/>
            </a:endParaRPr>
          </a:p>
          <a:p>
            <a:endParaRPr lang="cs-CZ" sz="2600" dirty="0" smtClean="0">
              <a:latin typeface="Garamond" pitchFamily="18" charset="0"/>
            </a:endParaRPr>
          </a:p>
          <a:p>
            <a:endParaRPr lang="cs-CZ" b="1" dirty="0" smtClean="0"/>
          </a:p>
          <a:p>
            <a:pPr>
              <a:buNone/>
            </a:pP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Zástupný symbol pro obsah 10" descr="b_2008-07-Kuba -Žena z Planj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9" y="1131790"/>
            <a:ext cx="2520280" cy="5478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618</TotalTime>
  <Words>1692</Words>
  <Application>Microsoft Office PowerPoint</Application>
  <PresentationFormat>Předvádění na obrazovce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Century Schoolbook</vt:lpstr>
      <vt:lpstr>Garamond</vt:lpstr>
      <vt:lpstr>Times New Roman</vt:lpstr>
      <vt:lpstr>Wingdings</vt:lpstr>
      <vt:lpstr>Wingdings 2</vt:lpstr>
      <vt:lpstr>Arkýř</vt:lpstr>
      <vt:lpstr>Věrnost za věrnost? –  Československo-jugoslávské vztahy v kontextu mezinárodních vztahů ve střední a jihovýchodní Evropě mezi dvěma světovými válkami</vt:lpstr>
      <vt:lpstr>Organizační informace</vt:lpstr>
      <vt:lpstr>Literatura</vt:lpstr>
      <vt:lpstr>Budování základů pozdějšího spojenectví</vt:lpstr>
      <vt:lpstr>Prezentace aplikace PowerPoint</vt:lpstr>
      <vt:lpstr>Rakousko-Uhersko a jeho sousedi</vt:lpstr>
      <vt:lpstr>Češi a Jihoslované v první polovině 19. století</vt:lpstr>
      <vt:lpstr>Prezentace aplikace PowerPoint</vt:lpstr>
      <vt:lpstr>Vzájemné vztahy ve 2. polovině 19. století</vt:lpstr>
      <vt:lpstr>Prezentace aplikace PowerPoint</vt:lpstr>
      <vt:lpstr>Velká východní krize</vt:lpstr>
      <vt:lpstr>Vztahy na konci 19. století</vt:lpstr>
      <vt:lpstr>Prezentace aplikace PowerPoint</vt:lpstr>
      <vt:lpstr>Prezentace aplikace PowerPoint</vt:lpstr>
      <vt:lpstr>TGM a Jihoslované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Věrnost za věrnost? – Československo-jugoslávské vztahy v kontextu mezinárodních vztahů ve střední a jihovýchodní Evropě mezi dvěma světovými válkami</dc:title>
  <dc:creator>Hrabcova</dc:creator>
  <cp:lastModifiedBy>Jana Škerlová</cp:lastModifiedBy>
  <cp:revision>56</cp:revision>
  <dcterms:created xsi:type="dcterms:W3CDTF">2016-09-16T08:54:50Z</dcterms:created>
  <dcterms:modified xsi:type="dcterms:W3CDTF">2016-09-26T11:55:23Z</dcterms:modified>
</cp:coreProperties>
</file>