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75" r:id="rId7"/>
    <p:sldId id="260" r:id="rId8"/>
    <p:sldId id="261" r:id="rId9"/>
    <p:sldId id="262" r:id="rId10"/>
    <p:sldId id="263" r:id="rId11"/>
    <p:sldId id="265" r:id="rId12"/>
    <p:sldId id="266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67" r:id="rId24"/>
    <p:sldId id="269" r:id="rId25"/>
    <p:sldId id="270" r:id="rId26"/>
    <p:sldId id="26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6264696" cy="36724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Věrnost za věrnost? – 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smtClean="0">
                <a:latin typeface="Garamond" pitchFamily="18" charset="0"/>
              </a:rPr>
              <a:t>Československo-jugoslávské vztahy v kontextu mezinárodních vztahů ve střední a jihovýchodní Evropě mezi dvěma světovými válkami</a:t>
            </a:r>
            <a:endParaRPr lang="cs-CZ" sz="32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5003322"/>
            <a:ext cx="5544616" cy="1371600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Garamond" pitchFamily="18" charset="0"/>
              </a:rPr>
              <a:t>Mgr. Jana Škerlová, </a:t>
            </a:r>
            <a:r>
              <a:rPr lang="cs-CZ" sz="2000" dirty="0" err="1" smtClean="0">
                <a:latin typeface="Garamond" pitchFamily="18" charset="0"/>
              </a:rPr>
              <a:t>Ph</a:t>
            </a:r>
            <a:r>
              <a:rPr lang="cs-CZ" sz="2000" dirty="0" smtClean="0">
                <a:latin typeface="Garamond" pitchFamily="18" charset="0"/>
              </a:rPr>
              <a:t>. D.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Historický ústav Akademie věd ČR, v. v. i.,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pobočka Brno</a:t>
            </a:r>
          </a:p>
          <a:p>
            <a:pPr algn="r"/>
            <a:endParaRPr lang="cs-CZ" sz="20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3367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pokud by se v otázce zbrojení podobně jako Německo pokusilo zachovat Rakousko, Maďarsko nebo Bulharsko, Malá dohoda by </a:t>
            </a:r>
            <a:r>
              <a:rPr lang="cs-CZ" i="1" dirty="0" smtClean="0">
                <a:latin typeface="Garamond" pitchFamily="18" charset="0"/>
              </a:rPr>
              <a:t>„reagovala co nejrozhodněji“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Kvůli ztroskotání Východního paktu (Pro odpor Německa a Polska) začala Francie uvažovat o spojenecké smlouvě se SSSR</a:t>
            </a:r>
          </a:p>
          <a:p>
            <a:r>
              <a:rPr lang="cs-CZ" dirty="0" smtClean="0">
                <a:latin typeface="Garamond" pitchFamily="18" charset="0"/>
              </a:rPr>
              <a:t>Květen 1935 – </a:t>
            </a:r>
            <a:r>
              <a:rPr lang="cs-CZ" b="1" dirty="0" smtClean="0">
                <a:latin typeface="Garamond" pitchFamily="18" charset="0"/>
              </a:rPr>
              <a:t>francouzsko-sovětská spojenecká smlouva </a:t>
            </a:r>
            <a:r>
              <a:rPr lang="cs-CZ" dirty="0" smtClean="0">
                <a:latin typeface="Garamond" pitchFamily="18" charset="0"/>
              </a:rPr>
              <a:t>podepsána, následně i </a:t>
            </a:r>
            <a:r>
              <a:rPr lang="cs-CZ" b="1" dirty="0" smtClean="0">
                <a:latin typeface="Garamond" pitchFamily="18" charset="0"/>
              </a:rPr>
              <a:t>československo-sovětská smlouva</a:t>
            </a:r>
          </a:p>
          <a:p>
            <a:r>
              <a:rPr lang="cs-CZ" dirty="0" smtClean="0">
                <a:latin typeface="Garamond" pitchFamily="18" charset="0"/>
              </a:rPr>
              <a:t>Rumunsko a Jugoslávie proti spojenecké smlouvě se SSSR</a:t>
            </a:r>
          </a:p>
          <a:p>
            <a:r>
              <a:rPr lang="cs-CZ" dirty="0" smtClean="0">
                <a:latin typeface="Garamond" pitchFamily="18" charset="0"/>
              </a:rPr>
              <a:t>Říjen 1935 – italský útok na Etiopii </a:t>
            </a:r>
          </a:p>
          <a:p>
            <a:r>
              <a:rPr lang="cs-CZ" dirty="0" smtClean="0">
                <a:latin typeface="Garamond" pitchFamily="18" charset="0"/>
              </a:rPr>
              <a:t>Zejména VB to vnímala jako ohrožení svých zájmů v Africe → v SN prosadila protiitalské sankce</a:t>
            </a:r>
          </a:p>
          <a:p>
            <a:r>
              <a:rPr lang="cs-CZ" dirty="0" smtClean="0">
                <a:latin typeface="Garamond" pitchFamily="18" charset="0"/>
              </a:rPr>
              <a:t>Sankce dosti výrazně poškodily Jugoslávii – nedočkala se pomoci od Francie a Británie, ale od Německa – posílení německého postavení v Jugoslávii</a:t>
            </a:r>
          </a:p>
          <a:p>
            <a:r>
              <a:rPr lang="cs-CZ" dirty="0" smtClean="0">
                <a:latin typeface="Garamond" pitchFamily="18" charset="0"/>
              </a:rPr>
              <a:t>Obavy velmocí z nestability v Itálii v případě </a:t>
            </a:r>
            <a:r>
              <a:rPr lang="cs-CZ" dirty="0" err="1" smtClean="0">
                <a:latin typeface="Garamond" pitchFamily="18" charset="0"/>
              </a:rPr>
              <a:t>Mussoliniho</a:t>
            </a:r>
            <a:r>
              <a:rPr lang="cs-CZ" dirty="0" smtClean="0">
                <a:latin typeface="Garamond" pitchFamily="18" charset="0"/>
              </a:rPr>
              <a:t> porážky</a:t>
            </a:r>
          </a:p>
          <a:p>
            <a:r>
              <a:rPr lang="cs-CZ" dirty="0" smtClean="0">
                <a:latin typeface="Garamond" pitchFamily="18" charset="0"/>
              </a:rPr>
              <a:t>Podzim 1935 – </a:t>
            </a:r>
            <a:r>
              <a:rPr lang="cs-CZ" b="1" dirty="0" smtClean="0">
                <a:latin typeface="Garamond" pitchFamily="18" charset="0"/>
              </a:rPr>
              <a:t>Hodžův plán </a:t>
            </a:r>
            <a:r>
              <a:rPr lang="cs-CZ" dirty="0" smtClean="0">
                <a:latin typeface="Garamond" pitchFamily="18" charset="0"/>
              </a:rPr>
              <a:t>na řešení hospodářské a politické situace v Podunají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08912" cy="6336704"/>
          </a:xfrm>
        </p:spPr>
        <p:txBody>
          <a:bodyPr/>
          <a:lstStyle/>
          <a:p>
            <a:r>
              <a:rPr lang="cs-CZ" sz="2600" dirty="0" smtClean="0">
                <a:latin typeface="Garamond" pitchFamily="18" charset="0"/>
              </a:rPr>
              <a:t>Březen </a:t>
            </a:r>
            <a:r>
              <a:rPr lang="cs-CZ" sz="2600" dirty="0" smtClean="0">
                <a:latin typeface="Garamond" pitchFamily="18" charset="0"/>
              </a:rPr>
              <a:t>1936 – vypovězení </a:t>
            </a:r>
            <a:r>
              <a:rPr lang="cs-CZ" sz="2600" dirty="0" err="1" smtClean="0">
                <a:latin typeface="Garamond" pitchFamily="18" charset="0"/>
              </a:rPr>
              <a:t>Locarnských</a:t>
            </a:r>
            <a:r>
              <a:rPr lang="cs-CZ" sz="2600" dirty="0" smtClean="0">
                <a:latin typeface="Garamond" pitchFamily="18" charset="0"/>
              </a:rPr>
              <a:t> dohod – okupace Porýní</a:t>
            </a:r>
          </a:p>
          <a:p>
            <a:r>
              <a:rPr lang="cs-CZ" sz="2600" dirty="0" smtClean="0">
                <a:latin typeface="Garamond" pitchFamily="18" charset="0"/>
              </a:rPr>
              <a:t>Červen 1936 – rakousko-německá dohoda o nevměšování, rak. kancléř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Schuchnigg</a:t>
            </a:r>
            <a:r>
              <a:rPr lang="cs-CZ" sz="2600" dirty="0" smtClean="0">
                <a:latin typeface="Garamond" pitchFamily="18" charset="0"/>
              </a:rPr>
              <a:t> musel do vlády přibrat nacisty</a:t>
            </a:r>
          </a:p>
          <a:p>
            <a:r>
              <a:rPr lang="cs-CZ" sz="2600" dirty="0" smtClean="0">
                <a:latin typeface="Garamond" pitchFamily="18" charset="0"/>
              </a:rPr>
              <a:t>Červenec 1936 – počátek občanské války ve Španělsku</a:t>
            </a:r>
          </a:p>
          <a:p>
            <a:r>
              <a:rPr lang="cs-CZ" sz="2600" dirty="0" smtClean="0">
                <a:latin typeface="Garamond" pitchFamily="18" charset="0"/>
              </a:rPr>
              <a:t>Listopad 1936 – německo-japonský Pakt pro Kominterně</a:t>
            </a:r>
          </a:p>
          <a:p>
            <a:r>
              <a:rPr lang="cs-CZ" sz="2600" dirty="0" smtClean="0">
                <a:latin typeface="Garamond" pitchFamily="18" charset="0"/>
              </a:rPr>
              <a:t>Leden 1937 – Jugoslávie a Bulharsko pod německým patronátem </a:t>
            </a:r>
            <a:r>
              <a:rPr lang="cs-CZ" sz="2600" dirty="0" smtClean="0">
                <a:latin typeface="Garamond" pitchFamily="18" charset="0"/>
              </a:rPr>
              <a:t>uzavřely </a:t>
            </a:r>
            <a:r>
              <a:rPr lang="cs-CZ" sz="2600" dirty="0" smtClean="0">
                <a:latin typeface="Garamond" pitchFamily="18" charset="0"/>
              </a:rPr>
              <a:t>pakt o neútočení – poškození Balkánské dohody</a:t>
            </a:r>
          </a:p>
          <a:p>
            <a:r>
              <a:rPr lang="cs-CZ" sz="2600" dirty="0" smtClean="0">
                <a:latin typeface="Garamond" pitchFamily="18" charset="0"/>
              </a:rPr>
              <a:t>Listopad 1937 – přistoupení Itálie k Paktu proti Kominterně</a:t>
            </a:r>
          </a:p>
          <a:p>
            <a:r>
              <a:rPr lang="cs-CZ" sz="2600" dirty="0" smtClean="0">
                <a:latin typeface="Garamond" pitchFamily="18" charset="0"/>
              </a:rPr>
              <a:t>Březen 1938 – Anšlus Rakouska</a:t>
            </a:r>
          </a:p>
          <a:p>
            <a:r>
              <a:rPr lang="cs-CZ" sz="2600" dirty="0" smtClean="0">
                <a:latin typeface="Garamond" pitchFamily="18" charset="0"/>
              </a:rPr>
              <a:t>Srpen 1938 – pakt </a:t>
            </a:r>
            <a:r>
              <a:rPr lang="cs-CZ" sz="2600" dirty="0" err="1" smtClean="0">
                <a:latin typeface="Garamond" pitchFamily="18" charset="0"/>
              </a:rPr>
              <a:t>Molotov</a:t>
            </a:r>
            <a:r>
              <a:rPr lang="cs-CZ" sz="2600" dirty="0" smtClean="0">
                <a:latin typeface="Garamond" pitchFamily="18" charset="0"/>
              </a:rPr>
              <a:t>-</a:t>
            </a:r>
            <a:r>
              <a:rPr lang="cs-CZ" sz="2600" dirty="0" err="1" smtClean="0">
                <a:latin typeface="Garamond" pitchFamily="18" charset="0"/>
              </a:rPr>
              <a:t>Ribentrop</a:t>
            </a:r>
            <a:endParaRPr lang="cs-CZ" sz="2600" dirty="0" smtClean="0">
              <a:latin typeface="Garamond" pitchFamily="18" charset="0"/>
            </a:endParaRPr>
          </a:p>
          <a:p>
            <a:r>
              <a:rPr lang="cs-CZ" sz="2600" dirty="0" smtClean="0">
                <a:latin typeface="Garamond" pitchFamily="18" charset="0"/>
              </a:rPr>
              <a:t>Září 1938 – Mnichovská dohoda</a:t>
            </a:r>
          </a:p>
          <a:p>
            <a:endParaRPr lang="cs-CZ" sz="2600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143000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Československo-jugoslávské vztahy ve druhé polovině 30. let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24936" cy="506916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Pozvolné rozvolňování vzájemných vztahů</a:t>
            </a:r>
          </a:p>
          <a:p>
            <a:r>
              <a:rPr lang="cs-CZ" dirty="0" smtClean="0">
                <a:latin typeface="Garamond" pitchFamily="18" charset="0"/>
              </a:rPr>
              <a:t>Úsilí Československa vztahy zachovat, ale ze strany Jugoslávie už nebyla </a:t>
            </a:r>
            <a:r>
              <a:rPr lang="cs-CZ" dirty="0" smtClean="0">
                <a:latin typeface="Garamond" pitchFamily="18" charset="0"/>
              </a:rPr>
              <a:t>vůle</a:t>
            </a:r>
          </a:p>
          <a:p>
            <a:r>
              <a:rPr lang="cs-CZ" dirty="0" smtClean="0">
                <a:latin typeface="Garamond" pitchFamily="18" charset="0"/>
              </a:rPr>
              <a:t>Už během roku 1935 </a:t>
            </a:r>
            <a:r>
              <a:rPr lang="cs-CZ" dirty="0" err="1" smtClean="0">
                <a:latin typeface="Garamond" pitchFamily="18" charset="0"/>
              </a:rPr>
              <a:t>Stojadinović</a:t>
            </a:r>
            <a:r>
              <a:rPr lang="cs-CZ" dirty="0" smtClean="0">
                <a:latin typeface="Garamond" pitchFamily="18" charset="0"/>
              </a:rPr>
              <a:t> často porušoval Organizační status MD, když neinformoval spojence o svých krocích v zahraniční politice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Prosinec 1935 – abdikace TGM</a:t>
            </a:r>
          </a:p>
          <a:p>
            <a:r>
              <a:rPr lang="cs-CZ" dirty="0" smtClean="0">
                <a:latin typeface="Garamond" pitchFamily="18" charset="0"/>
              </a:rPr>
              <a:t>Novým prezidentem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 Beneš</a:t>
            </a:r>
            <a:r>
              <a:rPr lang="cs-CZ" dirty="0" smtClean="0">
                <a:latin typeface="Garamond" pitchFamily="18" charset="0"/>
              </a:rPr>
              <a:t> – v Jugoslávii přijato pozitivně</a:t>
            </a:r>
          </a:p>
          <a:p>
            <a:r>
              <a:rPr lang="cs-CZ" dirty="0" smtClean="0">
                <a:latin typeface="Garamond" pitchFamily="18" charset="0"/>
              </a:rPr>
              <a:t>Zahraniční záležitosti měl počátkem roku 1936 na starost premiér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 Hodža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14129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Únor 1936 – cesta M. Hodži do Jugoslávie</a:t>
            </a:r>
          </a:p>
          <a:p>
            <a:r>
              <a:rPr lang="cs-CZ" dirty="0" smtClean="0">
                <a:latin typeface="Garamond" pitchFamily="18" charset="0"/>
              </a:rPr>
              <a:t>cílem </a:t>
            </a:r>
            <a:r>
              <a:rPr lang="cs-CZ" dirty="0" smtClean="0">
                <a:latin typeface="Garamond" pitchFamily="18" charset="0"/>
              </a:rPr>
              <a:t>bylo získat bělehradskou vládu v čele s premiérem Milanem </a:t>
            </a:r>
            <a:r>
              <a:rPr lang="cs-CZ" dirty="0" err="1" smtClean="0">
                <a:latin typeface="Garamond" pitchFamily="18" charset="0"/>
              </a:rPr>
              <a:t>Stojadinovićem</a:t>
            </a:r>
            <a:r>
              <a:rPr lang="cs-CZ" dirty="0" smtClean="0">
                <a:latin typeface="Garamond" pitchFamily="18" charset="0"/>
              </a:rPr>
              <a:t> pro svůj širší plán středoevropské hospodářské spolupráce</a:t>
            </a:r>
          </a:p>
          <a:p>
            <a:r>
              <a:rPr lang="cs-CZ" dirty="0" smtClean="0">
                <a:latin typeface="Garamond" pitchFamily="18" charset="0"/>
              </a:rPr>
              <a:t>Snaha vyjednat úpravu vztahů Malé dohody s Rakouskem, tak aby bylo Rakousko vymaněno z vlivu Německa – Jugoslávii na tom nezáleželo</a:t>
            </a:r>
          </a:p>
          <a:p>
            <a:r>
              <a:rPr lang="cs-CZ" dirty="0" smtClean="0">
                <a:latin typeface="Garamond" pitchFamily="18" charset="0"/>
              </a:rPr>
              <a:t>Uvítání v Bělehradě velkolepé – vítán vysokými ústavními činiteli, členy diplomatického sboru, kapelou, starostou Bělehradu, přehlídkou sokolské čety, zástupci Jihoslovansko-československé ligy, bělehradským obyvatelstvem atd.</a:t>
            </a:r>
          </a:p>
          <a:p>
            <a:r>
              <a:rPr lang="cs-CZ" dirty="0" smtClean="0">
                <a:latin typeface="Garamond" pitchFamily="18" charset="0"/>
              </a:rPr>
              <a:t>Hodža se </a:t>
            </a:r>
            <a:r>
              <a:rPr lang="cs-CZ" dirty="0" err="1" smtClean="0">
                <a:latin typeface="Garamond" pitchFamily="18" charset="0"/>
              </a:rPr>
              <a:t>Stojadinovićem</a:t>
            </a:r>
            <a:r>
              <a:rPr lang="cs-CZ" dirty="0" smtClean="0">
                <a:latin typeface="Garamond" pitchFamily="18" charset="0"/>
              </a:rPr>
              <a:t> jednali dvakrát, konstatovali shodný názor na zásadní politické otázky</a:t>
            </a:r>
          </a:p>
          <a:p>
            <a:r>
              <a:rPr lang="cs-CZ" dirty="0" smtClean="0">
                <a:latin typeface="Garamond" pitchFamily="18" charset="0"/>
              </a:rPr>
              <a:t>Hodža </a:t>
            </a:r>
            <a:r>
              <a:rPr lang="cs-CZ" dirty="0" err="1" smtClean="0">
                <a:latin typeface="Garamond" pitchFamily="18" charset="0"/>
              </a:rPr>
              <a:t>Stojadinovićovi</a:t>
            </a:r>
            <a:r>
              <a:rPr lang="cs-CZ" dirty="0" smtClean="0">
                <a:latin typeface="Garamond" pitchFamily="18" charset="0"/>
              </a:rPr>
              <a:t> předal Řád Bílého lva 1. stupně</a:t>
            </a:r>
          </a:p>
          <a:p>
            <a:r>
              <a:rPr lang="cs-CZ" dirty="0" smtClean="0">
                <a:latin typeface="Garamond" pitchFamily="18" charset="0"/>
              </a:rPr>
              <a:t>Dále jednání s předsedou parlamentu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Čirićem</a:t>
            </a:r>
            <a:r>
              <a:rPr lang="cs-CZ" dirty="0" smtClean="0">
                <a:latin typeface="Garamond" pitchFamily="18" charset="0"/>
              </a:rPr>
              <a:t> a předsedou senátu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Tomašićem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08912" cy="619268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Audience také u regenta </a:t>
            </a:r>
            <a:r>
              <a:rPr lang="cs-CZ" dirty="0" err="1" smtClean="0">
                <a:latin typeface="Garamond" pitchFamily="18" charset="0"/>
              </a:rPr>
              <a:t>Pavleho</a:t>
            </a:r>
            <a:r>
              <a:rPr lang="cs-CZ" dirty="0" smtClean="0">
                <a:latin typeface="Garamond" pitchFamily="18" charset="0"/>
              </a:rPr>
              <a:t> – předal mu Řád Bílého lva I. stupně za vojenské zásluhy</a:t>
            </a:r>
          </a:p>
          <a:p>
            <a:r>
              <a:rPr lang="cs-CZ" dirty="0" smtClean="0">
                <a:latin typeface="Garamond" pitchFamily="18" charset="0"/>
              </a:rPr>
              <a:t>Pavle předal Hodžovi pro Edvarda Beneše odznak velkokříže Hvězdy </a:t>
            </a:r>
            <a:r>
              <a:rPr lang="cs-CZ" dirty="0" err="1" smtClean="0">
                <a:latin typeface="Garamond" pitchFamily="18" charset="0"/>
              </a:rPr>
              <a:t>Karadjordje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Hodža přijat i královnou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Marií</a:t>
            </a:r>
          </a:p>
          <a:p>
            <a:r>
              <a:rPr lang="cs-CZ" dirty="0" smtClean="0">
                <a:latin typeface="Garamond" pitchFamily="18" charset="0"/>
              </a:rPr>
              <a:t>Hodža se také poklonil památce krále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Alexandra</a:t>
            </a:r>
            <a:r>
              <a:rPr lang="cs-CZ" dirty="0" smtClean="0">
                <a:latin typeface="Garamond" pitchFamily="18" charset="0"/>
              </a:rPr>
              <a:t> na </a:t>
            </a:r>
            <a:r>
              <a:rPr lang="cs-CZ" dirty="0" err="1" smtClean="0">
                <a:latin typeface="Garamond" pitchFamily="18" charset="0"/>
              </a:rPr>
              <a:t>Oplenci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Na slavnostní večeři na vyslanectví se Hodža setkal s celou jugoslávskou politickou špičkou</a:t>
            </a:r>
          </a:p>
          <a:p>
            <a:r>
              <a:rPr lang="cs-CZ" dirty="0" smtClean="0">
                <a:latin typeface="Garamond" pitchFamily="18" charset="0"/>
              </a:rPr>
              <a:t>přes velkolepé přijetí k reálným jednáním o Hodžově plánu se </a:t>
            </a:r>
            <a:r>
              <a:rPr lang="cs-CZ" dirty="0" err="1" smtClean="0">
                <a:latin typeface="Garamond" pitchFamily="18" charset="0"/>
              </a:rPr>
              <a:t>Stojadinovićem</a:t>
            </a:r>
            <a:r>
              <a:rPr lang="cs-CZ" dirty="0" smtClean="0">
                <a:latin typeface="Garamond" pitchFamily="18" charset="0"/>
              </a:rPr>
              <a:t> v podstatě nedošlo</a:t>
            </a:r>
          </a:p>
          <a:p>
            <a:r>
              <a:rPr lang="cs-CZ" dirty="0" smtClean="0">
                <a:latin typeface="Garamond" pitchFamily="18" charset="0"/>
              </a:rPr>
              <a:t>Celkově spolu Hodža a </a:t>
            </a:r>
            <a:r>
              <a:rPr lang="cs-CZ" dirty="0" err="1" smtClean="0">
                <a:latin typeface="Garamond" pitchFamily="18" charset="0"/>
              </a:rPr>
              <a:t>Stojadinović</a:t>
            </a:r>
            <a:r>
              <a:rPr lang="cs-CZ" dirty="0" smtClean="0">
                <a:latin typeface="Garamond" pitchFamily="18" charset="0"/>
              </a:rPr>
              <a:t> o samotě mluvili asi 3 hodiny</a:t>
            </a:r>
          </a:p>
          <a:p>
            <a:r>
              <a:rPr lang="cs-CZ" dirty="0" smtClean="0">
                <a:latin typeface="Garamond" pitchFamily="18" charset="0"/>
              </a:rPr>
              <a:t>Zdůrazňována role Malé dohody</a:t>
            </a:r>
          </a:p>
          <a:p>
            <a:r>
              <a:rPr lang="cs-CZ" dirty="0" smtClean="0">
                <a:latin typeface="Garamond" pitchFamily="18" charset="0"/>
              </a:rPr>
              <a:t>Ve skutečnosti Jugoslávie neměla vůli podpořit Hodžův plán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26469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září 1936 –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Stojadinović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navštívil Československo u příležitosti konference Stálé rady Malé dohody v Bratislavě</a:t>
            </a:r>
          </a:p>
          <a:p>
            <a:r>
              <a:rPr lang="cs-CZ" dirty="0" smtClean="0">
                <a:latin typeface="Garamond" pitchFamily="18" charset="0"/>
              </a:rPr>
              <a:t>Konferenci předsedal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Kamil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Krofta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 nový československý ministr zahraničních věcí</a:t>
            </a:r>
          </a:p>
          <a:p>
            <a:r>
              <a:rPr lang="cs-CZ" dirty="0" smtClean="0">
                <a:latin typeface="Garamond" pitchFamily="18" charset="0"/>
              </a:rPr>
              <a:t>Závěr – základní směr zahraniční politicky MD zůstává stejný jako doposud</a:t>
            </a:r>
          </a:p>
          <a:p>
            <a:r>
              <a:rPr lang="cs-CZ" dirty="0" smtClean="0">
                <a:latin typeface="Garamond" pitchFamily="18" charset="0"/>
              </a:rPr>
              <a:t>Realita tomu neodpovídala</a:t>
            </a:r>
          </a:p>
          <a:p>
            <a:r>
              <a:rPr lang="cs-CZ" dirty="0" smtClean="0">
                <a:latin typeface="Garamond" pitchFamily="18" charset="0"/>
              </a:rPr>
              <a:t>Řešily se i vztahy MD s Polskem, ale bez konkrétních výsledků</a:t>
            </a:r>
          </a:p>
          <a:p>
            <a:r>
              <a:rPr lang="cs-CZ" dirty="0" smtClean="0">
                <a:latin typeface="Garamond" pitchFamily="18" charset="0"/>
              </a:rPr>
              <a:t>Plány na posílení armád MD i hospodářské spolupráce</a:t>
            </a:r>
          </a:p>
          <a:p>
            <a:r>
              <a:rPr lang="cs-CZ" dirty="0" smtClean="0">
                <a:latin typeface="Garamond" pitchFamily="18" charset="0"/>
              </a:rPr>
              <a:t>S </a:t>
            </a:r>
            <a:r>
              <a:rPr lang="cs-CZ" dirty="0" smtClean="0">
                <a:latin typeface="Garamond" pitchFamily="18" charset="0"/>
              </a:rPr>
              <a:t>prezidentem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Edvardem Benešem </a:t>
            </a:r>
            <a:r>
              <a:rPr lang="cs-CZ" dirty="0" smtClean="0">
                <a:latin typeface="Garamond" pitchFamily="18" charset="0"/>
              </a:rPr>
              <a:t>se </a:t>
            </a:r>
            <a:r>
              <a:rPr lang="cs-CZ" dirty="0" err="1" smtClean="0">
                <a:latin typeface="Garamond" pitchFamily="18" charset="0"/>
              </a:rPr>
              <a:t>Stojadinović</a:t>
            </a:r>
            <a:r>
              <a:rPr lang="cs-CZ" dirty="0" smtClean="0">
                <a:latin typeface="Garamond" pitchFamily="18" charset="0"/>
              </a:rPr>
              <a:t> sešel v </a:t>
            </a:r>
            <a:r>
              <a:rPr lang="cs-CZ" dirty="0" err="1" smtClean="0">
                <a:latin typeface="Garamond" pitchFamily="18" charset="0"/>
              </a:rPr>
              <a:t>Topolčiankách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Z Bratislavy cestoval přes Brno, navštívil i prezidenta Masaryka v Židlochovicích, kde byl na jeho počest uspořádán hon</a:t>
            </a:r>
          </a:p>
          <a:p>
            <a:r>
              <a:rPr lang="cs-CZ" dirty="0" smtClean="0">
                <a:latin typeface="Garamond" pitchFamily="18" charset="0"/>
              </a:rPr>
              <a:t>Z Brna do Prahy, kde byl velmi srdečně přijat</a:t>
            </a:r>
          </a:p>
          <a:p>
            <a:r>
              <a:rPr lang="cs-CZ" dirty="0" smtClean="0">
                <a:latin typeface="Garamond" pitchFamily="18" charset="0"/>
              </a:rPr>
              <a:t>Jednání s premiérem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Milanem Hodžou </a:t>
            </a:r>
            <a:r>
              <a:rPr lang="cs-CZ" dirty="0" smtClean="0">
                <a:latin typeface="Garamond" pitchFamily="18" charset="0"/>
              </a:rPr>
              <a:t>v Praze, prohlídka Škodových závodů v Praze a českých chemiček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DSCN136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7488832" cy="561662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7544" y="5877272"/>
            <a:ext cx="7632848" cy="980728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Milan </a:t>
            </a:r>
            <a:r>
              <a:rPr lang="cs-CZ" sz="2400" dirty="0" err="1" smtClean="0">
                <a:latin typeface="Garamond" pitchFamily="18" charset="0"/>
              </a:rPr>
              <a:t>Stojadinović</a:t>
            </a:r>
            <a:r>
              <a:rPr lang="cs-CZ" sz="2400" dirty="0" smtClean="0">
                <a:latin typeface="Garamond" pitchFamily="18" charset="0"/>
              </a:rPr>
              <a:t> a Kamil </a:t>
            </a:r>
            <a:r>
              <a:rPr lang="cs-CZ" sz="2400" dirty="0" err="1" smtClean="0">
                <a:latin typeface="Garamond" pitchFamily="18" charset="0"/>
              </a:rPr>
              <a:t>Krofta</a:t>
            </a:r>
            <a:r>
              <a:rPr lang="cs-CZ" sz="2400" dirty="0" smtClean="0">
                <a:latin typeface="Garamond" pitchFamily="18" charset="0"/>
              </a:rPr>
              <a:t> odjíždějí z Bratislavy 15. září 1936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N13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499176" cy="562438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23528" y="6021288"/>
            <a:ext cx="8496944" cy="658368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Milan </a:t>
            </a:r>
            <a:r>
              <a:rPr lang="cs-CZ" sz="2400" dirty="0" err="1" smtClean="0">
                <a:latin typeface="Garamond" pitchFamily="18" charset="0"/>
              </a:rPr>
              <a:t>Stojadinović</a:t>
            </a:r>
            <a:r>
              <a:rPr lang="cs-CZ" sz="2400" dirty="0" smtClean="0">
                <a:latin typeface="Garamond" pitchFamily="18" charset="0"/>
              </a:rPr>
              <a:t> na audienci u prezidenta Edvarda Beneše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N14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492563" y="1004731"/>
            <a:ext cx="6528728" cy="489654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5364088" y="2204864"/>
            <a:ext cx="3513584" cy="3384376"/>
          </a:xfrm>
        </p:spPr>
        <p:txBody>
          <a:bodyPr/>
          <a:lstStyle/>
          <a:p>
            <a:pPr algn="ctr"/>
            <a:r>
              <a:rPr lang="cs-CZ" sz="2600" dirty="0" smtClean="0">
                <a:latin typeface="Garamond" pitchFamily="18" charset="0"/>
              </a:rPr>
              <a:t>Karikatura maďarských novin </a:t>
            </a:r>
            <a:r>
              <a:rPr lang="cs-CZ" sz="2600" i="1" dirty="0" err="1" smtClean="0">
                <a:latin typeface="Garamond" pitchFamily="18" charset="0"/>
              </a:rPr>
              <a:t>Magyarság</a:t>
            </a:r>
            <a:r>
              <a:rPr lang="cs-CZ" sz="2600" dirty="0" smtClean="0">
                <a:latin typeface="Garamond" pitchFamily="18" charset="0"/>
              </a:rPr>
              <a:t> </a:t>
            </a:r>
          </a:p>
          <a:p>
            <a:pPr algn="ctr"/>
            <a:r>
              <a:rPr lang="cs-CZ" sz="2600" dirty="0" smtClean="0">
                <a:latin typeface="Garamond" pitchFamily="18" charset="0"/>
              </a:rPr>
              <a:t>Z 15. září 1936 reagující na bratislavská jednání Malé dohody</a:t>
            </a:r>
            <a:endParaRPr lang="cs-CZ" sz="2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352928" cy="619268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5.–7. dubna 1937 – třídenní cesta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Edvarda Beneše </a:t>
            </a:r>
            <a:r>
              <a:rPr lang="cs-CZ" dirty="0" smtClean="0">
                <a:latin typeface="Garamond" pitchFamily="18" charset="0"/>
              </a:rPr>
              <a:t>do Jugoslávie  (Bělehrad) – poprvé jako prezident</a:t>
            </a:r>
          </a:p>
          <a:p>
            <a:r>
              <a:rPr lang="cs-CZ" dirty="0" smtClean="0">
                <a:latin typeface="Garamond" pitchFamily="18" charset="0"/>
              </a:rPr>
              <a:t>Snaha zachránit uvadající spojenectví</a:t>
            </a:r>
          </a:p>
          <a:p>
            <a:r>
              <a:rPr lang="cs-CZ" dirty="0" smtClean="0">
                <a:latin typeface="Garamond" pitchFamily="18" charset="0"/>
              </a:rPr>
              <a:t>Podobně jako Hodža se poklonil památce krále Alexandra</a:t>
            </a:r>
          </a:p>
          <a:p>
            <a:r>
              <a:rPr lang="cs-CZ" dirty="0" smtClean="0">
                <a:latin typeface="Garamond" pitchFamily="18" charset="0"/>
              </a:rPr>
              <a:t>Jednání s regentem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Pavlem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Opět velkolepé uvítání – přehlídky, bankety, slavnostní večeře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cs-CZ" b="1" dirty="0" smtClean="0">
                <a:latin typeface="Garamond" pitchFamily="18" charset="0"/>
              </a:rPr>
              <a:t>Jugoslávie po smrti krále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5446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politická krize</a:t>
            </a:r>
          </a:p>
          <a:p>
            <a:r>
              <a:rPr lang="cs-CZ" dirty="0" smtClean="0">
                <a:latin typeface="Garamond" pitchFamily="18" charset="0"/>
              </a:rPr>
              <a:t>koncem roku 1934 vzrůstala všeobecná nespojenost</a:t>
            </a:r>
          </a:p>
          <a:p>
            <a:r>
              <a:rPr lang="cs-CZ" dirty="0" smtClean="0">
                <a:latin typeface="Garamond" pitchFamily="18" charset="0"/>
              </a:rPr>
              <a:t>Nová vláda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Bogoluba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Jevtiće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neschopná řešit situaci </a:t>
            </a:r>
          </a:p>
          <a:p>
            <a:r>
              <a:rPr lang="cs-CZ" dirty="0" smtClean="0">
                <a:latin typeface="Garamond" pitchFamily="18" charset="0"/>
              </a:rPr>
              <a:t>nepokoje mezi rolníky - dlouhodobě nacházeli ve svízelné situaci a často byli neúměrně zadlužení </a:t>
            </a:r>
          </a:p>
          <a:p>
            <a:r>
              <a:rPr lang="cs-CZ" dirty="0" smtClean="0">
                <a:latin typeface="Garamond" pitchFamily="18" charset="0"/>
              </a:rPr>
              <a:t>aktivizovalo se také dělnické hnutí – řada dělníků kvůli krachu průmyslových podniků přišla o práci a dlouhodobě nemohla najít novou </a:t>
            </a:r>
          </a:p>
          <a:p>
            <a:r>
              <a:rPr lang="cs-CZ" dirty="0" smtClean="0">
                <a:latin typeface="Garamond" pitchFamily="18" charset="0"/>
              </a:rPr>
              <a:t>občané odmítali platit daně, protože na ně neměli prostředky</a:t>
            </a:r>
          </a:p>
          <a:p>
            <a:r>
              <a:rPr lang="cs-CZ" dirty="0" smtClean="0">
                <a:latin typeface="Garamond" pitchFamily="18" charset="0"/>
              </a:rPr>
              <a:t>růst chudoby</a:t>
            </a:r>
          </a:p>
          <a:p>
            <a:r>
              <a:rPr lang="cs-CZ" dirty="0" smtClean="0">
                <a:latin typeface="Garamond" pitchFamily="18" charset="0"/>
              </a:rPr>
              <a:t>Květen 1935 – parlamentní volby</a:t>
            </a:r>
          </a:p>
          <a:p>
            <a:r>
              <a:rPr lang="cs-CZ" dirty="0" smtClean="0">
                <a:latin typeface="Garamond" pitchFamily="18" charset="0"/>
              </a:rPr>
              <a:t>Opozici se podařilo sestavit kandidátku, ale neuspěla – neregulérní politická soutěž</a:t>
            </a:r>
          </a:p>
          <a:p>
            <a:r>
              <a:rPr lang="cs-CZ" dirty="0" smtClean="0">
                <a:latin typeface="Garamond" pitchFamily="18" charset="0"/>
              </a:rPr>
              <a:t>Premiérem znovu </a:t>
            </a:r>
            <a:r>
              <a:rPr lang="cs-CZ" dirty="0" err="1" smtClean="0">
                <a:latin typeface="Garamond" pitchFamily="18" charset="0"/>
              </a:rPr>
              <a:t>Bogoljub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Jevtić</a:t>
            </a:r>
            <a:r>
              <a:rPr lang="cs-CZ" dirty="0" smtClean="0">
                <a:latin typeface="Garamond" pitchFamily="18" charset="0"/>
              </a:rPr>
              <a:t>, ale poté, co došlo k verbálním útokům na chorvatské poslance v nové skupštině a demisím několika ministrů, se </a:t>
            </a:r>
            <a:r>
              <a:rPr lang="cs-CZ" dirty="0" err="1" smtClean="0">
                <a:latin typeface="Garamond" pitchFamily="18" charset="0"/>
              </a:rPr>
              <a:t>Jevtićova</a:t>
            </a:r>
            <a:r>
              <a:rPr lang="cs-CZ" dirty="0" smtClean="0">
                <a:latin typeface="Garamond" pitchFamily="18" charset="0"/>
              </a:rPr>
              <a:t> pozice v čele kabinetu stala zcela neudržitelnou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N15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211144" cy="5408358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323528" y="5949280"/>
            <a:ext cx="8424936" cy="658368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Obrazová reportáž o Benešově cestě do Jugoslávie v Pražském ilustrovaném zpravodaji z 15. dubna 1937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N15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355160" cy="551637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539552" y="5949280"/>
            <a:ext cx="7560840" cy="658368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Edvard Beneš a regent Pavle </a:t>
            </a:r>
            <a:r>
              <a:rPr lang="cs-CZ" sz="2400" dirty="0" err="1" smtClean="0">
                <a:latin typeface="Garamond" pitchFamily="18" charset="0"/>
              </a:rPr>
              <a:t>Karadjordjević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N15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52536" y="1124744"/>
            <a:ext cx="6336704" cy="475252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5486400" y="1196752"/>
            <a:ext cx="3190056" cy="4176464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Princezna Olga, Edvard Beneš, královna Marie, Hana Benešová a regent Pavle </a:t>
            </a:r>
            <a:r>
              <a:rPr lang="cs-CZ" sz="2400" dirty="0" err="1" smtClean="0">
                <a:latin typeface="Garamond" pitchFamily="18" charset="0"/>
              </a:rPr>
              <a:t>Karadjordjević</a:t>
            </a:r>
            <a:r>
              <a:rPr lang="cs-CZ" sz="2400" dirty="0" smtClean="0">
                <a:latin typeface="Garamond" pitchFamily="18" charset="0"/>
              </a:rPr>
              <a:t> přihlížejí v Bělehradě vojenské přehlídce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80920" cy="6048672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Stojadinović</a:t>
            </a:r>
            <a:r>
              <a:rPr lang="cs-CZ" dirty="0" smtClean="0">
                <a:latin typeface="Garamond" pitchFamily="18" charset="0"/>
              </a:rPr>
              <a:t> v letech 1936 a 1937, přes odpor části opozice – zahrnující Selskou demokratickou koalici, Demokratickou stranu, Svaz zemědělců i některé předáky radikálů – se snažil bránit veškerým snahám Československa o zefektivnění spolupráce uvnitř Malé dohody a prohloubení jejích vazeb na Francii</a:t>
            </a:r>
          </a:p>
          <a:p>
            <a:r>
              <a:rPr lang="cs-CZ" dirty="0" smtClean="0">
                <a:latin typeface="Garamond" pitchFamily="18" charset="0"/>
              </a:rPr>
              <a:t>Beneš neuspěl ani s návrhem na jednotný pakt Malé dohody, který by umožnil rozšířit vzájemné povinnosti mezi malodohodovými státy pro případ jakéhokoliv útoku na některého ze spojenců</a:t>
            </a:r>
          </a:p>
          <a:p>
            <a:r>
              <a:rPr lang="cs-CZ" dirty="0" smtClean="0">
                <a:latin typeface="Garamond" pitchFamily="18" charset="0"/>
              </a:rPr>
              <a:t>Přes nátlak značné části veřejného mínění i řady jugoslávských opozičních politiků se oficiální bělehradská místa odmítla v průběhu bouřlivých událostí roku 1938 angažovat ve prospěch Československa</a:t>
            </a:r>
          </a:p>
          <a:p>
            <a:r>
              <a:rPr lang="cs-CZ" dirty="0" smtClean="0">
                <a:latin typeface="Garamond" pitchFamily="18" charset="0"/>
              </a:rPr>
              <a:t>Na druhé straně vyjadřovali v průběhu roku 1938 ohroženému Československu svou solidaritu opoziční jugoslávští politikové i prostí </a:t>
            </a:r>
            <a:r>
              <a:rPr lang="cs-CZ" dirty="0" smtClean="0">
                <a:latin typeface="Garamond" pitchFamily="18" charset="0"/>
              </a:rPr>
              <a:t>občané</a:t>
            </a: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352928" cy="614129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Z manifestací podpory byla vedle akademie, uspořádané na bělehradské univerzitě 7. června 1938, významná zejména oslava vzpoury slovenských vojáků v Kragujevaci 19. června 1938</a:t>
            </a:r>
          </a:p>
          <a:p>
            <a:r>
              <a:rPr lang="cs-CZ" dirty="0" smtClean="0">
                <a:latin typeface="Garamond" pitchFamily="18" charset="0"/>
              </a:rPr>
              <a:t>Na podporu Československa se konala řada demonstrací také v </a:t>
            </a:r>
            <a:r>
              <a:rPr lang="cs-CZ" dirty="0" err="1" smtClean="0">
                <a:latin typeface="Garamond" pitchFamily="18" charset="0"/>
              </a:rPr>
              <a:t>Šabaci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Nikšiči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Zaječaru</a:t>
            </a:r>
            <a:r>
              <a:rPr lang="cs-CZ" dirty="0" smtClean="0">
                <a:latin typeface="Garamond" pitchFamily="18" charset="0"/>
              </a:rPr>
              <a:t>, Skopji i ve slovinských oblastech, které byly bezprostředně ohrožovány hitlerovským Německem</a:t>
            </a:r>
          </a:p>
          <a:p>
            <a:r>
              <a:rPr lang="cs-CZ" dirty="0" smtClean="0">
                <a:latin typeface="Garamond" pitchFamily="18" charset="0"/>
              </a:rPr>
              <a:t>Manifestací </a:t>
            </a:r>
            <a:r>
              <a:rPr lang="cs-CZ" dirty="0" smtClean="0">
                <a:latin typeface="Garamond" pitchFamily="18" charset="0"/>
              </a:rPr>
              <a:t>československo-jugoslávské solidarity byla také účast jihoslovanských cvičenců na pražském Všesokolském sletu v červenci 1938</a:t>
            </a:r>
            <a:endParaRPr lang="cs-CZ" dirty="0" smtClean="0"/>
          </a:p>
          <a:p>
            <a:r>
              <a:rPr lang="cs-CZ" dirty="0" smtClean="0">
                <a:latin typeface="Garamond" pitchFamily="18" charset="0"/>
              </a:rPr>
              <a:t>Zimní sletové hry probíhaly v podobném rozsahu jako před IX. sletem v březnu 1938 ve Vysokých Tatrách a výrazněji se v nich prosadili též Sokolové z Jugoslávie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X._Všesokolský_slet_19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284236" cy="621317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80920" cy="612068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Během zářijové krize se na pomoc Československu přihlásilo na 60 tisíc jugoslávských dobrovolníků</a:t>
            </a:r>
          </a:p>
          <a:p>
            <a:r>
              <a:rPr lang="cs-CZ" dirty="0" smtClean="0">
                <a:latin typeface="Garamond" pitchFamily="18" charset="0"/>
              </a:rPr>
              <a:t>Samotný podpis mnichovské dohody vyvolal v jugoslávské veřejnosti další vlnu zájmu o osud Československa</a:t>
            </a:r>
          </a:p>
          <a:p>
            <a:r>
              <a:rPr lang="cs-CZ" dirty="0" smtClean="0">
                <a:latin typeface="Garamond" pitchFamily="18" charset="0"/>
              </a:rPr>
              <a:t>Naopak </a:t>
            </a:r>
            <a:r>
              <a:rPr lang="cs-CZ" dirty="0" err="1" smtClean="0">
                <a:latin typeface="Garamond" pitchFamily="18" charset="0"/>
              </a:rPr>
              <a:t>Stojadinovićova</a:t>
            </a:r>
            <a:r>
              <a:rPr lang="cs-CZ" dirty="0" smtClean="0">
                <a:latin typeface="Garamond" pitchFamily="18" charset="0"/>
              </a:rPr>
              <a:t> vláda považovala tuto dohodu za absolutorium své dosavadní politice a důkaz své prozíravosti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323528" y="332656"/>
            <a:ext cx="4824536" cy="6336704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aramond" pitchFamily="18" charset="0"/>
              </a:rPr>
              <a:t>Novým jugoslávským premiérem se v červnu 1935 stal dosavadní ministr financí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Stojadinović</a:t>
            </a:r>
            <a:endParaRPr lang="cs-CZ" sz="26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sz="2600" dirty="0" smtClean="0">
                <a:latin typeface="Garamond" pitchFamily="18" charset="0"/>
              </a:rPr>
              <a:t>z</a:t>
            </a:r>
            <a:r>
              <a:rPr lang="cs-CZ" sz="2600" dirty="0" smtClean="0">
                <a:latin typeface="Garamond" pitchFamily="18" charset="0"/>
              </a:rPr>
              <a:t>ároveň </a:t>
            </a:r>
            <a:r>
              <a:rPr lang="cs-CZ" sz="2600" dirty="0" smtClean="0">
                <a:latin typeface="Garamond" pitchFamily="18" charset="0"/>
              </a:rPr>
              <a:t>i ministr zahraničních věcí</a:t>
            </a:r>
          </a:p>
          <a:p>
            <a:r>
              <a:rPr lang="cs-CZ" sz="2600" dirty="0" smtClean="0">
                <a:latin typeface="Garamond" pitchFamily="18" charset="0"/>
              </a:rPr>
              <a:t>Čechoslováci obecně očekávali, že po </a:t>
            </a:r>
            <a:r>
              <a:rPr lang="cs-CZ" sz="2600" dirty="0" err="1" smtClean="0">
                <a:latin typeface="Garamond" pitchFamily="18" charset="0"/>
              </a:rPr>
              <a:t>Stojadinovićově</a:t>
            </a:r>
            <a:r>
              <a:rPr lang="cs-CZ" sz="2600" dirty="0" smtClean="0">
                <a:latin typeface="Garamond" pitchFamily="18" charset="0"/>
              </a:rPr>
              <a:t> nástupu se politický kurz v Jugoslávii začne znovu obracet k demokratickému vývoji, to se ale nestalo</a:t>
            </a:r>
          </a:p>
          <a:p>
            <a:r>
              <a:rPr lang="cs-CZ" sz="2600" dirty="0" smtClean="0">
                <a:latin typeface="Garamond" pitchFamily="18" charset="0"/>
              </a:rPr>
              <a:t>Květen 1935 – volby také v Československu – překvapivé vítězství </a:t>
            </a:r>
            <a:r>
              <a:rPr lang="cs-CZ" sz="2600" dirty="0" err="1" smtClean="0">
                <a:latin typeface="Garamond" pitchFamily="18" charset="0"/>
              </a:rPr>
              <a:t>SdP</a:t>
            </a:r>
            <a:r>
              <a:rPr lang="cs-CZ" sz="2600" dirty="0" smtClean="0">
                <a:latin typeface="Garamond" pitchFamily="18" charset="0"/>
              </a:rPr>
              <a:t>, do vlády se ale nedostala</a:t>
            </a:r>
            <a:endParaRPr lang="cs-CZ" sz="2600" dirty="0" smtClean="0">
              <a:latin typeface="Garamond" pitchFamily="18" charset="0"/>
            </a:endParaRPr>
          </a:p>
        </p:txBody>
      </p:sp>
      <p:pic>
        <p:nvPicPr>
          <p:cNvPr id="9" name="Zástupný symbol pro obsah 8" descr="Milan_Stojadinović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2944327" cy="3312368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148064" y="260648"/>
            <a:ext cx="3657600" cy="1080120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Milan </a:t>
            </a:r>
            <a:r>
              <a:rPr lang="cs-CZ" sz="2400" dirty="0" err="1" smtClean="0">
                <a:latin typeface="Garamond" pitchFamily="18" charset="0"/>
              </a:rPr>
              <a:t>Stojadinović</a:t>
            </a:r>
            <a:r>
              <a:rPr lang="cs-CZ" sz="2400" dirty="0" smtClean="0">
                <a:latin typeface="Garamond" pitchFamily="18" charset="0"/>
              </a:rPr>
              <a:t>, jugoslávský premiér </a:t>
            </a:r>
          </a:p>
          <a:p>
            <a:pPr algn="ctr"/>
            <a:r>
              <a:rPr lang="cs-CZ" sz="2400" dirty="0" smtClean="0">
                <a:latin typeface="Garamond" pitchFamily="18" charset="0"/>
              </a:rPr>
              <a:t>1935–1939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80920" cy="648072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Garamond" pitchFamily="18" charset="0"/>
              </a:rPr>
              <a:t>Už v roce 1935 začala přicházet drobná varování, že Jugoslávie s Malou dohodou přestává počítat 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březen 1935 – oslavy Masarykova 85. jubilea – v Jugoslávii vlažné, oficiální místa to zdůvodňovala trvajícím smutkem za </a:t>
            </a:r>
            <a:r>
              <a:rPr lang="cs-CZ" sz="2800" dirty="0" smtClean="0">
                <a:latin typeface="Garamond" pitchFamily="18" charset="0"/>
              </a:rPr>
              <a:t>krále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Stojadinović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požádal </a:t>
            </a:r>
            <a:r>
              <a:rPr lang="cs-CZ" sz="2800" dirty="0" smtClean="0">
                <a:latin typeface="Garamond" pitchFamily="18" charset="0"/>
              </a:rPr>
              <a:t>o odklad zasedání Stálé rady Malé dohody, které se mělo konat v polovině června 1935 </a:t>
            </a:r>
          </a:p>
          <a:p>
            <a:r>
              <a:rPr lang="cs-CZ" sz="2800" dirty="0" smtClean="0">
                <a:latin typeface="Garamond" pitchFamily="18" charset="0"/>
              </a:rPr>
              <a:t>nepospíchal ani s cestou do Paříže, kam jej urgentně zvali francouzští politici</a:t>
            </a:r>
          </a:p>
          <a:p>
            <a:r>
              <a:rPr lang="cs-CZ" sz="2800" dirty="0" smtClean="0">
                <a:latin typeface="Garamond" pitchFamily="18" charset="0"/>
              </a:rPr>
              <a:t>Pavle, který byl spolu se </a:t>
            </a:r>
            <a:r>
              <a:rPr lang="cs-CZ" sz="2800" dirty="0" err="1" smtClean="0">
                <a:latin typeface="Garamond" pitchFamily="18" charset="0"/>
              </a:rPr>
              <a:t>Stojadinovićem</a:t>
            </a:r>
            <a:r>
              <a:rPr lang="cs-CZ" sz="2800" dirty="0" smtClean="0">
                <a:latin typeface="Garamond" pitchFamily="18" charset="0"/>
              </a:rPr>
              <a:t> novým hlavním architektem jugoslávské zahraniční politiky, byl zarytý antikomunista a odmítal uznání Sovětského svazu a případnou spolupráci se sovětskou diplomacií</a:t>
            </a:r>
          </a:p>
          <a:p>
            <a:r>
              <a:rPr lang="cs-CZ" sz="2800" dirty="0" smtClean="0">
                <a:latin typeface="Garamond" pitchFamily="18" charset="0"/>
              </a:rPr>
              <a:t>To velmi komplikovalo případnou jugoslávskou účast na tzv. Východním Locarnu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395536" y="332656"/>
            <a:ext cx="4608512" cy="6264696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aramond" pitchFamily="18" charset="0"/>
              </a:rPr>
              <a:t>Oficiálně sice stále hlásána orientace na Francii, ale realita byla jiná</a:t>
            </a:r>
          </a:p>
          <a:p>
            <a:r>
              <a:rPr lang="cs-CZ" sz="2600" dirty="0" smtClean="0">
                <a:latin typeface="Garamond" pitchFamily="18" charset="0"/>
              </a:rPr>
              <a:t>Pavle </a:t>
            </a:r>
            <a:r>
              <a:rPr lang="cs-CZ" sz="2600" dirty="0" smtClean="0">
                <a:latin typeface="Garamond" pitchFamily="18" charset="0"/>
              </a:rPr>
              <a:t>jako anglofil podporoval sbližování Velké Británie a Německa</a:t>
            </a:r>
          </a:p>
          <a:p>
            <a:r>
              <a:rPr lang="cs-CZ" sz="2600" dirty="0" smtClean="0">
                <a:latin typeface="Garamond" pitchFamily="18" charset="0"/>
              </a:rPr>
              <a:t>měl rovněž zájem na zlepšování vztahů Bělehradu s Římem, kterému však nadále zcela nedůvěřoval</a:t>
            </a:r>
          </a:p>
          <a:p>
            <a:r>
              <a:rPr lang="cs-CZ" sz="2600" dirty="0" smtClean="0">
                <a:latin typeface="Garamond" pitchFamily="18" charset="0"/>
              </a:rPr>
              <a:t>v Německu </a:t>
            </a:r>
            <a:r>
              <a:rPr lang="cs-CZ" sz="2600" dirty="0" smtClean="0">
                <a:latin typeface="Garamond" pitchFamily="18" charset="0"/>
              </a:rPr>
              <a:t>spatřoval </a:t>
            </a:r>
            <a:r>
              <a:rPr lang="cs-CZ" sz="2600" dirty="0" smtClean="0">
                <a:latin typeface="Garamond" pitchFamily="18" charset="0"/>
              </a:rPr>
              <a:t>záruku proti nevyzpytatelnému </a:t>
            </a:r>
            <a:r>
              <a:rPr lang="cs-CZ" sz="2600" dirty="0" err="1" smtClean="0">
                <a:latin typeface="Garamond" pitchFamily="18" charset="0"/>
              </a:rPr>
              <a:t>Mussolinimu</a:t>
            </a:r>
            <a:r>
              <a:rPr lang="cs-CZ" sz="2600" dirty="0" smtClean="0">
                <a:latin typeface="Garamond" pitchFamily="18" charset="0"/>
              </a:rPr>
              <a:t> a garanci nedotknutelnosti jugoslávských </a:t>
            </a:r>
            <a:r>
              <a:rPr lang="cs-CZ" sz="2600" dirty="0" smtClean="0">
                <a:latin typeface="Garamond" pitchFamily="18" charset="0"/>
              </a:rPr>
              <a:t>hranic</a:t>
            </a:r>
          </a:p>
          <a:p>
            <a:endParaRPr lang="cs-CZ" dirty="0"/>
          </a:p>
        </p:txBody>
      </p:sp>
      <p:pic>
        <p:nvPicPr>
          <p:cNvPr id="9" name="Zástupný symbol pro obsah 8" descr="Prince_Paul_of_Yugoslavi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024336" cy="5035021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88024" y="620688"/>
            <a:ext cx="3657600" cy="658368"/>
          </a:xfrm>
        </p:spPr>
        <p:txBody>
          <a:bodyPr/>
          <a:lstStyle/>
          <a:p>
            <a:r>
              <a:rPr lang="cs-CZ" sz="2400" dirty="0" smtClean="0">
                <a:latin typeface="Garamond" pitchFamily="18" charset="0"/>
              </a:rPr>
              <a:t>Princ Pavle </a:t>
            </a:r>
            <a:r>
              <a:rPr lang="cs-CZ" sz="2400" dirty="0" err="1" smtClean="0">
                <a:latin typeface="Garamond" pitchFamily="18" charset="0"/>
              </a:rPr>
              <a:t>Karadjordjević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N137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211144" cy="540835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23528" y="5805264"/>
            <a:ext cx="7992888" cy="1052736"/>
          </a:xfrm>
          <a:prstGeom prst="roundRect">
            <a:avLst>
              <a:gd name="adj" fmla="val 44180"/>
            </a:avLst>
          </a:prstGeo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Titulní list jugoslávských novin Pravda z 15. září 1936 hlásající pevnost spojenectví s Francií a naději na zlepšení hospodářských vztahů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Kromě vlivu Malé dohody slábl v Jugoslávii po marseilleském atentátu i vliv Francie</a:t>
            </a:r>
          </a:p>
          <a:p>
            <a:r>
              <a:rPr lang="cs-CZ" dirty="0" smtClean="0">
                <a:latin typeface="Garamond" pitchFamily="18" charset="0"/>
              </a:rPr>
              <a:t>Vztahy s Francií poškodil rovněž velmi neprofesionální postup francouzského soudu v </a:t>
            </a:r>
            <a:r>
              <a:rPr lang="cs-CZ" dirty="0" err="1" smtClean="0">
                <a:latin typeface="Garamond" pitchFamily="18" charset="0"/>
              </a:rPr>
              <a:t>Aix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</a:t>
            </a:r>
            <a:r>
              <a:rPr lang="cs-CZ" dirty="0" smtClean="0">
                <a:latin typeface="Garamond" pitchFamily="18" charset="0"/>
              </a:rPr>
              <a:t> Provence, který vedl proces se spolupachateli atentátu na krále Alexandra. Soud byl po peripetiích s hledáním tlumočníka a výměnou obhájce obžalovaných odročen na únor 1936, což v Bělehradě vyvolalo značné </a:t>
            </a:r>
            <a:r>
              <a:rPr lang="cs-CZ" dirty="0" smtClean="0">
                <a:latin typeface="Garamond" pitchFamily="18" charset="0"/>
              </a:rPr>
              <a:t>rozhořčení, tresty nakonec nízké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Zlepšovat se naopak začaly v roce 1935 vztahy Jugoslávie s Itálií, jejíž vůdce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Benito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Mussolini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ucítil šanci, jak zabránit růstu vlivu hitlerovského Německa v Podunají. Jugoslávii ujišťoval, že nehodlá ohrožovat její jednotu a územní integritu</a:t>
            </a:r>
          </a:p>
          <a:p>
            <a:r>
              <a:rPr lang="cs-CZ" dirty="0" smtClean="0">
                <a:latin typeface="Garamond" pitchFamily="18" charset="0"/>
              </a:rPr>
              <a:t>Přesto neochota Jugoslávie připojit se k protiitalským sankcím po útoku na Habeš – obavy z poškození jugoslávského hospodářství</a:t>
            </a:r>
          </a:p>
          <a:p>
            <a:r>
              <a:rPr lang="cs-CZ" dirty="0" smtClean="0">
                <a:latin typeface="Garamond" pitchFamily="18" charset="0"/>
              </a:rPr>
              <a:t>Stále více se také prohlubovaly jugoslávsko-německé </a:t>
            </a:r>
            <a:r>
              <a:rPr lang="cs-CZ" dirty="0" smtClean="0">
                <a:latin typeface="Garamond" pitchFamily="18" charset="0"/>
              </a:rPr>
              <a:t>vztahy</a:t>
            </a: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712968" cy="635670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Politická situace v Evropě v polovině 30. let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323528" y="1052736"/>
            <a:ext cx="4536504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Novým francouzským ministrem zahraničních věcí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Pierre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Laval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odlišná politická koncepce od </a:t>
            </a:r>
            <a:r>
              <a:rPr lang="cs-CZ" dirty="0" err="1" smtClean="0">
                <a:latin typeface="Garamond" pitchFamily="18" charset="0"/>
              </a:rPr>
              <a:t>Barthoua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postupné přeorientování francouzské zahraniční politiky od pokusů o sblížení se Sovětským svazem a zajištění evropské bezpečnosti s jeho pomocí k projevování sympatií Německu a také Itálii</a:t>
            </a:r>
          </a:p>
          <a:p>
            <a:r>
              <a:rPr lang="cs-CZ" dirty="0" smtClean="0">
                <a:latin typeface="Garamond" pitchFamily="18" charset="0"/>
              </a:rPr>
              <a:t>Leden 1935 – tzv. </a:t>
            </a:r>
            <a:r>
              <a:rPr lang="cs-CZ" b="1" dirty="0" smtClean="0">
                <a:latin typeface="Garamond" pitchFamily="18" charset="0"/>
              </a:rPr>
              <a:t>římské protokoly </a:t>
            </a:r>
            <a:r>
              <a:rPr lang="cs-CZ" dirty="0" smtClean="0">
                <a:latin typeface="Garamond" pitchFamily="18" charset="0"/>
              </a:rPr>
              <a:t>– 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+Fr – smlouva o respektování teritoriální integrity, nezávislosti a nevměšování do vnitřních záležitostí</a:t>
            </a:r>
          </a:p>
          <a:p>
            <a:r>
              <a:rPr lang="cs-CZ" dirty="0" smtClean="0">
                <a:latin typeface="Garamond" pitchFamily="18" charset="0"/>
              </a:rPr>
              <a:t>Francie postoupila </a:t>
            </a:r>
            <a:r>
              <a:rPr lang="cs-CZ" dirty="0" err="1" smtClean="0">
                <a:latin typeface="Garamond" pitchFamily="18" charset="0"/>
              </a:rPr>
              <a:t>Mussolinimu</a:t>
            </a:r>
            <a:r>
              <a:rPr lang="cs-CZ" dirty="0" smtClean="0">
                <a:latin typeface="Garamond" pitchFamily="18" charset="0"/>
              </a:rPr>
              <a:t> území ve východní Africe – usnadnila mu útok na Habeš</a:t>
            </a:r>
          </a:p>
          <a:p>
            <a:endParaRPr lang="cs-CZ" dirty="0"/>
          </a:p>
        </p:txBody>
      </p:sp>
      <p:pic>
        <p:nvPicPr>
          <p:cNvPr id="7" name="Zástupný symbol pro obsah 6" descr="Pierre_Laval_a_Meurisse_193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276872"/>
            <a:ext cx="2998699" cy="38862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004048" y="1052736"/>
            <a:ext cx="3225552" cy="1080120"/>
          </a:xfrm>
        </p:spPr>
        <p:txBody>
          <a:bodyPr/>
          <a:lstStyle/>
          <a:p>
            <a:pPr algn="ctr"/>
            <a:r>
              <a:rPr lang="cs-CZ" dirty="0" err="1" smtClean="0">
                <a:latin typeface="Garamond" pitchFamily="18" charset="0"/>
              </a:rPr>
              <a:t>Pierre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Laval</a:t>
            </a:r>
            <a:r>
              <a:rPr lang="cs-CZ" dirty="0" smtClean="0">
                <a:latin typeface="Garamond" pitchFamily="18" charset="0"/>
              </a:rPr>
              <a:t> – francouzský ministr zahraničních věcí</a:t>
            </a:r>
          </a:p>
          <a:p>
            <a:pPr algn="ctr"/>
            <a:r>
              <a:rPr lang="cs-CZ" dirty="0" smtClean="0">
                <a:latin typeface="Garamond" pitchFamily="18" charset="0"/>
              </a:rPr>
              <a:t> 1934–1936 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6336704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Garamond" pitchFamily="18" charset="0"/>
              </a:rPr>
              <a:t>Jaro 1935 – obnovení kontaktů mezi Itálií a Německem</a:t>
            </a:r>
          </a:p>
          <a:p>
            <a:r>
              <a:rPr lang="cs-CZ" dirty="0" smtClean="0">
                <a:latin typeface="Garamond" pitchFamily="18" charset="0"/>
              </a:rPr>
              <a:t>Březen 1935 – </a:t>
            </a:r>
            <a:r>
              <a:rPr lang="cs-CZ" b="1" dirty="0" smtClean="0">
                <a:latin typeface="Garamond" pitchFamily="18" charset="0"/>
              </a:rPr>
              <a:t>obnovení branné povinnosti v Německu</a:t>
            </a:r>
          </a:p>
          <a:p>
            <a:r>
              <a:rPr lang="cs-CZ" dirty="0" smtClean="0">
                <a:latin typeface="Garamond" pitchFamily="18" charset="0"/>
              </a:rPr>
              <a:t>evropské mocnosti protestovaly spíše v akademické než v praktické rovině</a:t>
            </a:r>
          </a:p>
          <a:p>
            <a:r>
              <a:rPr lang="cs-CZ" dirty="0" smtClean="0">
                <a:latin typeface="Garamond" pitchFamily="18" charset="0"/>
              </a:rPr>
              <a:t>Mezi malodohodovými zeměmi a zeměmi Balkánské dohody však narůstaly obavy, a to nejen z Německa, ale v případě balkánských států zejména z toho, aby se německým příkladem neinspirovalo Maďarsko, Bulharsko a především Rakousko</a:t>
            </a:r>
          </a:p>
          <a:p>
            <a:r>
              <a:rPr lang="cs-CZ" dirty="0" smtClean="0">
                <a:latin typeface="Garamond" pitchFamily="18" charset="0"/>
              </a:rPr>
              <a:t>Jugoslávie však </a:t>
            </a:r>
            <a:r>
              <a:rPr lang="cs-CZ" dirty="0" smtClean="0">
                <a:latin typeface="Garamond" pitchFamily="18" charset="0"/>
              </a:rPr>
              <a:t>tyto obavy nesdílela</a:t>
            </a:r>
          </a:p>
          <a:p>
            <a:r>
              <a:rPr lang="cs-CZ" dirty="0" smtClean="0">
                <a:latin typeface="Garamond" pitchFamily="18" charset="0"/>
              </a:rPr>
              <a:t>Duben 1935 – </a:t>
            </a:r>
            <a:r>
              <a:rPr lang="cs-CZ" b="1" dirty="0" smtClean="0">
                <a:latin typeface="Garamond" pitchFamily="18" charset="0"/>
              </a:rPr>
              <a:t>konference ve Strese </a:t>
            </a:r>
            <a:r>
              <a:rPr lang="cs-CZ" dirty="0" smtClean="0">
                <a:latin typeface="Garamond" pitchFamily="18" charset="0"/>
              </a:rPr>
              <a:t>– francouzský ministr zahraničních věcí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Pierre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Laval</a:t>
            </a:r>
            <a:r>
              <a:rPr lang="cs-CZ" dirty="0" smtClean="0">
                <a:latin typeface="Garamond" pitchFamily="18" charset="0"/>
              </a:rPr>
              <a:t>, britský premiér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Ramsay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MacDonald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a italský premiér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Benito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Mussolini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potvrdili platnost </a:t>
            </a:r>
            <a:r>
              <a:rPr lang="cs-CZ" dirty="0" err="1" smtClean="0">
                <a:latin typeface="Garamond" pitchFamily="18" charset="0"/>
              </a:rPr>
              <a:t>Locarnských</a:t>
            </a:r>
            <a:r>
              <a:rPr lang="cs-CZ" dirty="0" smtClean="0">
                <a:latin typeface="Garamond" pitchFamily="18" charset="0"/>
              </a:rPr>
              <a:t> dohod a zdůraznili, že podepsané velmoci budou odporovat jakýmkoliv budoucím pokusům Německa o změny Versailleské mírové smlouvy a že trvají na nezávislosti </a:t>
            </a:r>
            <a:r>
              <a:rPr lang="cs-CZ" dirty="0" smtClean="0">
                <a:latin typeface="Garamond" pitchFamily="18" charset="0"/>
              </a:rPr>
              <a:t>Rakouska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Reálně však brzy rozpad </a:t>
            </a:r>
            <a:r>
              <a:rPr lang="cs-CZ" dirty="0" err="1" smtClean="0">
                <a:latin typeface="Garamond" pitchFamily="18" charset="0"/>
              </a:rPr>
              <a:t>streské</a:t>
            </a:r>
            <a:r>
              <a:rPr lang="cs-CZ" dirty="0" smtClean="0">
                <a:latin typeface="Garamond" pitchFamily="18" charset="0"/>
              </a:rPr>
              <a:t> fronty kvůli italskému útoku na Habeš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523</TotalTime>
  <Words>810</Words>
  <Application>Microsoft Office PowerPoint</Application>
  <PresentationFormat>Předvádění na obrazovce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Arkýř</vt:lpstr>
      <vt:lpstr>Věrnost za věrnost? –  Československo-jugoslávské vztahy v kontextu mezinárodních vztahů ve střední a jihovýchodní Evropě mezi dvěma světovými válkami</vt:lpstr>
      <vt:lpstr>Jugoslávie po smrti krále</vt:lpstr>
      <vt:lpstr>Snímek 3</vt:lpstr>
      <vt:lpstr>Snímek 4</vt:lpstr>
      <vt:lpstr>Snímek 5</vt:lpstr>
      <vt:lpstr>Snímek 6</vt:lpstr>
      <vt:lpstr>Snímek 7</vt:lpstr>
      <vt:lpstr>Politická situace v Evropě v polovině 30. let</vt:lpstr>
      <vt:lpstr>Snímek 9</vt:lpstr>
      <vt:lpstr>Snímek 10</vt:lpstr>
      <vt:lpstr>Snímek 11</vt:lpstr>
      <vt:lpstr>Československo-jugoslávské vztahy ve druhé polovině 30. let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Věrnost za věrnost? –  Československo-jugoslávské vztahy v kontextu mezinárodních vztahů ve střední a jihovýchodní Evropě mezi dvěma světovými válkami</dc:title>
  <dc:creator>Standard</dc:creator>
  <cp:lastModifiedBy>Standard</cp:lastModifiedBy>
  <cp:revision>54</cp:revision>
  <dcterms:created xsi:type="dcterms:W3CDTF">2016-12-03T12:29:15Z</dcterms:created>
  <dcterms:modified xsi:type="dcterms:W3CDTF">2016-12-12T10:47:59Z</dcterms:modified>
</cp:coreProperties>
</file>