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57" r:id="rId4"/>
    <p:sldId id="258" r:id="rId5"/>
    <p:sldId id="259" r:id="rId6"/>
    <p:sldId id="260" r:id="rId7"/>
    <p:sldId id="284" r:id="rId8"/>
    <p:sldId id="261" r:id="rId9"/>
    <p:sldId id="271" r:id="rId10"/>
    <p:sldId id="278" r:id="rId11"/>
    <p:sldId id="276" r:id="rId12"/>
    <p:sldId id="277" r:id="rId13"/>
    <p:sldId id="282" r:id="rId14"/>
    <p:sldId id="279" r:id="rId15"/>
    <p:sldId id="280" r:id="rId16"/>
    <p:sldId id="281" r:id="rId17"/>
    <p:sldId id="283" r:id="rId18"/>
    <p:sldId id="262" r:id="rId19"/>
    <p:sldId id="263" r:id="rId20"/>
    <p:sldId id="264" r:id="rId21"/>
    <p:sldId id="265" r:id="rId22"/>
    <p:sldId id="266" r:id="rId23"/>
    <p:sldId id="285" r:id="rId24"/>
    <p:sldId id="273" r:id="rId25"/>
    <p:sldId id="267" r:id="rId26"/>
    <p:sldId id="268" r:id="rId27"/>
    <p:sldId id="269" r:id="rId28"/>
    <p:sldId id="274" r:id="rId29"/>
    <p:sldId id="272"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18A2481B-5154-415F-B752-558547769AA3}" type="datetimeFigureOut">
              <a:rPr lang="cs-CZ" smtClean="0"/>
              <a:pPr/>
              <a:t>5.12.2016</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20264769-77EF-4CD0-90DE-F7D7F2D423C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5.12.2016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5.12.2016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5.12.2016</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18A2481B-5154-415F-B752-558547769AA3}" type="datetimeFigureOut">
              <a:rPr lang="cs-CZ" smtClean="0"/>
              <a:pPr/>
              <a:t>5.12.2016</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5.12.2016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5.12.2016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18A2481B-5154-415F-B752-558547769AA3}" type="datetimeFigureOut">
              <a:rPr lang="cs-CZ" smtClean="0"/>
              <a:pPr/>
              <a:t>5.12.2016</a:t>
            </a:fld>
            <a:endParaRPr lang="cs-CZ"/>
          </a:p>
        </p:txBody>
      </p:sp>
      <p:sp>
        <p:nvSpPr>
          <p:cNvPr id="7" name="Zástupný symbol pro číslo snímku 6"/>
          <p:cNvSpPr>
            <a:spLocks noGrp="1"/>
          </p:cNvSpPr>
          <p:nvPr>
            <p:ph type="sldNum" sz="quarter" idx="11"/>
          </p:nvPr>
        </p:nvSpPr>
        <p:spPr/>
        <p:txBody>
          <a:bodyPr rtlCol="0"/>
          <a:lstStyle/>
          <a:p>
            <a:fld id="{20264769-77EF-4CD0-90DE-F7D7F2D423C4}"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5.12.2016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18A2481B-5154-415F-B752-558547769AA3}" type="datetimeFigureOut">
              <a:rPr lang="cs-CZ" smtClean="0"/>
              <a:pPr/>
              <a:t>5.12.2016</a:t>
            </a:fld>
            <a:endParaRPr lang="cs-CZ"/>
          </a:p>
        </p:txBody>
      </p:sp>
      <p:sp>
        <p:nvSpPr>
          <p:cNvPr id="22" name="Zástupný symbol pro číslo snímku 21"/>
          <p:cNvSpPr>
            <a:spLocks noGrp="1"/>
          </p:cNvSpPr>
          <p:nvPr>
            <p:ph type="sldNum" sz="quarter" idx="15"/>
          </p:nvPr>
        </p:nvSpPr>
        <p:spPr/>
        <p:txBody>
          <a:bodyPr rtlCol="0"/>
          <a:lstStyle/>
          <a:p>
            <a:fld id="{20264769-77EF-4CD0-90DE-F7D7F2D423C4}"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18A2481B-5154-415F-B752-558547769AA3}" type="datetimeFigureOut">
              <a:rPr lang="cs-CZ" smtClean="0"/>
              <a:pPr/>
              <a:t>5.12.2016</a:t>
            </a:fld>
            <a:endParaRPr lang="cs-CZ"/>
          </a:p>
        </p:txBody>
      </p:sp>
      <p:sp>
        <p:nvSpPr>
          <p:cNvPr id="18" name="Zástupný symbol pro číslo snímku 17"/>
          <p:cNvSpPr>
            <a:spLocks noGrp="1"/>
          </p:cNvSpPr>
          <p:nvPr>
            <p:ph type="sldNum" sz="quarter" idx="11"/>
          </p:nvPr>
        </p:nvSpPr>
        <p:spPr/>
        <p:txBody>
          <a:bodyPr rtlCol="0"/>
          <a:lstStyle/>
          <a:p>
            <a:fld id="{20264769-77EF-4CD0-90DE-F7D7F2D423C4}"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A2481B-5154-415F-B752-558547769AA3}" type="datetimeFigureOut">
              <a:rPr lang="cs-CZ" smtClean="0"/>
              <a:pPr/>
              <a:t>5.12.2016</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55776" y="404664"/>
            <a:ext cx="6264696" cy="3672408"/>
          </a:xfrm>
        </p:spPr>
        <p:txBody>
          <a:bodyPr>
            <a:normAutofit/>
          </a:bodyPr>
          <a:lstStyle/>
          <a:p>
            <a:r>
              <a:rPr lang="cs-CZ" sz="3200" dirty="0" smtClean="0">
                <a:latin typeface="Garamond" pitchFamily="18" charset="0"/>
              </a:rPr>
              <a:t>Věrnost za věrnost? – </a:t>
            </a:r>
            <a:br>
              <a:rPr lang="cs-CZ" sz="3200" dirty="0" smtClean="0">
                <a:latin typeface="Garamond" pitchFamily="18" charset="0"/>
              </a:rPr>
            </a:br>
            <a:r>
              <a:rPr lang="cs-CZ" sz="3200" dirty="0" smtClean="0">
                <a:latin typeface="Garamond" pitchFamily="18" charset="0"/>
              </a:rPr>
              <a:t>Československo-jugoslávské vztahy v kontextu mezinárodních vztahů ve střední a jihovýchodní Evropě mezi dvěma světovými válkami</a:t>
            </a:r>
            <a:endParaRPr lang="cs-CZ" sz="3200" dirty="0">
              <a:latin typeface="Garamond" pitchFamily="18" charset="0"/>
            </a:endParaRPr>
          </a:p>
        </p:txBody>
      </p:sp>
      <p:sp>
        <p:nvSpPr>
          <p:cNvPr id="3" name="Podnadpis 2"/>
          <p:cNvSpPr>
            <a:spLocks noGrp="1"/>
          </p:cNvSpPr>
          <p:nvPr>
            <p:ph type="subTitle" idx="1"/>
          </p:nvPr>
        </p:nvSpPr>
        <p:spPr>
          <a:xfrm>
            <a:off x="3059832" y="5003322"/>
            <a:ext cx="5544616" cy="1371600"/>
          </a:xfrm>
        </p:spPr>
        <p:txBody>
          <a:bodyPr>
            <a:normAutofit/>
          </a:bodyPr>
          <a:lstStyle/>
          <a:p>
            <a:pPr algn="r"/>
            <a:r>
              <a:rPr lang="cs-CZ" sz="2000" dirty="0" smtClean="0">
                <a:latin typeface="Garamond" pitchFamily="18" charset="0"/>
              </a:rPr>
              <a:t>Mgr. Jana Škerlová, </a:t>
            </a:r>
            <a:r>
              <a:rPr lang="cs-CZ" sz="2000" dirty="0" err="1" smtClean="0">
                <a:latin typeface="Garamond" pitchFamily="18" charset="0"/>
              </a:rPr>
              <a:t>Ph</a:t>
            </a:r>
            <a:r>
              <a:rPr lang="cs-CZ" sz="2000" dirty="0" smtClean="0">
                <a:latin typeface="Garamond" pitchFamily="18" charset="0"/>
              </a:rPr>
              <a:t>. D.</a:t>
            </a:r>
          </a:p>
          <a:p>
            <a:pPr algn="r"/>
            <a:r>
              <a:rPr lang="cs-CZ" sz="2000" dirty="0" smtClean="0">
                <a:latin typeface="Garamond" pitchFamily="18" charset="0"/>
              </a:rPr>
              <a:t>Historický ústav Akademie věd ČR, v. v. i.,</a:t>
            </a:r>
          </a:p>
          <a:p>
            <a:pPr algn="r"/>
            <a:r>
              <a:rPr lang="cs-CZ" sz="2000" dirty="0" smtClean="0">
                <a:latin typeface="Garamond" pitchFamily="18" charset="0"/>
              </a:rPr>
              <a:t>pobočka Brno</a:t>
            </a:r>
          </a:p>
          <a:p>
            <a:pPr algn="r"/>
            <a:endParaRPr lang="cs-CZ" sz="2000" dirty="0">
              <a:latin typeface="Garamond"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260648"/>
            <a:ext cx="8424936" cy="6264696"/>
          </a:xfrm>
        </p:spPr>
        <p:txBody>
          <a:bodyPr/>
          <a:lstStyle/>
          <a:p>
            <a:r>
              <a:rPr lang="cs-CZ" dirty="0" smtClean="0">
                <a:latin typeface="Garamond" pitchFamily="18" charset="0"/>
              </a:rPr>
              <a:t>Květen 1931 – Jugoslávie konečně získala zahraniční půjčku, mohla stabilizovat hodnotu dináru</a:t>
            </a:r>
          </a:p>
          <a:p>
            <a:r>
              <a:rPr lang="cs-CZ" dirty="0" smtClean="0">
                <a:latin typeface="Garamond" pitchFamily="18" charset="0"/>
              </a:rPr>
              <a:t>zhoršování vzájemných hospodářských vztahů v důsledku hospodářské krize i protekcionismu</a:t>
            </a:r>
          </a:p>
          <a:p>
            <a:r>
              <a:rPr lang="cs-CZ" dirty="0" smtClean="0">
                <a:latin typeface="Garamond" pitchFamily="18" charset="0"/>
              </a:rPr>
              <a:t>Léto 1931 – snaha Jugoslávců dojednat vývoz pšenice do ČSR, proti tomu ale čs. agrárníci, kteří se to snažili všemožně zkomplikovat – závažný spor mezi ČSR a Jugoslávií</a:t>
            </a:r>
          </a:p>
          <a:p>
            <a:r>
              <a:rPr lang="cs-CZ" dirty="0" smtClean="0">
                <a:latin typeface="Garamond" pitchFamily="18" charset="0"/>
              </a:rPr>
              <a:t>1932 – „krize transferu“ – zastaveny nejprve devizové platby z Jugoslávie do ČSR, zamrznutí čs. pohledávek v Jugoslávii, odpověď Čs. národní banky – zastavila příděl valut na dovoz z Jugoslávie </a:t>
            </a:r>
          </a:p>
          <a:p>
            <a:r>
              <a:rPr lang="cs-CZ" dirty="0" smtClean="0">
                <a:latin typeface="Garamond" pitchFamily="18" charset="0"/>
              </a:rPr>
              <a:t>8. června 1932 – dohoda národních bank o úpravě plateb z dovozu a vývozu zboží</a:t>
            </a:r>
          </a:p>
          <a:p>
            <a:r>
              <a:rPr lang="cs-CZ" dirty="0" smtClean="0">
                <a:latin typeface="Garamond" pitchFamily="18" charset="0"/>
              </a:rPr>
              <a:t>Zavedení </a:t>
            </a:r>
            <a:r>
              <a:rPr lang="cs-CZ" b="1" dirty="0" smtClean="0">
                <a:latin typeface="Garamond" pitchFamily="18" charset="0"/>
              </a:rPr>
              <a:t>clearingového režimu </a:t>
            </a:r>
            <a:r>
              <a:rPr lang="cs-CZ" dirty="0" smtClean="0">
                <a:latin typeface="Garamond" pitchFamily="18" charset="0"/>
              </a:rPr>
              <a:t>– účtování vzájemných operací bez hotovostního placení, vyrovnávání pohledávek a závazků probíhá vzájemným započítáváním všech pohledávek a závazků</a:t>
            </a:r>
          </a:p>
          <a:p>
            <a:endParaRPr lang="cs-CZ" dirty="0" smtClean="0">
              <a:latin typeface="Garamond" pitchFamily="18" charset="0"/>
            </a:endParaRPr>
          </a:p>
          <a:p>
            <a:endParaRPr lang="cs-CZ" dirty="0" smtClean="0">
              <a:latin typeface="Garamond" pitchFamily="18" charset="0"/>
            </a:endParaRPr>
          </a:p>
          <a:p>
            <a:endParaRPr lang="cs-CZ" dirty="0">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188640"/>
            <a:ext cx="8352928" cy="6480720"/>
          </a:xfrm>
        </p:spPr>
        <p:txBody>
          <a:bodyPr>
            <a:normAutofit/>
          </a:bodyPr>
          <a:lstStyle/>
          <a:p>
            <a:r>
              <a:rPr lang="cs-CZ" sz="2500" dirty="0" smtClean="0">
                <a:latin typeface="Garamond" pitchFamily="18" charset="0"/>
              </a:rPr>
              <a:t>Čs. vývoz do Jugoslávie se stal závislým na dovozu jugoslávských zemědělských výrobků do ČSR</a:t>
            </a:r>
          </a:p>
          <a:p>
            <a:r>
              <a:rPr lang="cs-CZ" sz="2500" dirty="0" smtClean="0">
                <a:latin typeface="Garamond" pitchFamily="18" charset="0"/>
              </a:rPr>
              <a:t>Problémem také deflační kurz čs. vlády, který zdražoval čs. výrobky</a:t>
            </a:r>
          </a:p>
          <a:p>
            <a:r>
              <a:rPr lang="cs-CZ" sz="2500" dirty="0" smtClean="0">
                <a:latin typeface="Garamond" pitchFamily="18" charset="0"/>
              </a:rPr>
              <a:t>Jugoslávské zemědělské výrobky byly poměrně drahé</a:t>
            </a:r>
          </a:p>
          <a:p>
            <a:r>
              <a:rPr lang="cs-CZ" sz="2500" dirty="0" smtClean="0">
                <a:latin typeface="Garamond" pitchFamily="18" charset="0"/>
              </a:rPr>
              <a:t>Vývozci museli čekat na své pohledávky, dokud ze zemí, kam vyvezli své zboží, nebude nakoupeno zboží, z jehož prodeje by se jim uhradily jejich pohledávky</a:t>
            </a:r>
          </a:p>
          <a:p>
            <a:r>
              <a:rPr lang="cs-CZ" sz="2500" dirty="0" smtClean="0">
                <a:latin typeface="Garamond" pitchFamily="18" charset="0"/>
              </a:rPr>
              <a:t>Jugoslávci vyčítali Čechoslovákům egoismus a tvrdili, že kvůli čs. aktivní obchodní bilanci měla Jugoslávie ztráty, to však nebyla pravda</a:t>
            </a:r>
          </a:p>
          <a:p>
            <a:r>
              <a:rPr lang="cs-CZ" sz="2500" dirty="0" smtClean="0">
                <a:latin typeface="Garamond" pitchFamily="18" charset="0"/>
              </a:rPr>
              <a:t>hodnota československého vývozu do Jugoslávie klesla v roce 1932 oproti roku 1928 na méně než polovinu (v roce 1928 vyvezla ČSR do Království SHS zboží v hodnotě 948 milionů korun, v roce 1932 to bylo jen 404 milionů korun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188640"/>
            <a:ext cx="8352928" cy="6480720"/>
          </a:xfrm>
        </p:spPr>
        <p:txBody>
          <a:bodyPr>
            <a:normAutofit/>
          </a:bodyPr>
          <a:lstStyle/>
          <a:p>
            <a:r>
              <a:rPr lang="cs-CZ" sz="2600" dirty="0" smtClean="0">
                <a:latin typeface="Garamond" pitchFamily="18" charset="0"/>
              </a:rPr>
              <a:t>Září 1932 – konference ve Strese – Fr., VB, Něm., </a:t>
            </a:r>
            <a:r>
              <a:rPr lang="cs-CZ" sz="2600" dirty="0" err="1" smtClean="0">
                <a:latin typeface="Garamond" pitchFamily="18" charset="0"/>
              </a:rPr>
              <a:t>It</a:t>
            </a:r>
            <a:r>
              <a:rPr lang="cs-CZ" sz="2600" dirty="0" smtClean="0">
                <a:latin typeface="Garamond" pitchFamily="18" charset="0"/>
              </a:rPr>
              <a:t>. + MD, Rak., </a:t>
            </a:r>
            <a:r>
              <a:rPr lang="cs-CZ" sz="2600" dirty="0" err="1" smtClean="0">
                <a:latin typeface="Garamond" pitchFamily="18" charset="0"/>
              </a:rPr>
              <a:t>Maď</a:t>
            </a:r>
            <a:r>
              <a:rPr lang="cs-CZ" sz="2600" dirty="0" smtClean="0">
                <a:latin typeface="Garamond" pitchFamily="18" charset="0"/>
              </a:rPr>
              <a:t>., </a:t>
            </a:r>
            <a:r>
              <a:rPr lang="cs-CZ" sz="2600" dirty="0" err="1" smtClean="0">
                <a:latin typeface="Garamond" pitchFamily="18" charset="0"/>
              </a:rPr>
              <a:t>Pol</a:t>
            </a:r>
            <a:r>
              <a:rPr lang="cs-CZ" sz="2600" dirty="0" smtClean="0">
                <a:latin typeface="Garamond" pitchFamily="18" charset="0"/>
              </a:rPr>
              <a:t>., Řecko </a:t>
            </a:r>
            <a:r>
              <a:rPr lang="cs-CZ" sz="2600" dirty="0" smtClean="0">
                <a:latin typeface="Garamond" pitchFamily="18" charset="0"/>
              </a:rPr>
              <a:t> </a:t>
            </a:r>
          </a:p>
          <a:p>
            <a:r>
              <a:rPr lang="cs-CZ" sz="2600" dirty="0" smtClean="0">
                <a:latin typeface="Garamond" pitchFamily="18" charset="0"/>
              </a:rPr>
              <a:t>měla </a:t>
            </a:r>
            <a:r>
              <a:rPr lang="cs-CZ" sz="2600" dirty="0" smtClean="0">
                <a:latin typeface="Garamond" pitchFamily="18" charset="0"/>
              </a:rPr>
              <a:t>řešit zoufalou situaci středoevropských a dalších agrárních zemí, diskuse o tom, jestli preferenční smlouvy mezi státy mají být vícestranné nebo bilaterální, stanoviska mocností v rozporu, bez výsledku</a:t>
            </a:r>
          </a:p>
          <a:p>
            <a:r>
              <a:rPr lang="cs-CZ" sz="2600" dirty="0" smtClean="0">
                <a:latin typeface="Garamond" pitchFamily="18" charset="0"/>
              </a:rPr>
              <a:t>Nástup Německa na jugoslávský trh – už v roce 1931 největším vývozcem zboží na jugoslávský trh</a:t>
            </a:r>
          </a:p>
          <a:p>
            <a:r>
              <a:rPr lang="cs-CZ" sz="2600" dirty="0" smtClean="0">
                <a:latin typeface="Garamond" pitchFamily="18" charset="0"/>
              </a:rPr>
              <a:t>Strmý pokles obchodní výměny mezi ČSR a Jugoslávií  </a:t>
            </a:r>
          </a:p>
          <a:p>
            <a:r>
              <a:rPr lang="cs-CZ" sz="2600" dirty="0" smtClean="0">
                <a:latin typeface="Garamond" pitchFamily="18" charset="0"/>
              </a:rPr>
              <a:t>čs. vývoz do Jugoslávie klesl v roce 1933 na 17,2 % oproti roku 1929</a:t>
            </a:r>
          </a:p>
          <a:p>
            <a:r>
              <a:rPr lang="cs-CZ" sz="2600" dirty="0" smtClean="0">
                <a:latin typeface="Garamond" pitchFamily="18" charset="0"/>
              </a:rPr>
              <a:t>Dovoz z Jugoslávie klesal pomaleji</a:t>
            </a:r>
          </a:p>
          <a:p>
            <a:r>
              <a:rPr lang="cs-CZ" sz="2600" dirty="0" smtClean="0">
                <a:latin typeface="Garamond" pitchFamily="18" charset="0"/>
              </a:rPr>
              <a:t>Snaha Beneše upevnit MD hospodářsky</a:t>
            </a:r>
          </a:p>
          <a:p>
            <a:endParaRPr lang="cs-CZ" dirty="0" smtClean="0">
              <a:latin typeface="Garamond" pitchFamily="18" charset="0"/>
            </a:endParaRP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332656"/>
            <a:ext cx="8280920" cy="6264696"/>
          </a:xfrm>
        </p:spPr>
        <p:txBody>
          <a:bodyPr/>
          <a:lstStyle/>
          <a:p>
            <a:r>
              <a:rPr lang="cs-CZ" dirty="0" smtClean="0">
                <a:latin typeface="Garamond" pitchFamily="18" charset="0"/>
              </a:rPr>
              <a:t>Únor 1933 – Organizačním paktem Malé dohody zřízena </a:t>
            </a:r>
            <a:r>
              <a:rPr lang="cs-CZ" b="1" dirty="0" smtClean="0">
                <a:latin typeface="Garamond" pitchFamily="18" charset="0"/>
              </a:rPr>
              <a:t>Hospodářská rada MD</a:t>
            </a:r>
          </a:p>
          <a:p>
            <a:r>
              <a:rPr lang="cs-CZ" dirty="0" smtClean="0">
                <a:latin typeface="Garamond" pitchFamily="18" charset="0"/>
              </a:rPr>
              <a:t>9. ledna 1934 – první zasedání Hospodářské rady Malé dohody</a:t>
            </a:r>
          </a:p>
          <a:p>
            <a:r>
              <a:rPr lang="cs-CZ" dirty="0" smtClean="0">
                <a:latin typeface="Garamond" pitchFamily="18" charset="0"/>
              </a:rPr>
              <a:t>mělo řešit dopravu, spoje, obchodněpolitické otázky, přímou spolupráci hospodářských institucí a jednotlivých výrobních odvětví a zejména otázku výměny zboží</a:t>
            </a:r>
          </a:p>
          <a:p>
            <a:r>
              <a:rPr lang="cs-CZ" dirty="0" smtClean="0">
                <a:latin typeface="Garamond" pitchFamily="18" charset="0"/>
              </a:rPr>
              <a:t>Jednání rady probíhalo v jednotlivých komisích, například pro výměnu zboží, železniční dopravu, finanční otázky, vodní dopravu a redakční práce. Na jednání byla rovněž dohodnuta preferenční ujednání mezi ČSR a jejími partnery a schválen plán výměny zboží</a:t>
            </a:r>
          </a:p>
          <a:p>
            <a:r>
              <a:rPr lang="cs-CZ" dirty="0" smtClean="0">
                <a:latin typeface="Garamond" pitchFamily="18" charset="0"/>
              </a:rPr>
              <a:t>Únor 1934 – devalvace československé měny – zdražení jugoslávských výrobků na čs. trhu a pokles dovozu z Jugoslávie</a:t>
            </a:r>
          </a:p>
          <a:p>
            <a:r>
              <a:rPr lang="cs-CZ" dirty="0" smtClean="0">
                <a:latin typeface="Garamond" pitchFamily="18" charset="0"/>
              </a:rPr>
              <a:t>Květen 1934 – druhé zasedání Hospodářské rady MD – základem spolupráce jsou bilaterální smlouvy</a:t>
            </a:r>
          </a:p>
          <a:p>
            <a:endParaRPr lang="cs-CZ" dirty="0" smtClean="0">
              <a:latin typeface="Garamond" pitchFamily="18" charset="0"/>
            </a:endParaRP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260648"/>
            <a:ext cx="8352928" cy="6408712"/>
          </a:xfrm>
        </p:spPr>
        <p:txBody>
          <a:bodyPr>
            <a:normAutofit fontScale="92500"/>
          </a:bodyPr>
          <a:lstStyle/>
          <a:p>
            <a:r>
              <a:rPr lang="cs-CZ" dirty="0" smtClean="0">
                <a:latin typeface="Garamond" pitchFamily="18" charset="0"/>
              </a:rPr>
              <a:t>Hospodářské i politické posilování Německa (ukončení celní války s Polskem a Finskem)</a:t>
            </a:r>
          </a:p>
          <a:p>
            <a:r>
              <a:rPr lang="cs-CZ" dirty="0" smtClean="0">
                <a:latin typeface="Garamond" pitchFamily="18" charset="0"/>
              </a:rPr>
              <a:t>Únor 1934 – německo-maďarská obchodní smlouva</a:t>
            </a:r>
          </a:p>
          <a:p>
            <a:r>
              <a:rPr lang="cs-CZ" dirty="0" smtClean="0">
                <a:latin typeface="Garamond" pitchFamily="18" charset="0"/>
              </a:rPr>
              <a:t>Květen 1934 – </a:t>
            </a:r>
            <a:r>
              <a:rPr lang="cs-CZ" b="1" dirty="0" err="1" smtClean="0">
                <a:latin typeface="Garamond" pitchFamily="18" charset="0"/>
              </a:rPr>
              <a:t>německo</a:t>
            </a:r>
            <a:r>
              <a:rPr lang="cs-CZ" b="1" dirty="0" smtClean="0">
                <a:latin typeface="Garamond" pitchFamily="18" charset="0"/>
              </a:rPr>
              <a:t>-jugoslávská hospodářská smlouva </a:t>
            </a:r>
            <a:r>
              <a:rPr lang="cs-CZ" dirty="0" smtClean="0">
                <a:latin typeface="Garamond" pitchFamily="18" charset="0"/>
              </a:rPr>
              <a:t>– německému zboží se otevřela cesta na jugoslávský trh</a:t>
            </a:r>
          </a:p>
          <a:p>
            <a:r>
              <a:rPr lang="cs-CZ" dirty="0" smtClean="0">
                <a:latin typeface="Garamond" pitchFamily="18" charset="0"/>
              </a:rPr>
              <a:t>1935 – oživení hospodářství i obchodního obratu ČSR s malodohodovými partnery, přesto stále jen asi na 50 % úrovně obratu v roce 1929 </a:t>
            </a:r>
          </a:p>
          <a:p>
            <a:r>
              <a:rPr lang="cs-CZ" dirty="0" smtClean="0">
                <a:latin typeface="Garamond" pitchFamily="18" charset="0"/>
              </a:rPr>
              <a:t>Celá řada dalších dokumentů o platebním, obchodním a dopravním styku mezi Německem a Jugoslávií</a:t>
            </a:r>
          </a:p>
          <a:p>
            <a:r>
              <a:rPr lang="cs-CZ" dirty="0" smtClean="0">
                <a:latin typeface="Garamond" pitchFamily="18" charset="0"/>
              </a:rPr>
              <a:t>Dohoda o clearingu</a:t>
            </a:r>
          </a:p>
          <a:p>
            <a:r>
              <a:rPr lang="cs-CZ" dirty="0" smtClean="0">
                <a:latin typeface="Garamond" pitchFamily="18" charset="0"/>
              </a:rPr>
              <a:t>podmínky pro Jugoslávii velmi výhodné – Německo odebíralo jugoslávské zboží za ceny o 30–40 % vyšší než na světových trzích</a:t>
            </a:r>
          </a:p>
          <a:p>
            <a:r>
              <a:rPr lang="cs-CZ" dirty="0" smtClean="0">
                <a:latin typeface="Garamond" pitchFamily="18" charset="0"/>
              </a:rPr>
              <a:t>Německo bylo ochotné odebírat jugoslávské výrobky i za cenu, že to pro něj nebude úplně výhodné</a:t>
            </a:r>
          </a:p>
          <a:p>
            <a:r>
              <a:rPr lang="cs-CZ" dirty="0" smtClean="0">
                <a:latin typeface="Garamond" pitchFamily="18" charset="0"/>
              </a:rPr>
              <a:t>Červen 1936 – </a:t>
            </a:r>
            <a:r>
              <a:rPr lang="cs-CZ" dirty="0" smtClean="0">
                <a:latin typeface="Garamond" pitchFamily="18" charset="0"/>
              </a:rPr>
              <a:t>cesta něm. Ministra hospodářství </a:t>
            </a:r>
            <a:r>
              <a:rPr lang="cs-CZ" b="1" dirty="0" err="1" smtClean="0">
                <a:solidFill>
                  <a:schemeClr val="accent1">
                    <a:lumMod val="75000"/>
                  </a:schemeClr>
                </a:solidFill>
                <a:latin typeface="Garamond" pitchFamily="18" charset="0"/>
              </a:rPr>
              <a:t>Hjalmara</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Schachta</a:t>
            </a:r>
            <a:r>
              <a:rPr lang="cs-CZ" b="1" dirty="0" smtClean="0">
                <a:solidFill>
                  <a:schemeClr val="accent1">
                    <a:lumMod val="75000"/>
                  </a:schemeClr>
                </a:solidFill>
                <a:latin typeface="Garamond" pitchFamily="18" charset="0"/>
              </a:rPr>
              <a:t> </a:t>
            </a:r>
            <a:r>
              <a:rPr lang="cs-CZ" dirty="0" smtClean="0">
                <a:latin typeface="Garamond" pitchFamily="18" charset="0"/>
              </a:rPr>
              <a:t>do Jugoslávie  – slib navýšení německého dovozu z Jugoslávie</a:t>
            </a:r>
          </a:p>
          <a:p>
            <a:endParaRPr lang="cs-CZ" dirty="0">
              <a:latin typeface="Garamond"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260648"/>
            <a:ext cx="8280920" cy="6336704"/>
          </a:xfrm>
        </p:spPr>
        <p:txBody>
          <a:bodyPr>
            <a:normAutofit lnSpcReduction="10000"/>
          </a:bodyPr>
          <a:lstStyle/>
          <a:p>
            <a:r>
              <a:rPr lang="cs-CZ" dirty="0" smtClean="0">
                <a:latin typeface="Garamond" pitchFamily="18" charset="0"/>
              </a:rPr>
              <a:t>1936 – </a:t>
            </a:r>
            <a:r>
              <a:rPr lang="cs-CZ" b="1" dirty="0" smtClean="0">
                <a:latin typeface="Garamond" pitchFamily="18" charset="0"/>
              </a:rPr>
              <a:t>zavedení protiitalských sankcí </a:t>
            </a:r>
            <a:r>
              <a:rPr lang="cs-CZ" dirty="0" smtClean="0">
                <a:latin typeface="Garamond" pitchFamily="18" charset="0"/>
              </a:rPr>
              <a:t>– poškozovaly hospodářství Jugoslávie a Rumunska (pro Jugoslávii byla Itálie největším odbytiště – odebírala až ¼ jejího exportu)</a:t>
            </a:r>
          </a:p>
          <a:p>
            <a:r>
              <a:rPr lang="cs-CZ" dirty="0" smtClean="0">
                <a:latin typeface="Garamond" pitchFamily="18" charset="0"/>
              </a:rPr>
              <a:t> J a R se ale od západních mocností nedočkaly kompenzací svých ztrát → šance se chopilo Německo</a:t>
            </a:r>
          </a:p>
          <a:p>
            <a:r>
              <a:rPr lang="cs-CZ" dirty="0" smtClean="0">
                <a:latin typeface="Garamond" pitchFamily="18" charset="0"/>
              </a:rPr>
              <a:t>1936 – </a:t>
            </a:r>
            <a:r>
              <a:rPr lang="cs-CZ" b="1" dirty="0" smtClean="0">
                <a:latin typeface="Garamond" pitchFamily="18" charset="0"/>
              </a:rPr>
              <a:t>Hodžův plán </a:t>
            </a:r>
            <a:r>
              <a:rPr lang="cs-CZ" dirty="0" smtClean="0">
                <a:latin typeface="Garamond" pitchFamily="18" charset="0"/>
              </a:rPr>
              <a:t>– úvahy o hospodářském sblížení malodohodového a římského bloku – cílem postupné uvolňování ochranářských opatření, celní smír, zavádění devizových úlev</a:t>
            </a:r>
          </a:p>
          <a:p>
            <a:pPr>
              <a:buFont typeface="Arial" pitchFamily="34" charset="0"/>
              <a:buChar char="•"/>
            </a:pPr>
            <a:r>
              <a:rPr lang="cs-CZ" dirty="0" smtClean="0">
                <a:latin typeface="Garamond" pitchFamily="18" charset="0"/>
              </a:rPr>
              <a:t>počítal s tím, že agrární přebytky středoevropských zemí odeberou západní země</a:t>
            </a:r>
          </a:p>
          <a:p>
            <a:pPr>
              <a:buFont typeface="Arial" pitchFamily="34" charset="0"/>
              <a:buChar char="•"/>
            </a:pPr>
            <a:r>
              <a:rPr lang="cs-CZ" dirty="0" smtClean="0">
                <a:latin typeface="Garamond" pitchFamily="18" charset="0"/>
              </a:rPr>
              <a:t>země střední a jihovýchodní Evropy si měly poskytnout výhody na základě regionální doložky</a:t>
            </a:r>
          </a:p>
          <a:p>
            <a:pPr>
              <a:buFont typeface="Arial" pitchFamily="34" charset="0"/>
              <a:buChar char="•"/>
            </a:pPr>
            <a:r>
              <a:rPr lang="cs-CZ" dirty="0" smtClean="0">
                <a:latin typeface="Garamond" pitchFamily="18" charset="0"/>
              </a:rPr>
              <a:t>Hodžův plán jednoznačně odmítli Maďaři, </a:t>
            </a:r>
            <a:r>
              <a:rPr lang="cs-CZ" dirty="0" err="1" smtClean="0">
                <a:latin typeface="Garamond" pitchFamily="18" charset="0"/>
              </a:rPr>
              <a:t>Mussolini</a:t>
            </a:r>
            <a:r>
              <a:rPr lang="cs-CZ" dirty="0" smtClean="0">
                <a:latin typeface="Garamond" pitchFamily="18" charset="0"/>
              </a:rPr>
              <a:t> žádal, že se MD vzdala účasti na protiitalských sankcích, proti i Německo a Rakousko, nadšení plán nevyvolal ani u Jugoslávie a Rumunska</a:t>
            </a:r>
          </a:p>
          <a:p>
            <a:pPr>
              <a:buFont typeface="Arial" pitchFamily="34" charset="0"/>
              <a:buChar char="•"/>
            </a:pPr>
            <a:r>
              <a:rPr lang="cs-CZ" dirty="0" smtClean="0">
                <a:latin typeface="Garamond" pitchFamily="18" charset="0"/>
              </a:rPr>
              <a:t>Hodža se nevzdával myšlenky na hospodářskou integraci střední Evropy, přestože neměla podporu v zahraničí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260648"/>
            <a:ext cx="8424936" cy="6408712"/>
          </a:xfrm>
        </p:spPr>
        <p:txBody>
          <a:bodyPr>
            <a:normAutofit/>
          </a:bodyPr>
          <a:lstStyle/>
          <a:p>
            <a:r>
              <a:rPr lang="cs-CZ" sz="2800" dirty="0" smtClean="0">
                <a:latin typeface="Garamond" pitchFamily="18" charset="0"/>
              </a:rPr>
              <a:t>I nadále clearingový systém – pro čs. vývozce do Jugoslávie nevýhodné – na výplatu pohledávek na clearingových účtech čekali v polovině 30. let 1–2 roky</a:t>
            </a:r>
          </a:p>
          <a:p>
            <a:r>
              <a:rPr lang="cs-CZ" sz="2800" dirty="0" smtClean="0">
                <a:latin typeface="Garamond" pitchFamily="18" charset="0"/>
              </a:rPr>
              <a:t>Podzim 1936 – dohoda o zrušení vízové povinnosti mezi malodohodovými státy</a:t>
            </a:r>
          </a:p>
          <a:p>
            <a:r>
              <a:rPr lang="cs-CZ" sz="2800" dirty="0" smtClean="0">
                <a:latin typeface="Garamond" pitchFamily="18" charset="0"/>
              </a:rPr>
              <a:t>1935 – dohoda o ochraně státních příslušníků</a:t>
            </a:r>
          </a:p>
          <a:p>
            <a:r>
              <a:rPr lang="cs-CZ" sz="2800" dirty="0" smtClean="0">
                <a:latin typeface="Garamond" pitchFamily="18" charset="0"/>
              </a:rPr>
              <a:t>1935 – obecná dohoda o cestovním ruchu</a:t>
            </a:r>
          </a:p>
          <a:p>
            <a:r>
              <a:rPr lang="cs-CZ" sz="2800" dirty="0" smtClean="0">
                <a:latin typeface="Garamond" pitchFamily="18" charset="0"/>
              </a:rPr>
              <a:t>1936 – úmluva o sociálním pojištění mezi ČSR a Jugoslávií</a:t>
            </a:r>
          </a:p>
          <a:p>
            <a:r>
              <a:rPr lang="cs-CZ" sz="2800" dirty="0" smtClean="0">
                <a:latin typeface="Garamond" pitchFamily="18" charset="0"/>
              </a:rPr>
              <a:t>Od roku 1937 – zvyšování obratu zboží mezi státy MD </a:t>
            </a:r>
          </a:p>
          <a:p>
            <a:r>
              <a:rPr lang="cs-CZ" sz="2800" dirty="0" smtClean="0">
                <a:latin typeface="Garamond" pitchFamily="18" charset="0"/>
              </a:rPr>
              <a:t>1937 – obchod mezi ČSR a Rumunskem se vrátil na úroveň před vypuknutím hospodářské krize, obchod mezi ČSR a Jugoslávií se předkrizové úrovni blížil</a:t>
            </a:r>
          </a:p>
          <a:p>
            <a:endParaRPr lang="cs-CZ" dirty="0" smtClean="0">
              <a:latin typeface="Garamond" pitchFamily="18" charset="0"/>
            </a:endParaRPr>
          </a:p>
          <a:p>
            <a:endParaRPr lang="cs-CZ" dirty="0" smtClean="0">
              <a:latin typeface="Garamond" pitchFamily="18" charset="0"/>
            </a:endParaRPr>
          </a:p>
          <a:p>
            <a:endParaRPr lang="cs-CZ" dirty="0">
              <a:latin typeface="Garamond"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404664"/>
            <a:ext cx="8280920" cy="6069288"/>
          </a:xfrm>
        </p:spPr>
        <p:txBody>
          <a:bodyPr>
            <a:normAutofit/>
          </a:bodyPr>
          <a:lstStyle/>
          <a:p>
            <a:r>
              <a:rPr lang="cs-CZ" sz="2800" dirty="0" smtClean="0">
                <a:latin typeface="Garamond" pitchFamily="18" charset="0"/>
              </a:rPr>
              <a:t>Neúspěchem skončily </a:t>
            </a:r>
            <a:r>
              <a:rPr lang="cs-CZ" sz="2800" dirty="0" smtClean="0">
                <a:latin typeface="Garamond" pitchFamily="18" charset="0"/>
              </a:rPr>
              <a:t>úvahy </a:t>
            </a:r>
            <a:r>
              <a:rPr lang="cs-CZ" sz="2800" dirty="0" smtClean="0">
                <a:latin typeface="Garamond" pitchFamily="18" charset="0"/>
              </a:rPr>
              <a:t>o vytvoření celní unie, které se objevily v roce 1937</a:t>
            </a:r>
          </a:p>
          <a:p>
            <a:r>
              <a:rPr lang="cs-CZ" sz="2800" dirty="0" smtClean="0">
                <a:latin typeface="Garamond" pitchFamily="18" charset="0"/>
              </a:rPr>
              <a:t>Jaro 1938 – Jugoslávci vyhrožovali vypovězením obchodní smlouvy, pokud nebudou zvýšeny preferenční příplatky a ceny zemědělských výrobků dovážených z Jugoslávie do ČSR</a:t>
            </a:r>
          </a:p>
          <a:p>
            <a:r>
              <a:rPr lang="cs-CZ" sz="2800" dirty="0" smtClean="0">
                <a:latin typeface="Garamond" pitchFamily="18" charset="0"/>
              </a:rPr>
              <a:t>Přestože Hospodářská rada Malé dohody dosáhla jistých dílčích úspěchů, širší integrační program se prosadit nepodařilo, stejně jako zintenzivnit zásadním způsobem vzájemné obchodní </a:t>
            </a:r>
            <a:r>
              <a:rPr lang="cs-CZ" sz="2800" dirty="0" smtClean="0">
                <a:latin typeface="Garamond" pitchFamily="18" charset="0"/>
              </a:rPr>
              <a:t>styky </a:t>
            </a:r>
          </a:p>
          <a:p>
            <a:r>
              <a:rPr lang="cs-CZ" sz="2800" dirty="0" smtClean="0">
                <a:latin typeface="Garamond" pitchFamily="18" charset="0"/>
              </a:rPr>
              <a:t>Dosažené </a:t>
            </a:r>
            <a:r>
              <a:rPr lang="cs-CZ" sz="2800" dirty="0" smtClean="0">
                <a:latin typeface="Garamond" pitchFamily="18" charset="0"/>
              </a:rPr>
              <a:t>výsledky </a:t>
            </a:r>
            <a:r>
              <a:rPr lang="cs-CZ" sz="2800" dirty="0" smtClean="0">
                <a:latin typeface="Garamond" pitchFamily="18" charset="0"/>
              </a:rPr>
              <a:t>zůstaly </a:t>
            </a:r>
            <a:r>
              <a:rPr lang="cs-CZ" sz="2800" dirty="0" smtClean="0">
                <a:latin typeface="Garamond" pitchFamily="18" charset="0"/>
              </a:rPr>
              <a:t>daleko za původními plány</a:t>
            </a:r>
            <a:endParaRPr lang="cs-CZ" sz="2800" dirty="0">
              <a:latin typeface="Garamond"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74638"/>
            <a:ext cx="7467600" cy="562074"/>
          </a:xfrm>
        </p:spPr>
        <p:txBody>
          <a:bodyPr/>
          <a:lstStyle/>
          <a:p>
            <a:pPr algn="ctr"/>
            <a:r>
              <a:rPr lang="cs-CZ" b="1" dirty="0" smtClean="0">
                <a:latin typeface="Garamond" pitchFamily="18" charset="0"/>
              </a:rPr>
              <a:t>Kulturní vztahy</a:t>
            </a:r>
            <a:endParaRPr lang="cs-CZ" b="1" dirty="0">
              <a:latin typeface="Garamond" pitchFamily="18" charset="0"/>
            </a:endParaRPr>
          </a:p>
        </p:txBody>
      </p:sp>
      <p:sp>
        <p:nvSpPr>
          <p:cNvPr id="3" name="Zástupný symbol pro obsah 2"/>
          <p:cNvSpPr>
            <a:spLocks noGrp="1"/>
          </p:cNvSpPr>
          <p:nvPr>
            <p:ph sz="quarter" idx="1"/>
          </p:nvPr>
        </p:nvSpPr>
        <p:spPr>
          <a:xfrm>
            <a:off x="323528" y="980728"/>
            <a:ext cx="8280920" cy="5688632"/>
          </a:xfrm>
        </p:spPr>
        <p:txBody>
          <a:bodyPr>
            <a:normAutofit fontScale="55000" lnSpcReduction="20000"/>
          </a:bodyPr>
          <a:lstStyle/>
          <a:p>
            <a:r>
              <a:rPr lang="cs-CZ" sz="4200" dirty="0" smtClean="0">
                <a:latin typeface="Garamond" pitchFamily="18" charset="0"/>
              </a:rPr>
              <a:t>Kromě intenzivních politických styků rozvoj také hospodářských a kulturních vztahů</a:t>
            </a:r>
          </a:p>
          <a:p>
            <a:r>
              <a:rPr lang="cs-CZ" sz="4200" dirty="0" smtClean="0">
                <a:latin typeface="Garamond" pitchFamily="18" charset="0"/>
              </a:rPr>
              <a:t>Různé spolky propagující spolupráci s Jugoslávií </a:t>
            </a:r>
          </a:p>
          <a:p>
            <a:r>
              <a:rPr lang="cs-CZ" sz="4200" dirty="0" smtClean="0">
                <a:latin typeface="Garamond" pitchFamily="18" charset="0"/>
              </a:rPr>
              <a:t>např.  už v roce 1919 v Olomouci založen Klub přátel Jugoslávie</a:t>
            </a:r>
          </a:p>
          <a:p>
            <a:r>
              <a:rPr lang="cs-CZ" sz="4200" dirty="0" smtClean="0">
                <a:latin typeface="Garamond" pitchFamily="18" charset="0"/>
              </a:rPr>
              <a:t>Listopad 1922 – první valná hromada </a:t>
            </a:r>
            <a:r>
              <a:rPr lang="cs-CZ" sz="4200" b="1" dirty="0" smtClean="0">
                <a:latin typeface="Garamond" pitchFamily="18" charset="0"/>
              </a:rPr>
              <a:t>Československo-jugoslávské ligy</a:t>
            </a:r>
            <a:r>
              <a:rPr lang="cs-CZ" sz="4200" dirty="0" smtClean="0">
                <a:latin typeface="Garamond" pitchFamily="18" charset="0"/>
              </a:rPr>
              <a:t>, prvním předsedou </a:t>
            </a:r>
            <a:r>
              <a:rPr lang="cs-CZ" sz="4200" b="1" dirty="0" smtClean="0">
                <a:solidFill>
                  <a:schemeClr val="accent1">
                    <a:lumMod val="75000"/>
                  </a:schemeClr>
                </a:solidFill>
                <a:latin typeface="Garamond" pitchFamily="18" charset="0"/>
              </a:rPr>
              <a:t>Milan </a:t>
            </a:r>
            <a:r>
              <a:rPr lang="cs-CZ" sz="4200" b="1" dirty="0" smtClean="0">
                <a:solidFill>
                  <a:schemeClr val="accent1">
                    <a:lumMod val="75000"/>
                  </a:schemeClr>
                </a:solidFill>
                <a:latin typeface="Garamond" pitchFamily="18" charset="0"/>
              </a:rPr>
              <a:t>Hodža</a:t>
            </a:r>
            <a:r>
              <a:rPr lang="cs-CZ" sz="4200" dirty="0" smtClean="0">
                <a:latin typeface="Garamond" pitchFamily="18" charset="0"/>
              </a:rPr>
              <a:t>, později (od r. 1937 </a:t>
            </a:r>
            <a:r>
              <a:rPr lang="cs-CZ" sz="4200" b="1" dirty="0" smtClean="0">
                <a:solidFill>
                  <a:schemeClr val="accent1">
                    <a:lumMod val="75000"/>
                  </a:schemeClr>
                </a:solidFill>
                <a:latin typeface="Garamond" pitchFamily="18" charset="0"/>
              </a:rPr>
              <a:t>Petr </a:t>
            </a:r>
            <a:r>
              <a:rPr lang="cs-CZ" sz="4200" b="1" dirty="0" err="1" smtClean="0">
                <a:solidFill>
                  <a:schemeClr val="accent1">
                    <a:lumMod val="75000"/>
                  </a:schemeClr>
                </a:solidFill>
                <a:latin typeface="Garamond" pitchFamily="18" charset="0"/>
              </a:rPr>
              <a:t>Zenkl</a:t>
            </a:r>
            <a:r>
              <a:rPr lang="cs-CZ" sz="4200" dirty="0" smtClean="0">
                <a:latin typeface="Garamond" pitchFamily="18" charset="0"/>
              </a:rPr>
              <a:t>)</a:t>
            </a:r>
            <a:endParaRPr lang="cs-CZ" sz="4200" dirty="0" smtClean="0">
              <a:latin typeface="Garamond" pitchFamily="18" charset="0"/>
            </a:endParaRPr>
          </a:p>
          <a:p>
            <a:r>
              <a:rPr lang="cs-CZ" sz="4200" dirty="0" smtClean="0">
                <a:latin typeface="Garamond" pitchFamily="18" charset="0"/>
              </a:rPr>
              <a:t>Listopad 1921 – založena </a:t>
            </a:r>
            <a:r>
              <a:rPr lang="cs-CZ" sz="4200" dirty="0" err="1" smtClean="0">
                <a:latin typeface="Garamond" pitchFamily="18" charset="0"/>
              </a:rPr>
              <a:t>Jugoslovensko</a:t>
            </a:r>
            <a:r>
              <a:rPr lang="cs-CZ" sz="4200" dirty="0" smtClean="0">
                <a:latin typeface="Garamond" pitchFamily="18" charset="0"/>
              </a:rPr>
              <a:t>-</a:t>
            </a:r>
            <a:r>
              <a:rPr lang="cs-CZ" sz="4200" dirty="0" err="1" smtClean="0">
                <a:latin typeface="Garamond" pitchFamily="18" charset="0"/>
              </a:rPr>
              <a:t>čehoslovačka</a:t>
            </a:r>
            <a:r>
              <a:rPr lang="cs-CZ" sz="4200" dirty="0" smtClean="0">
                <a:latin typeface="Garamond" pitchFamily="18" charset="0"/>
              </a:rPr>
              <a:t> liga v Lublani – první pobočka v KSHS</a:t>
            </a:r>
          </a:p>
          <a:p>
            <a:r>
              <a:rPr lang="cs-CZ" sz="4200" dirty="0" smtClean="0">
                <a:latin typeface="Garamond" pitchFamily="18" charset="0"/>
              </a:rPr>
              <a:t>Prosinec 1922 – založena </a:t>
            </a:r>
            <a:r>
              <a:rPr lang="cs-CZ" sz="4200" dirty="0" err="1" smtClean="0">
                <a:latin typeface="Garamond" pitchFamily="18" charset="0"/>
              </a:rPr>
              <a:t>Jugoslovensko</a:t>
            </a:r>
            <a:r>
              <a:rPr lang="cs-CZ" sz="4200" dirty="0" smtClean="0">
                <a:latin typeface="Garamond" pitchFamily="18" charset="0"/>
              </a:rPr>
              <a:t>-</a:t>
            </a:r>
            <a:r>
              <a:rPr lang="cs-CZ" sz="4200" dirty="0" err="1" smtClean="0">
                <a:latin typeface="Garamond" pitchFamily="18" charset="0"/>
              </a:rPr>
              <a:t>čehoslovačka</a:t>
            </a:r>
            <a:r>
              <a:rPr lang="cs-CZ" sz="4200" dirty="0" smtClean="0">
                <a:latin typeface="Garamond" pitchFamily="18" charset="0"/>
              </a:rPr>
              <a:t> liga v Bělehradě</a:t>
            </a:r>
          </a:p>
          <a:p>
            <a:r>
              <a:rPr lang="cs-CZ" sz="4200" dirty="0" smtClean="0">
                <a:latin typeface="Garamond" pitchFamily="18" charset="0"/>
              </a:rPr>
              <a:t>1925 – </a:t>
            </a:r>
            <a:r>
              <a:rPr lang="cs-CZ" sz="4200" dirty="0" err="1" smtClean="0">
                <a:latin typeface="Garamond" pitchFamily="18" charset="0"/>
              </a:rPr>
              <a:t>celojugoslávský</a:t>
            </a:r>
            <a:r>
              <a:rPr lang="cs-CZ" sz="4200" dirty="0" smtClean="0">
                <a:latin typeface="Garamond" pitchFamily="18" charset="0"/>
              </a:rPr>
              <a:t> svaz lig založený na sjezdu v </a:t>
            </a:r>
            <a:r>
              <a:rPr lang="cs-CZ" sz="4200" dirty="0" err="1" smtClean="0">
                <a:latin typeface="Garamond" pitchFamily="18" charset="0"/>
              </a:rPr>
              <a:t>Rogašské</a:t>
            </a:r>
            <a:r>
              <a:rPr lang="cs-CZ" sz="4200" dirty="0" smtClean="0">
                <a:latin typeface="Garamond" pitchFamily="18" charset="0"/>
              </a:rPr>
              <a:t> Slatině</a:t>
            </a:r>
          </a:p>
          <a:p>
            <a:r>
              <a:rPr lang="cs-CZ" sz="4200" dirty="0" smtClean="0">
                <a:latin typeface="Garamond" pitchFamily="18" charset="0"/>
              </a:rPr>
              <a:t>V čele politik radikální strany </a:t>
            </a:r>
            <a:r>
              <a:rPr lang="cs-CZ" sz="4200" b="1" dirty="0" err="1" smtClean="0">
                <a:solidFill>
                  <a:schemeClr val="accent1">
                    <a:lumMod val="75000"/>
                  </a:schemeClr>
                </a:solidFill>
                <a:latin typeface="Garamond" pitchFamily="18" charset="0"/>
              </a:rPr>
              <a:t>Miša</a:t>
            </a:r>
            <a:r>
              <a:rPr lang="cs-CZ" sz="4200" b="1" dirty="0" smtClean="0">
                <a:solidFill>
                  <a:schemeClr val="accent1">
                    <a:lumMod val="75000"/>
                  </a:schemeClr>
                </a:solidFill>
                <a:latin typeface="Garamond" pitchFamily="18" charset="0"/>
              </a:rPr>
              <a:t> </a:t>
            </a:r>
            <a:r>
              <a:rPr lang="cs-CZ" sz="4200" b="1" dirty="0" err="1" smtClean="0">
                <a:solidFill>
                  <a:schemeClr val="accent1">
                    <a:lumMod val="75000"/>
                  </a:schemeClr>
                </a:solidFill>
                <a:latin typeface="Garamond" pitchFamily="18" charset="0"/>
              </a:rPr>
              <a:t>Trifunović</a:t>
            </a:r>
            <a:r>
              <a:rPr lang="cs-CZ" sz="4200" dirty="0" smtClean="0">
                <a:latin typeface="Garamond" pitchFamily="18" charset="0"/>
              </a:rPr>
              <a:t>, později starosta Bělehradu a pozdější předseda skupštiny </a:t>
            </a:r>
            <a:r>
              <a:rPr lang="cs-CZ" sz="4200" b="1" dirty="0" err="1" smtClean="0">
                <a:solidFill>
                  <a:schemeClr val="accent1">
                    <a:lumMod val="75000"/>
                  </a:schemeClr>
                </a:solidFill>
                <a:latin typeface="Garamond" pitchFamily="18" charset="0"/>
              </a:rPr>
              <a:t>Kosta</a:t>
            </a:r>
            <a:r>
              <a:rPr lang="cs-CZ" sz="4200" b="1" dirty="0" smtClean="0">
                <a:solidFill>
                  <a:schemeClr val="accent1">
                    <a:lumMod val="75000"/>
                  </a:schemeClr>
                </a:solidFill>
                <a:latin typeface="Garamond" pitchFamily="18" charset="0"/>
              </a:rPr>
              <a:t> </a:t>
            </a:r>
            <a:r>
              <a:rPr lang="cs-CZ" sz="4200" b="1" dirty="0" err="1" smtClean="0">
                <a:solidFill>
                  <a:schemeClr val="accent1">
                    <a:lumMod val="75000"/>
                  </a:schemeClr>
                </a:solidFill>
                <a:latin typeface="Garamond" pitchFamily="18" charset="0"/>
              </a:rPr>
              <a:t>Kumanudi</a:t>
            </a:r>
            <a:endParaRPr lang="cs-CZ" sz="4200" b="1" dirty="0" smtClean="0">
              <a:solidFill>
                <a:schemeClr val="accent1">
                  <a:lumMod val="75000"/>
                </a:schemeClr>
              </a:solidFill>
              <a:latin typeface="Garamond" pitchFamily="18" charset="0"/>
            </a:endParaRPr>
          </a:p>
          <a:p>
            <a:r>
              <a:rPr lang="cs-CZ" sz="4200" dirty="0" smtClean="0">
                <a:latin typeface="Garamond" pitchFamily="18" charset="0"/>
              </a:rPr>
              <a:t>První společné shromáždění Československo-jihoslovanské ligy a Svazu Jihoslovansko-československých lig se konalo 3. července 1926 v Praze</a:t>
            </a:r>
            <a:endParaRPr lang="cs-CZ" sz="4200" dirty="0" smtClean="0">
              <a:latin typeface="Garamond" pitchFamily="18" charset="0"/>
            </a:endParaRPr>
          </a:p>
          <a:p>
            <a:endParaRPr lang="cs-CZ" dirty="0" smtClean="0">
              <a:latin typeface="Garamond"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descr="mauzoleum_olomouc.jpg"/>
          <p:cNvPicPr>
            <a:picLocks noGrp="1" noChangeAspect="1"/>
          </p:cNvPicPr>
          <p:nvPr>
            <p:ph sz="quarter" idx="2"/>
          </p:nvPr>
        </p:nvPicPr>
        <p:blipFill>
          <a:blip r:embed="rId2" cstate="print"/>
          <a:stretch>
            <a:fillRect/>
          </a:stretch>
        </p:blipFill>
        <p:spPr>
          <a:xfrm>
            <a:off x="395536" y="283073"/>
            <a:ext cx="8147871" cy="4586087"/>
          </a:xfrm>
        </p:spPr>
      </p:pic>
      <p:sp>
        <p:nvSpPr>
          <p:cNvPr id="5" name="Zástupný symbol pro text 4"/>
          <p:cNvSpPr>
            <a:spLocks noGrp="1"/>
          </p:cNvSpPr>
          <p:nvPr>
            <p:ph type="body" sz="quarter" idx="1"/>
          </p:nvPr>
        </p:nvSpPr>
        <p:spPr>
          <a:xfrm>
            <a:off x="539552" y="5157192"/>
            <a:ext cx="7416824" cy="1152128"/>
          </a:xfrm>
        </p:spPr>
        <p:txBody>
          <a:bodyPr/>
          <a:lstStyle/>
          <a:p>
            <a:pPr algn="ctr"/>
            <a:r>
              <a:rPr lang="cs-CZ" dirty="0" smtClean="0">
                <a:latin typeface="Garamond" pitchFamily="18" charset="0"/>
              </a:rPr>
              <a:t>Mauzoleum v Olomouci (postaveno 1926) obsahující ostatky více než 1 100 padlých jihoslovanských vojáků z první světové války– dnešní stav</a:t>
            </a:r>
            <a:endParaRPr lang="cs-CZ" dirty="0">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normAutofit/>
          </a:bodyPr>
          <a:lstStyle/>
          <a:p>
            <a:r>
              <a:rPr lang="cs-CZ" b="1" dirty="0" smtClean="0">
                <a:latin typeface="Garamond" pitchFamily="18" charset="0"/>
              </a:rPr>
              <a:t>Hospodářské vztahy ve 20. letech</a:t>
            </a:r>
            <a:endParaRPr lang="cs-CZ" b="1" dirty="0">
              <a:latin typeface="Garamond" pitchFamily="18" charset="0"/>
            </a:endParaRPr>
          </a:p>
        </p:txBody>
      </p:sp>
      <p:sp>
        <p:nvSpPr>
          <p:cNvPr id="3" name="Zástupný symbol pro obsah 2"/>
          <p:cNvSpPr>
            <a:spLocks noGrp="1"/>
          </p:cNvSpPr>
          <p:nvPr>
            <p:ph sz="quarter" idx="1"/>
          </p:nvPr>
        </p:nvSpPr>
        <p:spPr>
          <a:xfrm>
            <a:off x="323528" y="908720"/>
            <a:ext cx="8352928" cy="5760640"/>
          </a:xfrm>
        </p:spPr>
        <p:txBody>
          <a:bodyPr>
            <a:normAutofit/>
          </a:bodyPr>
          <a:lstStyle/>
          <a:p>
            <a:r>
              <a:rPr lang="cs-CZ" dirty="0" smtClean="0">
                <a:latin typeface="Garamond" pitchFamily="18" charset="0"/>
              </a:rPr>
              <a:t>Hospodářské styky komplikovány poválečnou krizí i komplikovanou dopravou zboží</a:t>
            </a:r>
          </a:p>
          <a:p>
            <a:r>
              <a:rPr lang="cs-CZ" dirty="0" smtClean="0">
                <a:latin typeface="Garamond" pitchFamily="18" charset="0"/>
              </a:rPr>
              <a:t>1919 – kompenzační dohody – výměna čs. cukru a uhlí za jug. maso, kukuřici, pšenici a další zemědělské a průmyslové suroviny</a:t>
            </a:r>
          </a:p>
          <a:p>
            <a:r>
              <a:rPr lang="cs-CZ" dirty="0" smtClean="0">
                <a:latin typeface="Garamond" pitchFamily="18" charset="0"/>
              </a:rPr>
              <a:t>1919 – prozatímní obchodní a celní úmluva</a:t>
            </a:r>
          </a:p>
          <a:p>
            <a:r>
              <a:rPr lang="cs-CZ" dirty="0" smtClean="0">
                <a:latin typeface="Garamond" pitchFamily="18" charset="0"/>
              </a:rPr>
              <a:t>1920 – Smlouva o prozatímní úpravě hospodářských vztahů mezi Československem a Královstvím SHS </a:t>
            </a:r>
          </a:p>
          <a:p>
            <a:r>
              <a:rPr lang="cs-CZ" dirty="0" smtClean="0">
                <a:latin typeface="Garamond" pitchFamily="18" charset="0"/>
              </a:rPr>
              <a:t>1921 – přechod k normálnímu obchodu, komplikován ochranářskou politikou Jugoslávie a vysokým kurzem koruny</a:t>
            </a:r>
          </a:p>
          <a:p>
            <a:r>
              <a:rPr lang="cs-CZ" dirty="0" smtClean="0">
                <a:latin typeface="Garamond" pitchFamily="18" charset="0"/>
              </a:rPr>
              <a:t>1922 – dohoda mezi Škodovkou a jugoslávskou vládou o dodávce zbrojního materiálu (dělostřelecký materiál, pancéřová auta, letecké motory ad.)</a:t>
            </a:r>
          </a:p>
          <a:p>
            <a:r>
              <a:rPr lang="cs-CZ" dirty="0" smtClean="0">
                <a:latin typeface="Garamond" pitchFamily="18" charset="0"/>
              </a:rPr>
              <a:t>Podzim 1923 – nová vojenská konvence MD</a:t>
            </a:r>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descr="Hodza.jpg"/>
          <p:cNvPicPr>
            <a:picLocks noGrp="1" noChangeAspect="1"/>
          </p:cNvPicPr>
          <p:nvPr>
            <p:ph sz="quarter" idx="2"/>
          </p:nvPr>
        </p:nvPicPr>
        <p:blipFill>
          <a:blip r:embed="rId2" cstate="print"/>
          <a:stretch>
            <a:fillRect/>
          </a:stretch>
        </p:blipFill>
        <p:spPr>
          <a:xfrm>
            <a:off x="467544" y="1268760"/>
            <a:ext cx="3707250" cy="5040560"/>
          </a:xfrm>
        </p:spPr>
      </p:pic>
      <p:pic>
        <p:nvPicPr>
          <p:cNvPr id="8" name="Zástupný symbol pro obsah 5" descr="Časopis ligy.png"/>
          <p:cNvPicPr>
            <a:picLocks noGrp="1" noChangeAspect="1"/>
          </p:cNvPicPr>
          <p:nvPr>
            <p:ph sz="quarter" idx="4"/>
          </p:nvPr>
        </p:nvPicPr>
        <p:blipFill>
          <a:blip r:embed="rId3" cstate="print"/>
          <a:stretch>
            <a:fillRect/>
          </a:stretch>
        </p:blipFill>
        <p:spPr>
          <a:xfrm>
            <a:off x="4644008" y="1268760"/>
            <a:ext cx="3812392" cy="5256931"/>
          </a:xfrm>
        </p:spPr>
      </p:pic>
      <p:sp>
        <p:nvSpPr>
          <p:cNvPr id="5" name="Zástupný symbol pro text 4"/>
          <p:cNvSpPr>
            <a:spLocks noGrp="1"/>
          </p:cNvSpPr>
          <p:nvPr>
            <p:ph type="body" sz="quarter" idx="1"/>
          </p:nvPr>
        </p:nvSpPr>
        <p:spPr>
          <a:xfrm>
            <a:off x="1187624" y="188640"/>
            <a:ext cx="2170584" cy="792088"/>
          </a:xfrm>
        </p:spPr>
        <p:txBody>
          <a:bodyPr/>
          <a:lstStyle/>
          <a:p>
            <a:pPr algn="ctr"/>
            <a:endParaRPr lang="cs-CZ" dirty="0" smtClean="0">
              <a:latin typeface="Garamond" pitchFamily="18" charset="0"/>
            </a:endParaRPr>
          </a:p>
          <a:p>
            <a:pPr algn="ctr"/>
            <a:r>
              <a:rPr lang="cs-CZ" dirty="0" smtClean="0">
                <a:latin typeface="Garamond" pitchFamily="18" charset="0"/>
              </a:rPr>
              <a:t>Milan Hodža</a:t>
            </a:r>
          </a:p>
          <a:p>
            <a:endParaRPr lang="cs-CZ" dirty="0"/>
          </a:p>
        </p:txBody>
      </p:sp>
      <p:sp>
        <p:nvSpPr>
          <p:cNvPr id="6" name="Zástupný symbol pro text 5"/>
          <p:cNvSpPr>
            <a:spLocks noGrp="1"/>
          </p:cNvSpPr>
          <p:nvPr>
            <p:ph type="body" sz="quarter" idx="3"/>
          </p:nvPr>
        </p:nvSpPr>
        <p:spPr>
          <a:xfrm>
            <a:off x="4499992" y="188640"/>
            <a:ext cx="4032448" cy="936104"/>
          </a:xfrm>
        </p:spPr>
        <p:txBody>
          <a:bodyPr/>
          <a:lstStyle/>
          <a:p>
            <a:pPr algn="ctr"/>
            <a:r>
              <a:rPr lang="cs-CZ" dirty="0" smtClean="0">
                <a:latin typeface="Garamond" pitchFamily="18" charset="0"/>
              </a:rPr>
              <a:t>Časopis Československo-jihoslovanská liga (ročník 2, 1921)</a:t>
            </a:r>
            <a:endParaRPr lang="cs-CZ" dirty="0">
              <a:latin typeface="Garamond"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23528" y="260648"/>
            <a:ext cx="8352928" cy="6264696"/>
          </a:xfrm>
        </p:spPr>
        <p:txBody>
          <a:bodyPr>
            <a:normAutofit/>
          </a:bodyPr>
          <a:lstStyle/>
          <a:p>
            <a:r>
              <a:rPr lang="cs-CZ" dirty="0" smtClean="0">
                <a:latin typeface="Garamond" pitchFamily="18" charset="0"/>
              </a:rPr>
              <a:t>Také čs. tisk často psal o jugoslávských záležitostech – </a:t>
            </a:r>
            <a:r>
              <a:rPr lang="cs-CZ" i="1" dirty="0" smtClean="0">
                <a:latin typeface="Garamond" pitchFamily="18" charset="0"/>
              </a:rPr>
              <a:t>Československá republika, </a:t>
            </a:r>
            <a:r>
              <a:rPr lang="cs-CZ" i="1" dirty="0" err="1" smtClean="0">
                <a:latin typeface="Garamond" pitchFamily="18" charset="0"/>
              </a:rPr>
              <a:t>Prager</a:t>
            </a:r>
            <a:r>
              <a:rPr lang="cs-CZ" i="1" dirty="0" smtClean="0">
                <a:latin typeface="Garamond" pitchFamily="18" charset="0"/>
              </a:rPr>
              <a:t> </a:t>
            </a:r>
            <a:r>
              <a:rPr lang="cs-CZ" i="1" dirty="0" err="1" smtClean="0">
                <a:latin typeface="Garamond" pitchFamily="18" charset="0"/>
              </a:rPr>
              <a:t>Presse</a:t>
            </a:r>
            <a:r>
              <a:rPr lang="cs-CZ" dirty="0" smtClean="0">
                <a:latin typeface="Garamond" pitchFamily="18" charset="0"/>
              </a:rPr>
              <a:t>, dále zejména </a:t>
            </a:r>
            <a:r>
              <a:rPr lang="cs-CZ" i="1" dirty="0" smtClean="0">
                <a:latin typeface="Garamond" pitchFamily="18" charset="0"/>
              </a:rPr>
              <a:t>Národní listy</a:t>
            </a:r>
            <a:r>
              <a:rPr lang="cs-CZ" dirty="0" smtClean="0">
                <a:latin typeface="Garamond" pitchFamily="18" charset="0"/>
              </a:rPr>
              <a:t> a </a:t>
            </a:r>
            <a:r>
              <a:rPr lang="cs-CZ" i="1" dirty="0" smtClean="0">
                <a:latin typeface="Garamond" pitchFamily="18" charset="0"/>
              </a:rPr>
              <a:t>Národní politika</a:t>
            </a:r>
          </a:p>
          <a:p>
            <a:r>
              <a:rPr lang="cs-CZ" dirty="0" smtClean="0">
                <a:latin typeface="Garamond" pitchFamily="18" charset="0"/>
              </a:rPr>
              <a:t>Spolupráce na úrovni spolků – Sokol, Orel aj., legionáři</a:t>
            </a:r>
          </a:p>
          <a:p>
            <a:r>
              <a:rPr lang="cs-CZ" dirty="0" smtClean="0">
                <a:latin typeface="Garamond" pitchFamily="18" charset="0"/>
              </a:rPr>
              <a:t>Turistika – rozvoj přímořských letovisek za pomoci čs. kapitálu</a:t>
            </a:r>
          </a:p>
          <a:p>
            <a:r>
              <a:rPr lang="cs-CZ" dirty="0" smtClean="0">
                <a:latin typeface="Garamond" pitchFamily="18" charset="0"/>
              </a:rPr>
              <a:t>Jihoslovanská studentská kolonie v Praze a v Brně (studium technických a zemědělských oborů, veterinárního lékařství a medicíny, uměleckých oborů aj.) – v prvních letech po válce asi 2 500 jihoslovanských studentů v ČSR, poté cca 250 ročně</a:t>
            </a:r>
          </a:p>
          <a:p>
            <a:r>
              <a:rPr lang="cs-CZ" dirty="0" smtClean="0">
                <a:latin typeface="Garamond" pitchFamily="18" charset="0"/>
              </a:rPr>
              <a:t>1933 v Praze vybudována tzv. Alexandrova kolej pro </a:t>
            </a:r>
            <a:r>
              <a:rPr lang="cs-CZ" dirty="0" err="1" smtClean="0">
                <a:latin typeface="Garamond" pitchFamily="18" charset="0"/>
              </a:rPr>
              <a:t>js</a:t>
            </a:r>
            <a:r>
              <a:rPr lang="cs-CZ" dirty="0" smtClean="0">
                <a:latin typeface="Garamond" pitchFamily="18" charset="0"/>
              </a:rPr>
              <a:t>. studenty</a:t>
            </a:r>
          </a:p>
          <a:p>
            <a:r>
              <a:rPr lang="cs-CZ" dirty="0" smtClean="0">
                <a:latin typeface="Garamond" pitchFamily="18" charset="0"/>
              </a:rPr>
              <a:t>Krajanské kolonie – 1921 – v </a:t>
            </a:r>
            <a:r>
              <a:rPr lang="cs-CZ" dirty="0" err="1" smtClean="0">
                <a:latin typeface="Garamond" pitchFamily="18" charset="0"/>
              </a:rPr>
              <a:t>Osijeku</a:t>
            </a:r>
            <a:r>
              <a:rPr lang="cs-CZ" dirty="0" smtClean="0">
                <a:latin typeface="Garamond" pitchFamily="18" charset="0"/>
              </a:rPr>
              <a:t> založen Československý svaz (zastřešující organizace Čechů a Slováků)</a:t>
            </a:r>
          </a:p>
          <a:p>
            <a:r>
              <a:rPr lang="cs-CZ" dirty="0" smtClean="0">
                <a:latin typeface="Garamond" pitchFamily="18" charset="0"/>
              </a:rPr>
              <a:t>Různé tradice kulturního a veřejného života, ale např. i politické kultury</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424936" cy="6408712"/>
          </a:xfrm>
        </p:spPr>
        <p:txBody>
          <a:bodyPr>
            <a:normAutofit/>
          </a:bodyPr>
          <a:lstStyle/>
          <a:p>
            <a:r>
              <a:rPr lang="cs-CZ" sz="2800" dirty="0" smtClean="0">
                <a:latin typeface="Garamond" pitchFamily="18" charset="0"/>
              </a:rPr>
              <a:t>4. října 1926 vznikly dvě meziparlamentní komise: hospodářská a kulturní, složené z poslanců zastupitelských sborů obou zemí</a:t>
            </a:r>
          </a:p>
          <a:p>
            <a:r>
              <a:rPr lang="cs-CZ" sz="2800" dirty="0" smtClean="0">
                <a:latin typeface="Garamond" pitchFamily="18" charset="0"/>
              </a:rPr>
              <a:t>Hospodářská komise se zabývala usnadněním obchodní výměny, snižováním cel, podporou investic, sjednocováním různých předpisů a vyhlášek a také podporou turistického ruchu. </a:t>
            </a:r>
          </a:p>
          <a:p>
            <a:r>
              <a:rPr lang="cs-CZ" sz="2800" dirty="0" smtClean="0">
                <a:latin typeface="Garamond" pitchFamily="18" charset="0"/>
              </a:rPr>
              <a:t>Kulturní komise se věnovala především problematice školství. Snažila se o nostrifikaci diplomů, sjednocování školského zákonodárství a osnov středních a vysokých škol, výukou obou jazyků na školách, šíření znalostí o druhé zemi a podobně</a:t>
            </a:r>
          </a:p>
          <a:p>
            <a:r>
              <a:rPr lang="cs-CZ" sz="2800" dirty="0" smtClean="0">
                <a:latin typeface="Garamond" pitchFamily="18" charset="0"/>
              </a:rPr>
              <a:t>Vzájemné kulturní obohacování – překlady, přednášky, zájezdy ad.</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2"/>
          </p:nvPr>
        </p:nvSpPr>
        <p:spPr>
          <a:xfrm>
            <a:off x="323528" y="332656"/>
            <a:ext cx="4968552" cy="6525344"/>
          </a:xfrm>
        </p:spPr>
        <p:txBody>
          <a:bodyPr>
            <a:normAutofit fontScale="85000" lnSpcReduction="10000"/>
          </a:bodyPr>
          <a:lstStyle/>
          <a:p>
            <a:r>
              <a:rPr lang="cs-CZ" dirty="0" smtClean="0"/>
              <a:t>Nejnovějšími dějinami československo-jihoslovanských vztahů, zvláště v období první světové války, se zabývala česká balkanistka, byzantoložka a historička </a:t>
            </a:r>
            <a:r>
              <a:rPr lang="cs-CZ" b="1" dirty="0" smtClean="0">
                <a:solidFill>
                  <a:schemeClr val="accent1">
                    <a:lumMod val="75000"/>
                  </a:schemeClr>
                </a:solidFill>
              </a:rPr>
              <a:t>Milada Paulová</a:t>
            </a:r>
            <a:r>
              <a:rPr lang="cs-CZ" dirty="0" smtClean="0"/>
              <a:t> (1891–1970</a:t>
            </a:r>
            <a:r>
              <a:rPr lang="cs-CZ" dirty="0" smtClean="0"/>
              <a:t>)</a:t>
            </a:r>
          </a:p>
          <a:p>
            <a:r>
              <a:rPr lang="cs-CZ" dirty="0" smtClean="0"/>
              <a:t>sehrála klíčovou roli na poli vědeckých, společenských a do jisté míry (jako důležitý zprostředkovatel v rámci československo-jugoslávských kontaktů) i politických vztahů. Roku 1937 se stala první československou vysokoškolskou </a:t>
            </a:r>
            <a:r>
              <a:rPr lang="cs-CZ" dirty="0" smtClean="0"/>
              <a:t>profesorkou</a:t>
            </a:r>
          </a:p>
          <a:p>
            <a:r>
              <a:rPr lang="cs-CZ" dirty="0" smtClean="0"/>
              <a:t>Ve svém díle zanechala mj. důležité svědectví o československo-jihoslovanské spolupráci za první světové války (například v dílech </a:t>
            </a:r>
            <a:r>
              <a:rPr lang="cs-CZ" i="1" dirty="0" smtClean="0"/>
              <a:t>Odboj Čechů a Jihoslovanů za světové války 1914–1918</a:t>
            </a:r>
            <a:r>
              <a:rPr lang="cs-CZ" dirty="0" smtClean="0"/>
              <a:t>, </a:t>
            </a:r>
            <a:r>
              <a:rPr lang="cs-CZ" i="1" dirty="0" smtClean="0"/>
              <a:t>Tajný výbor (</a:t>
            </a:r>
            <a:r>
              <a:rPr lang="cs-CZ" i="1" dirty="0" err="1" smtClean="0"/>
              <a:t>Maffie</a:t>
            </a:r>
            <a:r>
              <a:rPr lang="cs-CZ" i="1" dirty="0" smtClean="0"/>
              <a:t>) a spolupráce s Jihoslovany 1916–1918</a:t>
            </a:r>
            <a:r>
              <a:rPr lang="cs-CZ" dirty="0" smtClean="0"/>
              <a:t>)</a:t>
            </a:r>
            <a:endParaRPr lang="cs-CZ" dirty="0"/>
          </a:p>
        </p:txBody>
      </p:sp>
      <p:pic>
        <p:nvPicPr>
          <p:cNvPr id="9" name="Zástupný symbol pro obsah 8" descr="milada_paulova.jpg"/>
          <p:cNvPicPr>
            <a:picLocks noGrp="1" noChangeAspect="1"/>
          </p:cNvPicPr>
          <p:nvPr>
            <p:ph sz="quarter" idx="4"/>
          </p:nvPr>
        </p:nvPicPr>
        <p:blipFill>
          <a:blip r:embed="rId2" cstate="print"/>
          <a:stretch>
            <a:fillRect/>
          </a:stretch>
        </p:blipFill>
        <p:spPr>
          <a:xfrm>
            <a:off x="5508104" y="1412776"/>
            <a:ext cx="2733178" cy="4153889"/>
          </a:xfrm>
        </p:spPr>
      </p:pic>
      <p:sp>
        <p:nvSpPr>
          <p:cNvPr id="7" name="Zástupný symbol pro text 6"/>
          <p:cNvSpPr>
            <a:spLocks noGrp="1"/>
          </p:cNvSpPr>
          <p:nvPr>
            <p:ph type="body" sz="quarter" idx="3"/>
          </p:nvPr>
        </p:nvSpPr>
        <p:spPr>
          <a:xfrm>
            <a:off x="5580112" y="404664"/>
            <a:ext cx="2592288" cy="658368"/>
          </a:xfrm>
        </p:spPr>
        <p:txBody>
          <a:bodyPr/>
          <a:lstStyle/>
          <a:p>
            <a:pPr algn="ctr"/>
            <a:r>
              <a:rPr lang="cs-CZ" sz="2400" dirty="0" smtClean="0">
                <a:latin typeface="Garamond" pitchFamily="18" charset="0"/>
              </a:rPr>
              <a:t>Milada Paulová</a:t>
            </a:r>
            <a:endParaRPr lang="cs-CZ" sz="2400" dirty="0">
              <a:latin typeface="Garamond"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332656"/>
            <a:ext cx="8280920" cy="6336704"/>
          </a:xfrm>
        </p:spPr>
        <p:txBody>
          <a:bodyPr>
            <a:normAutofit fontScale="92500" lnSpcReduction="10000"/>
          </a:bodyPr>
          <a:lstStyle/>
          <a:p>
            <a:r>
              <a:rPr lang="cs-CZ" sz="2800" b="1" dirty="0" err="1" smtClean="0">
                <a:solidFill>
                  <a:schemeClr val="accent1">
                    <a:lumMod val="75000"/>
                  </a:schemeClr>
                </a:solidFill>
                <a:latin typeface="Garamond" pitchFamily="18" charset="0"/>
              </a:rPr>
              <a:t>Matija</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Murko</a:t>
            </a:r>
            <a:r>
              <a:rPr lang="cs-CZ" sz="2800" b="1" dirty="0" smtClean="0">
                <a:solidFill>
                  <a:schemeClr val="accent1">
                    <a:lumMod val="75000"/>
                  </a:schemeClr>
                </a:solidFill>
                <a:latin typeface="Garamond" pitchFamily="18" charset="0"/>
              </a:rPr>
              <a:t> </a:t>
            </a:r>
            <a:r>
              <a:rPr lang="cs-CZ" sz="2800" dirty="0" smtClean="0">
                <a:latin typeface="Garamond" pitchFamily="18" charset="0"/>
              </a:rPr>
              <a:t>(1961–1952) – zakladatel a ředitel Slovanského ústavu </a:t>
            </a:r>
          </a:p>
          <a:p>
            <a:r>
              <a:rPr lang="cs-CZ" sz="2800" dirty="0" smtClean="0">
                <a:latin typeface="Garamond" pitchFamily="18" charset="0"/>
              </a:rPr>
              <a:t>V Brně profesor psychologie </a:t>
            </a:r>
            <a:r>
              <a:rPr lang="cs-CZ" sz="2800" b="1" dirty="0" err="1" smtClean="0">
                <a:solidFill>
                  <a:schemeClr val="accent1">
                    <a:lumMod val="75000"/>
                  </a:schemeClr>
                </a:solidFill>
                <a:latin typeface="Garamond" pitchFamily="18" charset="0"/>
              </a:rPr>
              <a:t>Mihajlo</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Rostohar</a:t>
            </a:r>
            <a:r>
              <a:rPr lang="cs-CZ" sz="2800" b="1" dirty="0" smtClean="0">
                <a:solidFill>
                  <a:schemeClr val="accent1">
                    <a:lumMod val="75000"/>
                  </a:schemeClr>
                </a:solidFill>
                <a:latin typeface="Garamond" pitchFamily="18" charset="0"/>
              </a:rPr>
              <a:t> </a:t>
            </a:r>
            <a:r>
              <a:rPr lang="cs-CZ" sz="2800" dirty="0" smtClean="0">
                <a:latin typeface="Garamond" pitchFamily="18" charset="0"/>
              </a:rPr>
              <a:t>(1934–1935 děkanem FF)</a:t>
            </a:r>
          </a:p>
          <a:p>
            <a:r>
              <a:rPr lang="cs-CZ" sz="2800" b="1" dirty="0" err="1" smtClean="0">
                <a:solidFill>
                  <a:schemeClr val="accent1">
                    <a:lumMod val="75000"/>
                  </a:schemeClr>
                </a:solidFill>
                <a:latin typeface="Garamond" pitchFamily="18" charset="0"/>
              </a:rPr>
              <a:t>Oton</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Berkopec</a:t>
            </a:r>
            <a:r>
              <a:rPr lang="cs-CZ" sz="2800" b="1" dirty="0" smtClean="0">
                <a:solidFill>
                  <a:schemeClr val="accent1">
                    <a:lumMod val="75000"/>
                  </a:schemeClr>
                </a:solidFill>
                <a:latin typeface="Garamond" pitchFamily="18" charset="0"/>
              </a:rPr>
              <a:t> </a:t>
            </a:r>
            <a:r>
              <a:rPr lang="cs-CZ" sz="2800" dirty="0" smtClean="0">
                <a:latin typeface="Garamond" pitchFamily="18" charset="0"/>
              </a:rPr>
              <a:t>– překladatel, bibliograf, knihovník Slovanské knihovny</a:t>
            </a:r>
          </a:p>
          <a:p>
            <a:r>
              <a:rPr lang="cs-CZ" sz="2800" dirty="0" smtClean="0">
                <a:latin typeface="Garamond" pitchFamily="18" charset="0"/>
              </a:rPr>
              <a:t>V Praze působil chorvatský literární vědec a kulturní atašé </a:t>
            </a:r>
            <a:r>
              <a:rPr lang="cs-CZ" sz="2800" b="1" dirty="0" err="1" smtClean="0">
                <a:solidFill>
                  <a:schemeClr val="accent1">
                    <a:lumMod val="75000"/>
                  </a:schemeClr>
                </a:solidFill>
                <a:latin typeface="Garamond" pitchFamily="18" charset="0"/>
              </a:rPr>
              <a:t>Dragutin</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Prohaska</a:t>
            </a:r>
            <a:endParaRPr lang="cs-CZ" sz="2800" b="1" dirty="0" smtClean="0">
              <a:solidFill>
                <a:schemeClr val="accent1">
                  <a:lumMod val="75000"/>
                </a:schemeClr>
              </a:solidFill>
              <a:latin typeface="Garamond" pitchFamily="18" charset="0"/>
            </a:endParaRPr>
          </a:p>
          <a:p>
            <a:r>
              <a:rPr lang="cs-CZ" sz="2800" dirty="0" smtClean="0">
                <a:latin typeface="Garamond" pitchFamily="18" charset="0"/>
              </a:rPr>
              <a:t>Teoretická </a:t>
            </a:r>
            <a:r>
              <a:rPr lang="cs-CZ" sz="2800" dirty="0" smtClean="0">
                <a:latin typeface="Garamond" pitchFamily="18" charset="0"/>
              </a:rPr>
              <a:t>díla o jihoslovanské dramatice vydával v meziválečném období brněnský slavista a literární historik </a:t>
            </a:r>
            <a:r>
              <a:rPr lang="cs-CZ" sz="2800" b="1" dirty="0" smtClean="0">
                <a:solidFill>
                  <a:schemeClr val="accent1">
                    <a:lumMod val="75000"/>
                  </a:schemeClr>
                </a:solidFill>
                <a:latin typeface="Garamond" pitchFamily="18" charset="0"/>
              </a:rPr>
              <a:t>Frank </a:t>
            </a:r>
            <a:r>
              <a:rPr lang="cs-CZ" sz="2800" b="1" dirty="0" err="1" smtClean="0">
                <a:solidFill>
                  <a:schemeClr val="accent1">
                    <a:lumMod val="75000"/>
                  </a:schemeClr>
                </a:solidFill>
                <a:latin typeface="Garamond" pitchFamily="18" charset="0"/>
              </a:rPr>
              <a:t>Wollman</a:t>
            </a:r>
            <a:r>
              <a:rPr lang="cs-CZ" sz="2800" b="1" dirty="0" smtClean="0">
                <a:solidFill>
                  <a:schemeClr val="accent1">
                    <a:lumMod val="75000"/>
                  </a:schemeClr>
                </a:solidFill>
                <a:latin typeface="Garamond" pitchFamily="18" charset="0"/>
              </a:rPr>
              <a:t> </a:t>
            </a:r>
            <a:r>
              <a:rPr lang="cs-CZ" sz="2800" dirty="0" smtClean="0">
                <a:latin typeface="Garamond" pitchFamily="18" charset="0"/>
              </a:rPr>
              <a:t>(1888–1969</a:t>
            </a:r>
            <a:r>
              <a:rPr lang="cs-CZ" sz="2800" dirty="0" smtClean="0">
                <a:latin typeface="Garamond" pitchFamily="18" charset="0"/>
              </a:rPr>
              <a:t>)</a:t>
            </a:r>
          </a:p>
          <a:p>
            <a:r>
              <a:rPr lang="cs-CZ" sz="2800" dirty="0" smtClean="0">
                <a:latin typeface="Garamond" pitchFamily="18" charset="0"/>
              </a:rPr>
              <a:t>Znalci jihoslovanských literatur byli však v té době pražští němečtí slavisté, zejména </a:t>
            </a:r>
            <a:r>
              <a:rPr lang="cs-CZ" sz="2800" b="1" dirty="0" smtClean="0">
                <a:solidFill>
                  <a:schemeClr val="accent1">
                    <a:lumMod val="75000"/>
                  </a:schemeClr>
                </a:solidFill>
                <a:latin typeface="Garamond" pitchFamily="18" charset="0"/>
              </a:rPr>
              <a:t>Bernard </a:t>
            </a:r>
            <a:r>
              <a:rPr lang="cs-CZ" sz="2800" b="1" dirty="0" err="1" smtClean="0">
                <a:solidFill>
                  <a:schemeClr val="accent1">
                    <a:lumMod val="75000"/>
                  </a:schemeClr>
                </a:solidFill>
                <a:latin typeface="Garamond" pitchFamily="18" charset="0"/>
              </a:rPr>
              <a:t>Gesemann</a:t>
            </a:r>
            <a:r>
              <a:rPr lang="cs-CZ" sz="2800" b="1" dirty="0" smtClean="0">
                <a:solidFill>
                  <a:schemeClr val="accent1">
                    <a:lumMod val="75000"/>
                  </a:schemeClr>
                </a:solidFill>
                <a:latin typeface="Garamond" pitchFamily="18" charset="0"/>
              </a:rPr>
              <a:t> </a:t>
            </a:r>
            <a:r>
              <a:rPr lang="cs-CZ" sz="2800" dirty="0" smtClean="0">
                <a:latin typeface="Garamond" pitchFamily="18" charset="0"/>
              </a:rPr>
              <a:t>(1888–1948) a </a:t>
            </a:r>
            <a:r>
              <a:rPr lang="cs-CZ" sz="2800" b="1" dirty="0" err="1" smtClean="0">
                <a:solidFill>
                  <a:schemeClr val="accent1">
                    <a:lumMod val="75000"/>
                  </a:schemeClr>
                </a:solidFill>
                <a:latin typeface="Garamond" pitchFamily="18" charset="0"/>
              </a:rPr>
              <a:t>Franz</a:t>
            </a:r>
            <a:r>
              <a:rPr lang="cs-CZ" sz="2800" b="1" dirty="0" smtClean="0">
                <a:solidFill>
                  <a:schemeClr val="accent1">
                    <a:lumMod val="75000"/>
                  </a:schemeClr>
                </a:solidFill>
                <a:latin typeface="Garamond" pitchFamily="18" charset="0"/>
              </a:rPr>
              <a:t> Spina </a:t>
            </a:r>
            <a:r>
              <a:rPr lang="cs-CZ" sz="2800" dirty="0" smtClean="0">
                <a:latin typeface="Garamond" pitchFamily="18" charset="0"/>
              </a:rPr>
              <a:t>(1868–1938</a:t>
            </a:r>
            <a:r>
              <a:rPr lang="cs-CZ" sz="2800" dirty="0" smtClean="0">
                <a:latin typeface="Garamond" pitchFamily="18" charset="0"/>
              </a:rPr>
              <a:t>)</a:t>
            </a:r>
          </a:p>
          <a:p>
            <a:r>
              <a:rPr lang="cs-CZ" sz="2800" dirty="0" smtClean="0">
                <a:latin typeface="Garamond" pitchFamily="18" charset="0"/>
              </a:rPr>
              <a:t>20. léta – v Praze působil slovinský architekt </a:t>
            </a:r>
            <a:r>
              <a:rPr lang="cs-CZ" sz="2800" b="1" dirty="0" err="1" smtClean="0">
                <a:solidFill>
                  <a:schemeClr val="accent1">
                    <a:lumMod val="75000"/>
                  </a:schemeClr>
                </a:solidFill>
                <a:latin typeface="Garamond" pitchFamily="18" charset="0"/>
              </a:rPr>
              <a:t>Josip</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Plečnik</a:t>
            </a:r>
            <a:r>
              <a:rPr lang="cs-CZ" sz="2800" b="1" dirty="0" smtClean="0">
                <a:solidFill>
                  <a:schemeClr val="accent1">
                    <a:lumMod val="75000"/>
                  </a:schemeClr>
                </a:solidFill>
                <a:latin typeface="Garamond" pitchFamily="18" charset="0"/>
              </a:rPr>
              <a:t> </a:t>
            </a:r>
            <a:r>
              <a:rPr lang="cs-CZ" sz="2800" dirty="0" smtClean="0">
                <a:latin typeface="Garamond" pitchFamily="18" charset="0"/>
              </a:rPr>
              <a:t>(1872–1957)</a:t>
            </a:r>
            <a:r>
              <a:rPr lang="cs-CZ" sz="2800" dirty="0" smtClean="0"/>
              <a:t> </a:t>
            </a:r>
          </a:p>
          <a:p>
            <a:endParaRPr lang="cs-CZ" sz="2800" dirty="0" smtClean="0">
              <a:latin typeface="Garamond" pitchFamily="18" charset="0"/>
            </a:endParaRPr>
          </a:p>
          <a:p>
            <a:endParaRPr lang="cs-CZ" dirty="0">
              <a:latin typeface="Garamond"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descr="800px-Prague_Castle_Plecnik_Peristyle.jpg"/>
          <p:cNvPicPr>
            <a:picLocks noGrp="1" noChangeAspect="1"/>
          </p:cNvPicPr>
          <p:nvPr>
            <p:ph sz="quarter" idx="2"/>
          </p:nvPr>
        </p:nvPicPr>
        <p:blipFill>
          <a:blip r:embed="rId2" cstate="print"/>
          <a:stretch>
            <a:fillRect/>
          </a:stretch>
        </p:blipFill>
        <p:spPr>
          <a:xfrm>
            <a:off x="251520" y="1556792"/>
            <a:ext cx="3974663" cy="5301208"/>
          </a:xfrm>
        </p:spPr>
      </p:pic>
      <p:pic>
        <p:nvPicPr>
          <p:cNvPr id="10" name="Zástupný symbol pro obsah 9" descr="Kostel_Nejsvětějšího_srdce_Páně1.jpg"/>
          <p:cNvPicPr>
            <a:picLocks noGrp="1" noChangeAspect="1"/>
          </p:cNvPicPr>
          <p:nvPr>
            <p:ph sz="quarter" idx="4"/>
          </p:nvPr>
        </p:nvPicPr>
        <p:blipFill>
          <a:blip r:embed="rId3" cstate="print"/>
          <a:stretch>
            <a:fillRect/>
          </a:stretch>
        </p:blipFill>
        <p:spPr>
          <a:xfrm>
            <a:off x="4355976" y="1988840"/>
            <a:ext cx="4538275" cy="3024336"/>
          </a:xfrm>
        </p:spPr>
      </p:pic>
      <p:sp>
        <p:nvSpPr>
          <p:cNvPr id="5" name="Zástupný symbol pro text 4"/>
          <p:cNvSpPr>
            <a:spLocks noGrp="1"/>
          </p:cNvSpPr>
          <p:nvPr>
            <p:ph type="body" sz="quarter" idx="1"/>
          </p:nvPr>
        </p:nvSpPr>
        <p:spPr>
          <a:xfrm>
            <a:off x="395536" y="260648"/>
            <a:ext cx="3657600" cy="1224136"/>
          </a:xfrm>
        </p:spPr>
        <p:txBody>
          <a:bodyPr/>
          <a:lstStyle/>
          <a:p>
            <a:pPr algn="ctr"/>
            <a:r>
              <a:rPr lang="cs-CZ" sz="2400" dirty="0" smtClean="0">
                <a:latin typeface="Garamond" pitchFamily="18" charset="0"/>
              </a:rPr>
              <a:t>Sloupová síň Pražského hradu upravená </a:t>
            </a:r>
            <a:r>
              <a:rPr lang="cs-CZ" sz="2400" dirty="0" err="1" smtClean="0">
                <a:latin typeface="Garamond" pitchFamily="18" charset="0"/>
              </a:rPr>
              <a:t>Josipem</a:t>
            </a:r>
            <a:r>
              <a:rPr lang="cs-CZ" sz="2400" dirty="0" smtClean="0">
                <a:latin typeface="Garamond" pitchFamily="18" charset="0"/>
              </a:rPr>
              <a:t> </a:t>
            </a:r>
            <a:r>
              <a:rPr lang="cs-CZ" sz="2400" dirty="0" err="1" smtClean="0">
                <a:latin typeface="Garamond" pitchFamily="18" charset="0"/>
              </a:rPr>
              <a:t>Plečnikem</a:t>
            </a:r>
            <a:endParaRPr lang="cs-CZ" sz="2400" dirty="0">
              <a:latin typeface="Garamond" pitchFamily="18" charset="0"/>
            </a:endParaRPr>
          </a:p>
        </p:txBody>
      </p:sp>
      <p:sp>
        <p:nvSpPr>
          <p:cNvPr id="7" name="Zástupný symbol pro text 6"/>
          <p:cNvSpPr>
            <a:spLocks noGrp="1"/>
          </p:cNvSpPr>
          <p:nvPr>
            <p:ph type="body" sz="quarter" idx="3"/>
          </p:nvPr>
        </p:nvSpPr>
        <p:spPr>
          <a:xfrm>
            <a:off x="4644008" y="188640"/>
            <a:ext cx="3657600" cy="1224136"/>
          </a:xfrm>
        </p:spPr>
        <p:txBody>
          <a:bodyPr/>
          <a:lstStyle/>
          <a:p>
            <a:pPr algn="ctr"/>
            <a:r>
              <a:rPr lang="cs-CZ" sz="2400" dirty="0" smtClean="0">
                <a:latin typeface="Garamond" pitchFamily="18" charset="0"/>
              </a:rPr>
              <a:t>Kostel Nejsvětějšího Srdce Páně na Vinohradech</a:t>
            </a:r>
            <a:endParaRPr lang="cs-CZ" sz="2400" dirty="0">
              <a:latin typeface="Garamond"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descr="0123.jpg"/>
          <p:cNvPicPr>
            <a:picLocks noGrp="1" noChangeAspect="1"/>
          </p:cNvPicPr>
          <p:nvPr>
            <p:ph sz="quarter" idx="2"/>
          </p:nvPr>
        </p:nvPicPr>
        <p:blipFill>
          <a:blip r:embed="rId2" cstate="print"/>
          <a:stretch>
            <a:fillRect/>
          </a:stretch>
        </p:blipFill>
        <p:spPr>
          <a:xfrm>
            <a:off x="4644008" y="1100742"/>
            <a:ext cx="4148776" cy="5531702"/>
          </a:xfrm>
        </p:spPr>
      </p:pic>
      <p:pic>
        <p:nvPicPr>
          <p:cNvPr id="8" name="Zástupný symbol pro obsah 7" descr="0127.jpg"/>
          <p:cNvPicPr>
            <a:picLocks noGrp="1" noChangeAspect="1"/>
          </p:cNvPicPr>
          <p:nvPr>
            <p:ph sz="quarter" idx="4"/>
          </p:nvPr>
        </p:nvPicPr>
        <p:blipFill>
          <a:blip r:embed="rId3" cstate="print"/>
          <a:stretch>
            <a:fillRect/>
          </a:stretch>
        </p:blipFill>
        <p:spPr>
          <a:xfrm>
            <a:off x="179512" y="1124744"/>
            <a:ext cx="4140460" cy="5520613"/>
          </a:xfrm>
        </p:spPr>
      </p:pic>
      <p:sp>
        <p:nvSpPr>
          <p:cNvPr id="5" name="Zástupný symbol pro text 4"/>
          <p:cNvSpPr>
            <a:spLocks noGrp="1"/>
          </p:cNvSpPr>
          <p:nvPr>
            <p:ph type="body" sz="quarter" idx="1"/>
          </p:nvPr>
        </p:nvSpPr>
        <p:spPr>
          <a:xfrm>
            <a:off x="4788024" y="116632"/>
            <a:ext cx="3513584" cy="864096"/>
          </a:xfrm>
        </p:spPr>
        <p:txBody>
          <a:bodyPr/>
          <a:lstStyle/>
          <a:p>
            <a:pPr algn="ctr"/>
            <a:r>
              <a:rPr lang="cs-CZ" dirty="0" smtClean="0">
                <a:latin typeface="Garamond" pitchFamily="18" charset="0"/>
              </a:rPr>
              <a:t>Dopis architekta J. </a:t>
            </a:r>
            <a:r>
              <a:rPr lang="cs-CZ" dirty="0" err="1" smtClean="0">
                <a:latin typeface="Garamond" pitchFamily="18" charset="0"/>
              </a:rPr>
              <a:t>Plečnika</a:t>
            </a:r>
            <a:r>
              <a:rPr lang="cs-CZ" dirty="0" smtClean="0">
                <a:latin typeface="Garamond" pitchFamily="18" charset="0"/>
              </a:rPr>
              <a:t> TGM z 8. června 1932</a:t>
            </a:r>
            <a:endParaRPr lang="cs-CZ" dirty="0">
              <a:latin typeface="Garamond" pitchFamily="18" charset="0"/>
            </a:endParaRPr>
          </a:p>
        </p:txBody>
      </p:sp>
      <p:sp>
        <p:nvSpPr>
          <p:cNvPr id="6" name="Zástupný symbol pro text 5"/>
          <p:cNvSpPr>
            <a:spLocks noGrp="1"/>
          </p:cNvSpPr>
          <p:nvPr>
            <p:ph type="body" sz="quarter" idx="3"/>
          </p:nvPr>
        </p:nvSpPr>
        <p:spPr>
          <a:xfrm>
            <a:off x="395536" y="116632"/>
            <a:ext cx="3528392" cy="864096"/>
          </a:xfrm>
        </p:spPr>
        <p:txBody>
          <a:bodyPr/>
          <a:lstStyle/>
          <a:p>
            <a:r>
              <a:rPr lang="cs-CZ" dirty="0" smtClean="0">
                <a:latin typeface="Garamond" pitchFamily="18" charset="0"/>
              </a:rPr>
              <a:t>Opis dopisu T. G. Masaryka J. </a:t>
            </a:r>
            <a:r>
              <a:rPr lang="cs-CZ" dirty="0" err="1" smtClean="0">
                <a:latin typeface="Garamond" pitchFamily="18" charset="0"/>
              </a:rPr>
              <a:t>Plečnikovi</a:t>
            </a:r>
            <a:r>
              <a:rPr lang="cs-CZ" dirty="0" smtClean="0">
                <a:latin typeface="Garamond" pitchFamily="18" charset="0"/>
              </a:rPr>
              <a:t> z 15. května 1932</a:t>
            </a:r>
            <a:endParaRPr lang="cs-CZ" dirty="0">
              <a:latin typeface="Garamond"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95536" y="332656"/>
            <a:ext cx="8352928" cy="6264696"/>
          </a:xfrm>
        </p:spPr>
        <p:txBody>
          <a:bodyPr>
            <a:normAutofit/>
          </a:bodyPr>
          <a:lstStyle/>
          <a:p>
            <a:r>
              <a:rPr lang="cs-CZ" dirty="0" smtClean="0">
                <a:latin typeface="Garamond" pitchFamily="18" charset="0"/>
              </a:rPr>
              <a:t>Malíř </a:t>
            </a:r>
            <a:r>
              <a:rPr lang="cs-CZ" b="1" dirty="0" smtClean="0">
                <a:solidFill>
                  <a:schemeClr val="accent1">
                    <a:lumMod val="75000"/>
                  </a:schemeClr>
                </a:solidFill>
                <a:latin typeface="Garamond" pitchFamily="18" charset="0"/>
              </a:rPr>
              <a:t>Vlaho </a:t>
            </a:r>
            <a:r>
              <a:rPr lang="cs-CZ" b="1" dirty="0" err="1" smtClean="0">
                <a:solidFill>
                  <a:schemeClr val="accent1">
                    <a:lumMod val="75000"/>
                  </a:schemeClr>
                </a:solidFill>
                <a:latin typeface="Garamond" pitchFamily="18" charset="0"/>
              </a:rPr>
              <a:t>Bukovac</a:t>
            </a:r>
            <a:r>
              <a:rPr lang="cs-CZ" b="1" dirty="0" smtClean="0">
                <a:solidFill>
                  <a:schemeClr val="accent1">
                    <a:lumMod val="75000"/>
                  </a:schemeClr>
                </a:solidFill>
                <a:latin typeface="Garamond" pitchFamily="18" charset="0"/>
              </a:rPr>
              <a:t> </a:t>
            </a:r>
            <a:r>
              <a:rPr lang="cs-CZ" dirty="0" smtClean="0">
                <a:latin typeface="Garamond" pitchFamily="18" charset="0"/>
              </a:rPr>
              <a:t>– výzdoba Obecního domu v Praze, výuka na AVU, v rámci české delegaci i na Pařížské mírové konferenci</a:t>
            </a:r>
          </a:p>
          <a:p>
            <a:r>
              <a:rPr lang="cs-CZ" dirty="0" smtClean="0">
                <a:latin typeface="Garamond" pitchFamily="18" charset="0"/>
              </a:rPr>
              <a:t>V ČSR studoval i chemik a pozdější nositel Nobelovy ceny Chorvat </a:t>
            </a:r>
            <a:r>
              <a:rPr lang="cs-CZ" b="1" dirty="0" err="1" smtClean="0">
                <a:solidFill>
                  <a:schemeClr val="accent1">
                    <a:lumMod val="75000"/>
                  </a:schemeClr>
                </a:solidFill>
                <a:latin typeface="Garamond" pitchFamily="18" charset="0"/>
              </a:rPr>
              <a:t>Vladimir</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Prelog</a:t>
            </a:r>
            <a:endParaRPr lang="cs-CZ" b="1" dirty="0" smtClean="0">
              <a:solidFill>
                <a:schemeClr val="accent1">
                  <a:lumMod val="75000"/>
                </a:schemeClr>
              </a:solidFill>
              <a:latin typeface="Garamond" pitchFamily="18" charset="0"/>
            </a:endParaRPr>
          </a:p>
          <a:p>
            <a:r>
              <a:rPr lang="cs-CZ" dirty="0" smtClean="0">
                <a:latin typeface="Garamond" pitchFamily="18" charset="0"/>
              </a:rPr>
              <a:t>Další pražský student </a:t>
            </a:r>
            <a:r>
              <a:rPr lang="cs-CZ" b="1" dirty="0" err="1" smtClean="0">
                <a:solidFill>
                  <a:schemeClr val="accent1">
                    <a:lumMod val="75000"/>
                  </a:schemeClr>
                </a:solidFill>
                <a:latin typeface="Garamond" pitchFamily="18" charset="0"/>
              </a:rPr>
              <a:t>Jovan</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Kršić</a:t>
            </a:r>
            <a:r>
              <a:rPr lang="cs-CZ" b="1" dirty="0" smtClean="0">
                <a:solidFill>
                  <a:schemeClr val="accent1">
                    <a:lumMod val="75000"/>
                  </a:schemeClr>
                </a:solidFill>
                <a:latin typeface="Garamond" pitchFamily="18" charset="0"/>
              </a:rPr>
              <a:t> </a:t>
            </a:r>
            <a:r>
              <a:rPr lang="cs-CZ" dirty="0" smtClean="0">
                <a:latin typeface="Garamond" pitchFamily="18" charset="0"/>
              </a:rPr>
              <a:t>založil v Sarajevu revue </a:t>
            </a:r>
            <a:r>
              <a:rPr lang="cs-CZ" i="1" dirty="0" err="1" smtClean="0">
                <a:latin typeface="Garamond" pitchFamily="18" charset="0"/>
              </a:rPr>
              <a:t>Pregled</a:t>
            </a:r>
            <a:r>
              <a:rPr lang="cs-CZ" dirty="0" smtClean="0">
                <a:latin typeface="Garamond" pitchFamily="18" charset="0"/>
              </a:rPr>
              <a:t>, v níž široce popularizoval českou kulturu</a:t>
            </a:r>
          </a:p>
          <a:p>
            <a:r>
              <a:rPr lang="cs-CZ" dirty="0" smtClean="0">
                <a:latin typeface="Garamond" pitchFamily="18" charset="0"/>
              </a:rPr>
              <a:t>Z chorvatských dramatiků u nás patřili k </a:t>
            </a:r>
            <a:r>
              <a:rPr lang="cs-CZ" dirty="0" err="1" smtClean="0">
                <a:latin typeface="Garamond" pitchFamily="18" charset="0"/>
              </a:rPr>
              <a:t>nejpřekládanějším</a:t>
            </a:r>
            <a:r>
              <a:rPr lang="cs-CZ" dirty="0" smtClean="0">
                <a:latin typeface="Garamond" pitchFamily="18" charset="0"/>
              </a:rPr>
              <a:t> a nejuváděnějším </a:t>
            </a:r>
            <a:r>
              <a:rPr lang="cs-CZ" b="1" dirty="0" smtClean="0">
                <a:solidFill>
                  <a:schemeClr val="accent1">
                    <a:lumMod val="75000"/>
                  </a:schemeClr>
                </a:solidFill>
                <a:latin typeface="Garamond" pitchFamily="18" charset="0"/>
              </a:rPr>
              <a:t>Ivo </a:t>
            </a:r>
            <a:r>
              <a:rPr lang="cs-CZ" b="1" dirty="0" err="1" smtClean="0">
                <a:solidFill>
                  <a:schemeClr val="accent1">
                    <a:lumMod val="75000"/>
                  </a:schemeClr>
                </a:solidFill>
                <a:latin typeface="Garamond" pitchFamily="18" charset="0"/>
              </a:rPr>
              <a:t>Vojnović</a:t>
            </a:r>
            <a:r>
              <a:rPr lang="cs-CZ" dirty="0" smtClean="0">
                <a:latin typeface="Garamond" pitchFamily="18" charset="0"/>
              </a:rPr>
              <a:t>, </a:t>
            </a:r>
            <a:r>
              <a:rPr lang="cs-CZ" b="1" dirty="0" smtClean="0">
                <a:solidFill>
                  <a:schemeClr val="accent1">
                    <a:lumMod val="75000"/>
                  </a:schemeClr>
                </a:solidFill>
                <a:latin typeface="Garamond" pitchFamily="18" charset="0"/>
              </a:rPr>
              <a:t>Milan </a:t>
            </a:r>
            <a:r>
              <a:rPr lang="cs-CZ" b="1" dirty="0" err="1" smtClean="0">
                <a:solidFill>
                  <a:schemeClr val="accent1">
                    <a:lumMod val="75000"/>
                  </a:schemeClr>
                </a:solidFill>
                <a:latin typeface="Garamond" pitchFamily="18" charset="0"/>
              </a:rPr>
              <a:t>Begović</a:t>
            </a:r>
            <a:r>
              <a:rPr lang="cs-CZ" b="1" dirty="0" smtClean="0">
                <a:solidFill>
                  <a:schemeClr val="accent1">
                    <a:lumMod val="75000"/>
                  </a:schemeClr>
                </a:solidFill>
                <a:latin typeface="Garamond" pitchFamily="18" charset="0"/>
              </a:rPr>
              <a:t> </a:t>
            </a:r>
            <a:r>
              <a:rPr lang="cs-CZ" dirty="0" smtClean="0">
                <a:latin typeface="Garamond" pitchFamily="18" charset="0"/>
              </a:rPr>
              <a:t>a </a:t>
            </a:r>
            <a:r>
              <a:rPr lang="cs-CZ" b="1" dirty="0" smtClean="0">
                <a:solidFill>
                  <a:schemeClr val="accent1">
                    <a:lumMod val="75000"/>
                  </a:schemeClr>
                </a:solidFill>
                <a:latin typeface="Garamond" pitchFamily="18" charset="0"/>
              </a:rPr>
              <a:t>Miroslav </a:t>
            </a:r>
            <a:r>
              <a:rPr lang="cs-CZ" b="1" dirty="0" err="1" smtClean="0">
                <a:solidFill>
                  <a:schemeClr val="accent1">
                    <a:lumMod val="75000"/>
                  </a:schemeClr>
                </a:solidFill>
                <a:latin typeface="Garamond" pitchFamily="18" charset="0"/>
              </a:rPr>
              <a:t>Krleža</a:t>
            </a:r>
            <a:endParaRPr lang="cs-CZ" b="1" dirty="0" smtClean="0">
              <a:solidFill>
                <a:schemeClr val="accent1">
                  <a:lumMod val="75000"/>
                </a:schemeClr>
              </a:solidFill>
              <a:latin typeface="Garamond" pitchFamily="18" charset="0"/>
            </a:endParaRPr>
          </a:p>
          <a:p>
            <a:r>
              <a:rPr lang="cs-CZ" dirty="0" smtClean="0">
                <a:latin typeface="Garamond" pitchFamily="18" charset="0"/>
              </a:rPr>
              <a:t>Překladů se často ujímali </a:t>
            </a:r>
            <a:r>
              <a:rPr lang="cs-CZ" b="1" dirty="0" smtClean="0">
                <a:solidFill>
                  <a:schemeClr val="accent1">
                    <a:lumMod val="75000"/>
                  </a:schemeClr>
                </a:solidFill>
                <a:latin typeface="Garamond" pitchFamily="18" charset="0"/>
              </a:rPr>
              <a:t>Jan Hudec </a:t>
            </a:r>
            <a:r>
              <a:rPr lang="cs-CZ" dirty="0" smtClean="0">
                <a:latin typeface="Garamond" pitchFamily="18" charset="0"/>
              </a:rPr>
              <a:t>nebo </a:t>
            </a:r>
            <a:r>
              <a:rPr lang="cs-CZ" b="1" dirty="0" smtClean="0">
                <a:solidFill>
                  <a:schemeClr val="accent1">
                    <a:lumMod val="75000"/>
                  </a:schemeClr>
                </a:solidFill>
                <a:latin typeface="Garamond" pitchFamily="18" charset="0"/>
              </a:rPr>
              <a:t>Antonín Balatka</a:t>
            </a:r>
          </a:p>
          <a:p>
            <a:r>
              <a:rPr lang="cs-CZ" dirty="0" smtClean="0">
                <a:latin typeface="Garamond" pitchFamily="18" charset="0"/>
              </a:rPr>
              <a:t>V Praze žil i srbský dramatik </a:t>
            </a:r>
            <a:r>
              <a:rPr lang="cs-CZ" b="1" dirty="0" smtClean="0">
                <a:solidFill>
                  <a:schemeClr val="accent1">
                    <a:lumMod val="75000"/>
                  </a:schemeClr>
                </a:solidFill>
                <a:latin typeface="Garamond" pitchFamily="18" charset="0"/>
              </a:rPr>
              <a:t>Božo </a:t>
            </a:r>
            <a:r>
              <a:rPr lang="cs-CZ" b="1" dirty="0" err="1" smtClean="0">
                <a:solidFill>
                  <a:schemeClr val="accent1">
                    <a:lumMod val="75000"/>
                  </a:schemeClr>
                </a:solidFill>
                <a:latin typeface="Garamond" pitchFamily="18" charset="0"/>
              </a:rPr>
              <a:t>Lovrić</a:t>
            </a:r>
            <a:endParaRPr lang="cs-CZ" b="1" dirty="0" smtClean="0">
              <a:solidFill>
                <a:schemeClr val="accent1">
                  <a:lumMod val="75000"/>
                </a:schemeClr>
              </a:solidFill>
              <a:latin typeface="Garamond" pitchFamily="18" charset="0"/>
            </a:endParaRPr>
          </a:p>
          <a:p>
            <a:r>
              <a:rPr lang="cs-CZ" dirty="0" smtClean="0">
                <a:latin typeface="Garamond" pitchFamily="18" charset="0"/>
              </a:rPr>
              <a:t>V Praze a v Brně působil chorvatský režisér </a:t>
            </a:r>
            <a:r>
              <a:rPr lang="cs-CZ" b="1" dirty="0" smtClean="0">
                <a:solidFill>
                  <a:schemeClr val="accent1">
                    <a:lumMod val="75000"/>
                  </a:schemeClr>
                </a:solidFill>
                <a:latin typeface="Garamond" pitchFamily="18" charset="0"/>
              </a:rPr>
              <a:t>Branko </a:t>
            </a:r>
            <a:r>
              <a:rPr lang="cs-CZ" b="1" dirty="0" err="1" smtClean="0">
                <a:solidFill>
                  <a:schemeClr val="accent1">
                    <a:lumMod val="75000"/>
                  </a:schemeClr>
                </a:solidFill>
                <a:latin typeface="Garamond" pitchFamily="18" charset="0"/>
              </a:rPr>
              <a:t>Gavella</a:t>
            </a:r>
            <a:r>
              <a:rPr lang="cs-CZ" dirty="0" smtClean="0">
                <a:latin typeface="Garamond" pitchFamily="18" charset="0"/>
              </a:rPr>
              <a:t>,</a:t>
            </a:r>
          </a:p>
          <a:p>
            <a:r>
              <a:rPr lang="cs-CZ" dirty="0" smtClean="0">
                <a:latin typeface="Garamond" pitchFamily="18" charset="0"/>
              </a:rPr>
              <a:t>1929–1949 členem Národního divadla herec, režisér a překladatel </a:t>
            </a:r>
            <a:r>
              <a:rPr lang="cs-CZ" b="1" dirty="0" err="1" smtClean="0">
                <a:solidFill>
                  <a:schemeClr val="accent1">
                    <a:lumMod val="75000"/>
                  </a:schemeClr>
                </a:solidFill>
                <a:latin typeface="Garamond" pitchFamily="18" charset="0"/>
              </a:rPr>
              <a:t>Zvonimir</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Rogoz</a:t>
            </a:r>
            <a:endParaRPr lang="cs-CZ" b="1" dirty="0" smtClean="0">
              <a:solidFill>
                <a:schemeClr val="accent1">
                  <a:lumMod val="75000"/>
                </a:schemeClr>
              </a:solidFill>
              <a:latin typeface="Garamond" pitchFamily="18" charset="0"/>
            </a:endParaRPr>
          </a:p>
          <a:p>
            <a:r>
              <a:rPr lang="cs-CZ" dirty="0" err="1" smtClean="0">
                <a:latin typeface="Garamond" pitchFamily="18" charset="0"/>
              </a:rPr>
              <a:t>Nejpřekládanějším</a:t>
            </a:r>
            <a:r>
              <a:rPr lang="cs-CZ" dirty="0" smtClean="0">
                <a:latin typeface="Garamond" pitchFamily="18" charset="0"/>
              </a:rPr>
              <a:t> jihoslovanským autorem v ČSR byl srbský dramatik a spisovatel  </a:t>
            </a:r>
            <a:r>
              <a:rPr lang="cs-CZ" b="1" dirty="0" smtClean="0">
                <a:solidFill>
                  <a:schemeClr val="accent1">
                    <a:lumMod val="75000"/>
                  </a:schemeClr>
                </a:solidFill>
                <a:latin typeface="Garamond" pitchFamily="18" charset="0"/>
              </a:rPr>
              <a:t>Branislav </a:t>
            </a:r>
            <a:r>
              <a:rPr lang="cs-CZ" b="1" dirty="0" err="1" smtClean="0">
                <a:solidFill>
                  <a:schemeClr val="accent1">
                    <a:lumMod val="75000"/>
                  </a:schemeClr>
                </a:solidFill>
                <a:latin typeface="Garamond" pitchFamily="18" charset="0"/>
              </a:rPr>
              <a:t>Nušić</a:t>
            </a:r>
            <a:endParaRPr lang="cs-CZ" b="1" dirty="0" smtClean="0">
              <a:solidFill>
                <a:schemeClr val="accent1">
                  <a:lumMod val="75000"/>
                </a:schemeClr>
              </a:solidFill>
              <a:latin typeface="Garamond"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descr="rogoz.jpg"/>
          <p:cNvPicPr>
            <a:picLocks noGrp="1" noChangeAspect="1"/>
          </p:cNvPicPr>
          <p:nvPr>
            <p:ph sz="quarter" idx="2"/>
          </p:nvPr>
        </p:nvPicPr>
        <p:blipFill>
          <a:blip r:embed="rId2" cstate="print"/>
          <a:stretch>
            <a:fillRect/>
          </a:stretch>
        </p:blipFill>
        <p:spPr>
          <a:xfrm>
            <a:off x="827584" y="1412776"/>
            <a:ext cx="3152585" cy="4835624"/>
          </a:xfrm>
        </p:spPr>
      </p:pic>
      <p:sp>
        <p:nvSpPr>
          <p:cNvPr id="5" name="Zástupný symbol pro text 4"/>
          <p:cNvSpPr>
            <a:spLocks noGrp="1"/>
          </p:cNvSpPr>
          <p:nvPr>
            <p:ph type="body" sz="quarter" idx="1"/>
          </p:nvPr>
        </p:nvSpPr>
        <p:spPr>
          <a:xfrm>
            <a:off x="539552" y="404664"/>
            <a:ext cx="3657600" cy="658368"/>
          </a:xfrm>
        </p:spPr>
        <p:txBody>
          <a:bodyPr/>
          <a:lstStyle/>
          <a:p>
            <a:pPr algn="ctr"/>
            <a:r>
              <a:rPr lang="cs-CZ" sz="2800" dirty="0" err="1" smtClean="0">
                <a:latin typeface="Garamond" pitchFamily="18" charset="0"/>
              </a:rPr>
              <a:t>Zvonimir</a:t>
            </a:r>
            <a:r>
              <a:rPr lang="cs-CZ" sz="2800" dirty="0" smtClean="0">
                <a:latin typeface="Garamond" pitchFamily="18" charset="0"/>
              </a:rPr>
              <a:t> </a:t>
            </a:r>
            <a:r>
              <a:rPr lang="cs-CZ" sz="2800" dirty="0" err="1" smtClean="0">
                <a:latin typeface="Garamond" pitchFamily="18" charset="0"/>
              </a:rPr>
              <a:t>Rogoz</a:t>
            </a:r>
            <a:endParaRPr lang="cs-CZ" sz="2800" dirty="0">
              <a:latin typeface="Garamond" pitchFamily="18" charset="0"/>
            </a:endParaRPr>
          </a:p>
        </p:txBody>
      </p:sp>
      <p:sp>
        <p:nvSpPr>
          <p:cNvPr id="7" name="Zástupný symbol pro text 6"/>
          <p:cNvSpPr>
            <a:spLocks noGrp="1"/>
          </p:cNvSpPr>
          <p:nvPr>
            <p:ph type="body" sz="quarter" idx="3"/>
          </p:nvPr>
        </p:nvSpPr>
        <p:spPr>
          <a:xfrm>
            <a:off x="4716016" y="404664"/>
            <a:ext cx="3657600" cy="658368"/>
          </a:xfrm>
        </p:spPr>
        <p:txBody>
          <a:bodyPr/>
          <a:lstStyle/>
          <a:p>
            <a:pPr algn="ctr"/>
            <a:r>
              <a:rPr lang="cs-CZ" sz="2800" dirty="0" smtClean="0">
                <a:latin typeface="Garamond" pitchFamily="18" charset="0"/>
              </a:rPr>
              <a:t>Branko </a:t>
            </a:r>
            <a:r>
              <a:rPr lang="cs-CZ" sz="2800" dirty="0" err="1" smtClean="0">
                <a:latin typeface="Garamond" pitchFamily="18" charset="0"/>
              </a:rPr>
              <a:t>Gavella</a:t>
            </a:r>
            <a:endParaRPr lang="cs-CZ" sz="2800" dirty="0">
              <a:latin typeface="Garamond" pitchFamily="18" charset="0"/>
            </a:endParaRPr>
          </a:p>
        </p:txBody>
      </p:sp>
      <p:pic>
        <p:nvPicPr>
          <p:cNvPr id="12" name="Zástupný symbol pro obsah 11" descr="gavella2_gallerylarge.jpg"/>
          <p:cNvPicPr>
            <a:picLocks noGrp="1" noChangeAspect="1"/>
          </p:cNvPicPr>
          <p:nvPr>
            <p:ph sz="quarter" idx="4"/>
          </p:nvPr>
        </p:nvPicPr>
        <p:blipFill>
          <a:blip r:embed="rId3" cstate="print"/>
          <a:stretch>
            <a:fillRect/>
          </a:stretch>
        </p:blipFill>
        <p:spPr>
          <a:xfrm>
            <a:off x="4932040" y="1412776"/>
            <a:ext cx="3602646" cy="480040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67544" y="260648"/>
            <a:ext cx="8280920" cy="6336704"/>
          </a:xfrm>
        </p:spPr>
        <p:txBody>
          <a:bodyPr>
            <a:normAutofit fontScale="92500" lnSpcReduction="20000"/>
          </a:bodyPr>
          <a:lstStyle/>
          <a:p>
            <a:r>
              <a:rPr lang="cs-CZ" dirty="0" smtClean="0">
                <a:latin typeface="Garamond" pitchFamily="18" charset="0"/>
              </a:rPr>
              <a:t>V Jugoslávii byl velmi populární a překládaný </a:t>
            </a:r>
            <a:r>
              <a:rPr lang="cs-CZ" b="1" dirty="0" smtClean="0">
                <a:solidFill>
                  <a:schemeClr val="accent1">
                    <a:lumMod val="75000"/>
                  </a:schemeClr>
                </a:solidFill>
                <a:latin typeface="Garamond" pitchFamily="18" charset="0"/>
              </a:rPr>
              <a:t>Karel Čapek</a:t>
            </a:r>
          </a:p>
          <a:p>
            <a:r>
              <a:rPr lang="cs-CZ" dirty="0" smtClean="0">
                <a:latin typeface="Garamond" pitchFamily="18" charset="0"/>
              </a:rPr>
              <a:t>V Jugoslávii působili mnozí čeští umělci už před 1. sv. válkou (např. </a:t>
            </a:r>
            <a:r>
              <a:rPr lang="cs-CZ" b="1" dirty="0" smtClean="0">
                <a:solidFill>
                  <a:schemeClr val="accent1">
                    <a:lumMod val="75000"/>
                  </a:schemeClr>
                </a:solidFill>
                <a:latin typeface="Garamond" pitchFamily="18" charset="0"/>
              </a:rPr>
              <a:t>Karel </a:t>
            </a:r>
            <a:r>
              <a:rPr lang="cs-CZ" b="1" dirty="0" err="1" smtClean="0">
                <a:solidFill>
                  <a:schemeClr val="accent1">
                    <a:lumMod val="75000"/>
                  </a:schemeClr>
                </a:solidFill>
                <a:latin typeface="Garamond" pitchFamily="18" charset="0"/>
              </a:rPr>
              <a:t>Hašler</a:t>
            </a:r>
            <a:r>
              <a:rPr lang="cs-CZ" b="1" dirty="0" smtClean="0">
                <a:solidFill>
                  <a:schemeClr val="accent1">
                    <a:lumMod val="75000"/>
                  </a:schemeClr>
                </a:solidFill>
                <a:latin typeface="Garamond" pitchFamily="18" charset="0"/>
              </a:rPr>
              <a:t> </a:t>
            </a:r>
            <a:r>
              <a:rPr lang="cs-CZ" dirty="0" smtClean="0">
                <a:latin typeface="Garamond" pitchFamily="18" charset="0"/>
              </a:rPr>
              <a:t>v Lublani), v meziválečném období </a:t>
            </a:r>
          </a:p>
          <a:p>
            <a:r>
              <a:rPr lang="cs-CZ" dirty="0" smtClean="0">
                <a:latin typeface="Garamond" pitchFamily="18" charset="0"/>
              </a:rPr>
              <a:t>V Záhřebu hostoval režisér a dramatik </a:t>
            </a:r>
            <a:r>
              <a:rPr lang="cs-CZ" b="1" dirty="0" smtClean="0">
                <a:solidFill>
                  <a:schemeClr val="accent1">
                    <a:lumMod val="75000"/>
                  </a:schemeClr>
                </a:solidFill>
                <a:latin typeface="Garamond" pitchFamily="18" charset="0"/>
              </a:rPr>
              <a:t>Jaroslav Kvapil</a:t>
            </a:r>
          </a:p>
          <a:p>
            <a:r>
              <a:rPr lang="cs-CZ" i="1" dirty="0" smtClean="0">
                <a:latin typeface="Garamond" pitchFamily="18" charset="0"/>
              </a:rPr>
              <a:t>„Záhřebské Národní divadlo se už dlouho nemohlo pyšnit hostujícím režisérem takové úrovně, jakou představuje Jaroslav Kvapil, který právě připravuje znovu nazkoušené uvedení Shakespearova Kupce benátského, ohlášené na pondělí 22. tohoto měsíce.“</a:t>
            </a:r>
          </a:p>
          <a:p>
            <a:pPr algn="r">
              <a:buNone/>
            </a:pPr>
            <a:r>
              <a:rPr lang="cs-CZ" dirty="0" smtClean="0">
                <a:latin typeface="Garamond" pitchFamily="18" charset="0"/>
              </a:rPr>
              <a:t>Novosti, 21. 10. 1934</a:t>
            </a:r>
          </a:p>
          <a:p>
            <a:r>
              <a:rPr lang="cs-CZ" dirty="0" smtClean="0">
                <a:latin typeface="Garamond" pitchFamily="18" charset="0"/>
              </a:rPr>
              <a:t>V Jugoslávii uváděny hry českých autorů, často Smetanovy a Dvořákovy opery, zejména při slavnostních příležitostech</a:t>
            </a:r>
          </a:p>
          <a:p>
            <a:r>
              <a:rPr lang="cs-CZ" dirty="0" smtClean="0">
                <a:latin typeface="Garamond" pitchFamily="18" charset="0"/>
              </a:rPr>
              <a:t>V Záhřebu působila v letech 1868–1937 dramatická herečka </a:t>
            </a:r>
            <a:r>
              <a:rPr lang="cs-CZ" b="1" dirty="0" smtClean="0">
                <a:solidFill>
                  <a:schemeClr val="accent1">
                    <a:lumMod val="75000"/>
                  </a:schemeClr>
                </a:solidFill>
                <a:latin typeface="Garamond" pitchFamily="18" charset="0"/>
              </a:rPr>
              <a:t>Marie Růžičková-</a:t>
            </a:r>
            <a:r>
              <a:rPr lang="cs-CZ" b="1" dirty="0" err="1" smtClean="0">
                <a:solidFill>
                  <a:schemeClr val="accent1">
                    <a:lumMod val="75000"/>
                  </a:schemeClr>
                </a:solidFill>
                <a:latin typeface="Garamond" pitchFamily="18" charset="0"/>
              </a:rPr>
              <a:t>Strozzi</a:t>
            </a:r>
            <a:endParaRPr lang="cs-CZ" b="1" dirty="0" smtClean="0">
              <a:solidFill>
                <a:schemeClr val="accent1">
                  <a:lumMod val="75000"/>
                </a:schemeClr>
              </a:solidFill>
              <a:latin typeface="Garamond" pitchFamily="18" charset="0"/>
            </a:endParaRPr>
          </a:p>
          <a:p>
            <a:r>
              <a:rPr lang="cs-CZ" dirty="0" smtClean="0">
                <a:latin typeface="Garamond" pitchFamily="18" charset="0"/>
              </a:rPr>
              <a:t>V Záhřebu působila sopranistka</a:t>
            </a:r>
            <a:r>
              <a:rPr lang="cs-CZ" b="1" dirty="0" smtClean="0">
                <a:latin typeface="Garamond" pitchFamily="18" charset="0"/>
              </a:rPr>
              <a:t> </a:t>
            </a:r>
            <a:r>
              <a:rPr lang="cs-CZ" b="1" dirty="0" smtClean="0">
                <a:solidFill>
                  <a:schemeClr val="accent1">
                    <a:lumMod val="75000"/>
                  </a:schemeClr>
                </a:solidFill>
                <a:latin typeface="Garamond" pitchFamily="18" charset="0"/>
              </a:rPr>
              <a:t>Zdenka Ziková</a:t>
            </a:r>
            <a:r>
              <a:rPr lang="cs-CZ" dirty="0" smtClean="0">
                <a:latin typeface="Garamond" pitchFamily="18" charset="0"/>
              </a:rPr>
              <a:t>, v Bělehradě primadona </a:t>
            </a:r>
            <a:r>
              <a:rPr lang="cs-CZ" b="1" dirty="0" smtClean="0">
                <a:solidFill>
                  <a:schemeClr val="accent1">
                    <a:lumMod val="75000"/>
                  </a:schemeClr>
                </a:solidFill>
                <a:latin typeface="Garamond" pitchFamily="18" charset="0"/>
              </a:rPr>
              <a:t>Marie Žaludová</a:t>
            </a:r>
          </a:p>
          <a:p>
            <a:r>
              <a:rPr lang="cs-CZ" dirty="0" smtClean="0">
                <a:latin typeface="Garamond" pitchFamily="18" charset="0"/>
              </a:rPr>
              <a:t>Kapelník </a:t>
            </a:r>
            <a:r>
              <a:rPr lang="cs-CZ" b="1" dirty="0" err="1" smtClean="0">
                <a:solidFill>
                  <a:schemeClr val="accent1">
                    <a:lumMod val="75000"/>
                  </a:schemeClr>
                </a:solidFill>
                <a:latin typeface="Garamond" pitchFamily="18" charset="0"/>
              </a:rPr>
              <a:t>Dragutin</a:t>
            </a:r>
            <a:r>
              <a:rPr lang="cs-CZ" b="1" dirty="0" smtClean="0">
                <a:solidFill>
                  <a:schemeClr val="accent1">
                    <a:lumMod val="75000"/>
                  </a:schemeClr>
                </a:solidFill>
                <a:latin typeface="Garamond" pitchFamily="18" charset="0"/>
              </a:rPr>
              <a:t> František Pokorný </a:t>
            </a:r>
            <a:r>
              <a:rPr lang="cs-CZ" dirty="0" smtClean="0">
                <a:latin typeface="Garamond" pitchFamily="18" charset="0"/>
              </a:rPr>
              <a:t>– 1920–1937 – kapelník orchestru Královské gardy</a:t>
            </a:r>
          </a:p>
          <a:p>
            <a:r>
              <a:rPr lang="cs-CZ" dirty="0" smtClean="0">
                <a:latin typeface="Garamond" pitchFamily="18" charset="0"/>
              </a:rPr>
              <a:t>V Bělehradě vycházely české a slovenské knihy v nakladatelství </a:t>
            </a:r>
            <a:r>
              <a:rPr lang="cs-CZ" b="1" dirty="0" err="1" smtClean="0">
                <a:solidFill>
                  <a:schemeClr val="accent1">
                    <a:lumMod val="75000"/>
                  </a:schemeClr>
                </a:solidFill>
                <a:latin typeface="Garamond" pitchFamily="18" charset="0"/>
              </a:rPr>
              <a:t>Gecy</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Kona</a:t>
            </a:r>
            <a:endParaRPr lang="cs-CZ" b="1" dirty="0" smtClean="0">
              <a:solidFill>
                <a:schemeClr val="accent1">
                  <a:lumMod val="75000"/>
                </a:schemeClr>
              </a:solidFill>
              <a:latin typeface="Garamond" pitchFamily="18" charset="0"/>
            </a:endParaRPr>
          </a:p>
          <a:p>
            <a:endParaRPr lang="cs-CZ" dirty="0">
              <a:latin typeface="Garamond"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332656"/>
            <a:ext cx="8424936" cy="6264696"/>
          </a:xfrm>
        </p:spPr>
        <p:txBody>
          <a:bodyPr>
            <a:normAutofit lnSpcReduction="10000"/>
          </a:bodyPr>
          <a:lstStyle/>
          <a:p>
            <a:r>
              <a:rPr lang="cs-CZ" dirty="0" smtClean="0">
                <a:latin typeface="Garamond" pitchFamily="18" charset="0"/>
              </a:rPr>
              <a:t>Čs. investice v Jugoslávii – v roce 1923 tvořil čs. kapitál 1/6 celkové kapacity jug. průmyslu</a:t>
            </a:r>
          </a:p>
          <a:p>
            <a:r>
              <a:rPr lang="cs-CZ" dirty="0" smtClean="0">
                <a:latin typeface="Garamond" pitchFamily="18" charset="0"/>
              </a:rPr>
              <a:t>2. polovina 20. let – všeobecná konjunktura – i přes protekcionistická opatření jednotlivých států nárůst obchodních styků</a:t>
            </a:r>
          </a:p>
          <a:p>
            <a:r>
              <a:rPr lang="cs-CZ" dirty="0" smtClean="0">
                <a:latin typeface="Garamond" pitchFamily="18" charset="0"/>
              </a:rPr>
              <a:t>V ČSR velký vliv agrárních kruhů, které se snažily chránit čs. zemědělství před dovozem</a:t>
            </a:r>
          </a:p>
          <a:p>
            <a:r>
              <a:rPr lang="cs-CZ" dirty="0" smtClean="0">
                <a:latin typeface="Garamond" pitchFamily="18" charset="0"/>
              </a:rPr>
              <a:t>Také jugoslávská zemědělská obchodní politika prohibitivní</a:t>
            </a:r>
          </a:p>
          <a:p>
            <a:r>
              <a:rPr lang="cs-CZ" dirty="0" smtClean="0">
                <a:latin typeface="Garamond" pitchFamily="18" charset="0"/>
              </a:rPr>
              <a:t>Oba státy měly v obchodní politice protichůdné cíle</a:t>
            </a:r>
          </a:p>
          <a:p>
            <a:r>
              <a:rPr lang="cs-CZ" dirty="0" smtClean="0">
                <a:latin typeface="Garamond" pitchFamily="18" charset="0"/>
              </a:rPr>
              <a:t>Živnobanka (např. podíl v Chorvatské zemské bance), </a:t>
            </a:r>
            <a:r>
              <a:rPr lang="cs-CZ" dirty="0" err="1" smtClean="0">
                <a:latin typeface="Garamond" pitchFamily="18" charset="0"/>
              </a:rPr>
              <a:t>Legiobanka</a:t>
            </a:r>
            <a:r>
              <a:rPr lang="cs-CZ" dirty="0" smtClean="0">
                <a:latin typeface="Garamond" pitchFamily="18" charset="0"/>
              </a:rPr>
              <a:t>, Banka </a:t>
            </a:r>
            <a:r>
              <a:rPr lang="cs-CZ" dirty="0" err="1" smtClean="0">
                <a:latin typeface="Garamond" pitchFamily="18" charset="0"/>
              </a:rPr>
              <a:t>Slavia</a:t>
            </a:r>
            <a:r>
              <a:rPr lang="cs-CZ" dirty="0" smtClean="0">
                <a:latin typeface="Garamond" pitchFamily="18" charset="0"/>
              </a:rPr>
              <a:t> </a:t>
            </a:r>
          </a:p>
          <a:p>
            <a:r>
              <a:rPr lang="cs-CZ" dirty="0" smtClean="0">
                <a:latin typeface="Garamond" pitchFamily="18" charset="0"/>
              </a:rPr>
              <a:t>investory i soukromé továrny</a:t>
            </a:r>
          </a:p>
          <a:p>
            <a:r>
              <a:rPr lang="cs-CZ" dirty="0" smtClean="0">
                <a:latin typeface="Garamond" pitchFamily="18" charset="0"/>
              </a:rPr>
              <a:t>stavba cukrovarů (</a:t>
            </a:r>
            <a:r>
              <a:rPr lang="cs-CZ" dirty="0" err="1" smtClean="0">
                <a:latin typeface="Garamond" pitchFamily="18" charset="0"/>
              </a:rPr>
              <a:t>Čuprija</a:t>
            </a:r>
            <a:r>
              <a:rPr lang="cs-CZ" dirty="0" smtClean="0">
                <a:latin typeface="Garamond" pitchFamily="18" charset="0"/>
              </a:rPr>
              <a:t>, </a:t>
            </a:r>
            <a:r>
              <a:rPr lang="cs-CZ" dirty="0" err="1" smtClean="0">
                <a:latin typeface="Garamond" pitchFamily="18" charset="0"/>
              </a:rPr>
              <a:t>Osijek</a:t>
            </a:r>
            <a:r>
              <a:rPr lang="cs-CZ" dirty="0" smtClean="0">
                <a:latin typeface="Garamond" pitchFamily="18" charset="0"/>
              </a:rPr>
              <a:t>), pivovarů (Skopje), textilních továren (</a:t>
            </a:r>
            <a:r>
              <a:rPr lang="cs-CZ" dirty="0" err="1" smtClean="0">
                <a:latin typeface="Garamond" pitchFamily="18" charset="0"/>
              </a:rPr>
              <a:t>Kranj</a:t>
            </a:r>
            <a:r>
              <a:rPr lang="cs-CZ" dirty="0" smtClean="0">
                <a:latin typeface="Garamond" pitchFamily="18" charset="0"/>
              </a:rPr>
              <a:t>, Lublaň, </a:t>
            </a:r>
            <a:r>
              <a:rPr lang="cs-CZ" dirty="0" err="1" smtClean="0">
                <a:latin typeface="Garamond" pitchFamily="18" charset="0"/>
              </a:rPr>
              <a:t>Maribor</a:t>
            </a:r>
            <a:r>
              <a:rPr lang="cs-CZ" dirty="0" smtClean="0">
                <a:latin typeface="Garamond" pitchFamily="18" charset="0"/>
              </a:rPr>
              <a:t>), chemiček (</a:t>
            </a:r>
            <a:r>
              <a:rPr lang="cs-CZ" dirty="0" err="1" smtClean="0">
                <a:latin typeface="Garamond" pitchFamily="18" charset="0"/>
              </a:rPr>
              <a:t>Drava</a:t>
            </a:r>
            <a:r>
              <a:rPr lang="cs-CZ" dirty="0" smtClean="0">
                <a:latin typeface="Garamond" pitchFamily="18" charset="0"/>
              </a:rPr>
              <a:t> v </a:t>
            </a:r>
            <a:r>
              <a:rPr lang="cs-CZ" dirty="0" err="1" smtClean="0">
                <a:latin typeface="Garamond" pitchFamily="18" charset="0"/>
              </a:rPr>
              <a:t>Osijeku</a:t>
            </a:r>
            <a:r>
              <a:rPr lang="cs-CZ" dirty="0" smtClean="0">
                <a:latin typeface="Garamond" pitchFamily="18" charset="0"/>
              </a:rPr>
              <a:t>, Zorka v </a:t>
            </a:r>
            <a:r>
              <a:rPr lang="cs-CZ" dirty="0" err="1" smtClean="0">
                <a:latin typeface="Garamond" pitchFamily="18" charset="0"/>
              </a:rPr>
              <a:t>Subotici</a:t>
            </a:r>
            <a:r>
              <a:rPr lang="cs-CZ" dirty="0" smtClean="0">
                <a:latin typeface="Garamond" pitchFamily="18" charset="0"/>
              </a:rPr>
              <a:t>), </a:t>
            </a:r>
            <a:r>
              <a:rPr lang="cs-CZ" dirty="0" err="1" smtClean="0">
                <a:latin typeface="Garamond" pitchFamily="18" charset="0"/>
              </a:rPr>
              <a:t>stojírenských</a:t>
            </a:r>
            <a:r>
              <a:rPr lang="cs-CZ" dirty="0" smtClean="0">
                <a:latin typeface="Garamond" pitchFamily="18" charset="0"/>
              </a:rPr>
              <a:t> závodů (</a:t>
            </a:r>
            <a:r>
              <a:rPr lang="cs-CZ" dirty="0" err="1" smtClean="0">
                <a:latin typeface="Garamond" pitchFamily="18" charset="0"/>
              </a:rPr>
              <a:t>Elka</a:t>
            </a:r>
            <a:r>
              <a:rPr lang="cs-CZ" dirty="0" smtClean="0">
                <a:latin typeface="Garamond" pitchFamily="18" charset="0"/>
              </a:rPr>
              <a:t> v Bělehradě), kožedělných a gumárenských závodů (</a:t>
            </a:r>
            <a:r>
              <a:rPr lang="cs-CZ" dirty="0" err="1" smtClean="0">
                <a:latin typeface="Garamond" pitchFamily="18" charset="0"/>
              </a:rPr>
              <a:t>Borovo</a:t>
            </a:r>
            <a:r>
              <a:rPr lang="cs-CZ" dirty="0" smtClean="0">
                <a:latin typeface="Garamond" pitchFamily="18" charset="0"/>
              </a:rPr>
              <a:t> – Baťa), skláren (</a:t>
            </a:r>
            <a:r>
              <a:rPr lang="cs-CZ" dirty="0" err="1" smtClean="0">
                <a:latin typeface="Garamond" pitchFamily="18" charset="0"/>
              </a:rPr>
              <a:t>Pančevo</a:t>
            </a:r>
            <a:r>
              <a:rPr lang="cs-CZ" dirty="0" smtClean="0">
                <a:latin typeface="Garamond" pitchFamily="18" charset="0"/>
              </a:rPr>
              <a:t>)</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descr="tvornica šećera Osijek.jpg"/>
          <p:cNvPicPr>
            <a:picLocks noGrp="1" noChangeAspect="1"/>
          </p:cNvPicPr>
          <p:nvPr>
            <p:ph sz="quarter" idx="2"/>
          </p:nvPr>
        </p:nvPicPr>
        <p:blipFill>
          <a:blip r:embed="rId2" cstate="print"/>
          <a:stretch>
            <a:fillRect/>
          </a:stretch>
        </p:blipFill>
        <p:spPr>
          <a:xfrm>
            <a:off x="251520" y="2492896"/>
            <a:ext cx="3979225" cy="2952328"/>
          </a:xfrm>
        </p:spPr>
      </p:pic>
      <p:pic>
        <p:nvPicPr>
          <p:cNvPr id="12" name="Zástupný symbol pro obsah 11" descr="Bata Borovo.jpg"/>
          <p:cNvPicPr>
            <a:picLocks noGrp="1" noChangeAspect="1"/>
          </p:cNvPicPr>
          <p:nvPr>
            <p:ph sz="quarter" idx="4"/>
          </p:nvPr>
        </p:nvPicPr>
        <p:blipFill>
          <a:blip r:embed="rId3" cstate="print"/>
          <a:stretch>
            <a:fillRect/>
          </a:stretch>
        </p:blipFill>
        <p:spPr>
          <a:xfrm>
            <a:off x="4355976" y="2708920"/>
            <a:ext cx="4398454" cy="2609253"/>
          </a:xfrm>
        </p:spPr>
      </p:pic>
      <p:sp>
        <p:nvSpPr>
          <p:cNvPr id="5" name="Zástupný symbol pro text 4"/>
          <p:cNvSpPr>
            <a:spLocks noGrp="1"/>
          </p:cNvSpPr>
          <p:nvPr>
            <p:ph type="body" sz="quarter" idx="1"/>
          </p:nvPr>
        </p:nvSpPr>
        <p:spPr>
          <a:xfrm>
            <a:off x="395536" y="1340768"/>
            <a:ext cx="3657600" cy="658368"/>
          </a:xfrm>
        </p:spPr>
        <p:txBody>
          <a:bodyPr/>
          <a:lstStyle/>
          <a:p>
            <a:pPr algn="ctr"/>
            <a:r>
              <a:rPr lang="cs-CZ" dirty="0" smtClean="0">
                <a:latin typeface="Garamond" pitchFamily="18" charset="0"/>
              </a:rPr>
              <a:t>Cukrovar v </a:t>
            </a:r>
            <a:r>
              <a:rPr lang="cs-CZ" dirty="0" err="1" smtClean="0">
                <a:latin typeface="Garamond" pitchFamily="18" charset="0"/>
              </a:rPr>
              <a:t>Osijeku</a:t>
            </a:r>
            <a:r>
              <a:rPr lang="cs-CZ" dirty="0" smtClean="0">
                <a:latin typeface="Garamond" pitchFamily="18" charset="0"/>
              </a:rPr>
              <a:t> (</a:t>
            </a:r>
            <a:r>
              <a:rPr lang="cs-CZ" dirty="0" err="1" smtClean="0">
                <a:latin typeface="Garamond" pitchFamily="18" charset="0"/>
              </a:rPr>
              <a:t>zal</a:t>
            </a:r>
            <a:r>
              <a:rPr lang="cs-CZ" dirty="0" smtClean="0">
                <a:latin typeface="Garamond" pitchFamily="18" charset="0"/>
              </a:rPr>
              <a:t>. 1906, rekonstrukce 1925 a 1930)</a:t>
            </a:r>
            <a:endParaRPr lang="cs-CZ" dirty="0">
              <a:latin typeface="Garamond" pitchFamily="18" charset="0"/>
            </a:endParaRPr>
          </a:p>
        </p:txBody>
      </p:sp>
      <p:sp>
        <p:nvSpPr>
          <p:cNvPr id="7" name="Zástupný symbol pro text 6"/>
          <p:cNvSpPr>
            <a:spLocks noGrp="1"/>
          </p:cNvSpPr>
          <p:nvPr>
            <p:ph type="body" sz="quarter" idx="3"/>
          </p:nvPr>
        </p:nvSpPr>
        <p:spPr>
          <a:xfrm>
            <a:off x="4788024" y="1340768"/>
            <a:ext cx="3657600" cy="658368"/>
          </a:xfrm>
        </p:spPr>
        <p:txBody>
          <a:bodyPr/>
          <a:lstStyle/>
          <a:p>
            <a:pPr algn="ctr"/>
            <a:r>
              <a:rPr lang="cs-CZ" dirty="0" smtClean="0">
                <a:latin typeface="Garamond" pitchFamily="18" charset="0"/>
              </a:rPr>
              <a:t>Továrna v </a:t>
            </a:r>
            <a:r>
              <a:rPr lang="cs-CZ" dirty="0" err="1" smtClean="0">
                <a:latin typeface="Garamond" pitchFamily="18" charset="0"/>
              </a:rPr>
              <a:t>Borovu</a:t>
            </a:r>
            <a:r>
              <a:rPr lang="cs-CZ" dirty="0" smtClean="0">
                <a:latin typeface="Garamond" pitchFamily="18" charset="0"/>
              </a:rPr>
              <a:t> založená </a:t>
            </a:r>
            <a:endParaRPr lang="cs-CZ" dirty="0" smtClean="0">
              <a:latin typeface="Garamond" pitchFamily="18" charset="0"/>
            </a:endParaRPr>
          </a:p>
          <a:p>
            <a:pPr algn="ctr"/>
            <a:r>
              <a:rPr lang="cs-CZ" dirty="0" smtClean="0">
                <a:latin typeface="Garamond" pitchFamily="18" charset="0"/>
              </a:rPr>
              <a:t>r</a:t>
            </a:r>
            <a:r>
              <a:rPr lang="cs-CZ" dirty="0" smtClean="0">
                <a:latin typeface="Garamond" pitchFamily="18" charset="0"/>
              </a:rPr>
              <a:t>. 1931 Tomášem Baťou</a:t>
            </a:r>
            <a:endParaRPr lang="cs-CZ" dirty="0">
              <a:latin typeface="Garamon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descr="IMG_8052.JPG"/>
          <p:cNvPicPr>
            <a:picLocks noGrp="1" noChangeAspect="1"/>
          </p:cNvPicPr>
          <p:nvPr>
            <p:ph sz="quarter" idx="2"/>
          </p:nvPr>
        </p:nvPicPr>
        <p:blipFill>
          <a:blip r:embed="rId2" cstate="print"/>
          <a:stretch>
            <a:fillRect/>
          </a:stretch>
        </p:blipFill>
        <p:spPr>
          <a:xfrm>
            <a:off x="395536" y="1412776"/>
            <a:ext cx="3896748" cy="5195664"/>
          </a:xfrm>
        </p:spPr>
      </p:pic>
      <p:pic>
        <p:nvPicPr>
          <p:cNvPr id="17" name="Zástupný symbol pro obsah 16" descr="Borovo.jpg"/>
          <p:cNvPicPr>
            <a:picLocks noGrp="1" noChangeAspect="1"/>
          </p:cNvPicPr>
          <p:nvPr>
            <p:ph sz="quarter" idx="4"/>
          </p:nvPr>
        </p:nvPicPr>
        <p:blipFill>
          <a:blip r:embed="rId3" cstate="print"/>
          <a:stretch>
            <a:fillRect/>
          </a:stretch>
        </p:blipFill>
        <p:spPr>
          <a:xfrm>
            <a:off x="4572000" y="1484784"/>
            <a:ext cx="4208893" cy="5112568"/>
          </a:xfrm>
        </p:spPr>
      </p:pic>
      <p:sp>
        <p:nvSpPr>
          <p:cNvPr id="11" name="Zástupný symbol pro text 10"/>
          <p:cNvSpPr>
            <a:spLocks noGrp="1"/>
          </p:cNvSpPr>
          <p:nvPr>
            <p:ph type="body" sz="quarter" idx="1"/>
          </p:nvPr>
        </p:nvSpPr>
        <p:spPr>
          <a:xfrm>
            <a:off x="395536" y="332656"/>
            <a:ext cx="3657600" cy="864096"/>
          </a:xfrm>
        </p:spPr>
        <p:txBody>
          <a:bodyPr/>
          <a:lstStyle/>
          <a:p>
            <a:pPr algn="ctr"/>
            <a:r>
              <a:rPr lang="cs-CZ" sz="1800" dirty="0" smtClean="0">
                <a:latin typeface="Garamond" pitchFamily="18" charset="0"/>
              </a:rPr>
              <a:t>Inzerát na obuv Baťa z konce roku 1934 v novinách </a:t>
            </a:r>
            <a:r>
              <a:rPr lang="cs-CZ" sz="1800" dirty="0" err="1" smtClean="0">
                <a:latin typeface="Garamond" pitchFamily="18" charset="0"/>
              </a:rPr>
              <a:t>Jugoslovenski</a:t>
            </a:r>
            <a:r>
              <a:rPr lang="cs-CZ" sz="1800" dirty="0" smtClean="0">
                <a:latin typeface="Garamond" pitchFamily="18" charset="0"/>
              </a:rPr>
              <a:t> </a:t>
            </a:r>
            <a:r>
              <a:rPr lang="cs-CZ" sz="1800" dirty="0" err="1" smtClean="0">
                <a:latin typeface="Garamond" pitchFamily="18" charset="0"/>
              </a:rPr>
              <a:t>Lloyd</a:t>
            </a:r>
            <a:r>
              <a:rPr lang="cs-CZ" sz="1800" dirty="0" smtClean="0">
                <a:latin typeface="Garamond" pitchFamily="18" charset="0"/>
              </a:rPr>
              <a:t> (Záhřeb).</a:t>
            </a:r>
            <a:endParaRPr lang="cs-CZ" sz="1800" dirty="0">
              <a:latin typeface="Garamond" pitchFamily="18" charset="0"/>
            </a:endParaRPr>
          </a:p>
        </p:txBody>
      </p:sp>
      <p:sp>
        <p:nvSpPr>
          <p:cNvPr id="15" name="Zástupný symbol pro text 14"/>
          <p:cNvSpPr>
            <a:spLocks noGrp="1"/>
          </p:cNvSpPr>
          <p:nvPr>
            <p:ph type="body" sz="quarter" idx="3"/>
          </p:nvPr>
        </p:nvSpPr>
        <p:spPr>
          <a:xfrm>
            <a:off x="4788024" y="332656"/>
            <a:ext cx="3657600" cy="864096"/>
          </a:xfrm>
        </p:spPr>
        <p:txBody>
          <a:bodyPr/>
          <a:lstStyle/>
          <a:p>
            <a:pPr algn="ctr"/>
            <a:r>
              <a:rPr lang="cs-CZ" dirty="0" smtClean="0">
                <a:latin typeface="Garamond" pitchFamily="18" charset="0"/>
              </a:rPr>
              <a:t>Vedení Baťova závodu a pohled na město </a:t>
            </a:r>
            <a:r>
              <a:rPr lang="cs-CZ" dirty="0" err="1" smtClean="0">
                <a:latin typeface="Garamond" pitchFamily="18" charset="0"/>
              </a:rPr>
              <a:t>Borovo</a:t>
            </a:r>
            <a:r>
              <a:rPr lang="cs-CZ" dirty="0" smtClean="0">
                <a:latin typeface="Garamond" pitchFamily="18" charset="0"/>
              </a:rPr>
              <a:t>.</a:t>
            </a:r>
            <a:endParaRPr lang="cs-CZ" dirty="0">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23528" y="404664"/>
            <a:ext cx="8352928" cy="6192688"/>
          </a:xfrm>
        </p:spPr>
        <p:txBody>
          <a:bodyPr>
            <a:normAutofit fontScale="92500" lnSpcReduction="10000"/>
          </a:bodyPr>
          <a:lstStyle/>
          <a:p>
            <a:r>
              <a:rPr lang="cs-CZ" dirty="0" smtClean="0">
                <a:latin typeface="Garamond" pitchFamily="18" charset="0"/>
              </a:rPr>
              <a:t>Významné dodávky zbraní, letadel a bojových vozidel získala Jugoslávie již v době puče bývalého císaře Karla v roce </a:t>
            </a:r>
            <a:r>
              <a:rPr lang="cs-CZ" dirty="0" smtClean="0">
                <a:latin typeface="Garamond" pitchFamily="18" charset="0"/>
              </a:rPr>
              <a:t>1921 </a:t>
            </a:r>
          </a:p>
          <a:p>
            <a:r>
              <a:rPr lang="cs-CZ" dirty="0" smtClean="0">
                <a:latin typeface="Garamond" pitchFamily="18" charset="0"/>
              </a:rPr>
              <a:t>1923–1929 </a:t>
            </a:r>
            <a:r>
              <a:rPr lang="cs-CZ" dirty="0" smtClean="0">
                <a:latin typeface="Garamond" pitchFamily="18" charset="0"/>
              </a:rPr>
              <a:t>vyvezly československé zbrojovky do Jugoslávie výrobky v celkové hodnotě 1,605 miliardy </a:t>
            </a:r>
            <a:r>
              <a:rPr lang="cs-CZ" dirty="0" smtClean="0">
                <a:latin typeface="Garamond" pitchFamily="18" charset="0"/>
              </a:rPr>
              <a:t>korun</a:t>
            </a:r>
          </a:p>
          <a:p>
            <a:r>
              <a:rPr lang="cs-CZ" dirty="0" smtClean="0">
                <a:latin typeface="Garamond" pitchFamily="18" charset="0"/>
              </a:rPr>
              <a:t>Dominantním vývozcem zbraní byl koncern Škodových závodů, který zajišťoval ve 20. letech asi 90 procent celkového objemu vývozů zbraní z Československa do Království </a:t>
            </a:r>
            <a:r>
              <a:rPr lang="cs-CZ" dirty="0" smtClean="0">
                <a:latin typeface="Garamond" pitchFamily="18" charset="0"/>
              </a:rPr>
              <a:t>SHS</a:t>
            </a:r>
          </a:p>
          <a:p>
            <a:r>
              <a:rPr lang="cs-CZ" dirty="0" smtClean="0">
                <a:latin typeface="Garamond" pitchFamily="18" charset="0"/>
              </a:rPr>
              <a:t>1925–1929, kdy byly podepsány nejdůležitější smlouvy o dodávkách výzbroje, představovalo zboží československých zbrojovek v celkovém objemu československého vývozu do Jugoslávie 32,5 </a:t>
            </a:r>
            <a:r>
              <a:rPr lang="cs-CZ" dirty="0" smtClean="0">
                <a:latin typeface="Garamond" pitchFamily="18" charset="0"/>
              </a:rPr>
              <a:t>procenta</a:t>
            </a:r>
          </a:p>
          <a:p>
            <a:r>
              <a:rPr lang="cs-CZ" dirty="0" smtClean="0">
                <a:latin typeface="Garamond" pitchFamily="18" charset="0"/>
              </a:rPr>
              <a:t>Československé firmy dodávaly do Jugoslávie děla, dělostřeleckou munici, tanky, bojová vozidla, letadla a </a:t>
            </a:r>
            <a:r>
              <a:rPr lang="cs-CZ" dirty="0" smtClean="0">
                <a:latin typeface="Garamond" pitchFamily="18" charset="0"/>
              </a:rPr>
              <a:t>munici</a:t>
            </a:r>
          </a:p>
          <a:p>
            <a:r>
              <a:rPr lang="cs-CZ" dirty="0" smtClean="0">
                <a:latin typeface="Garamond" pitchFamily="18" charset="0"/>
              </a:rPr>
              <a:t>Druhým nejvýznamnějším exportérem zbraní byla Zbrojovka Brno, která dodávala především pušky a kulomety. </a:t>
            </a:r>
            <a:endParaRPr lang="cs-CZ" dirty="0" smtClean="0">
              <a:latin typeface="Garamond" pitchFamily="18" charset="0"/>
            </a:endParaRPr>
          </a:p>
          <a:p>
            <a:r>
              <a:rPr lang="cs-CZ" dirty="0" smtClean="0">
                <a:latin typeface="Garamond" pitchFamily="18" charset="0"/>
              </a:rPr>
              <a:t>Mezi </a:t>
            </a:r>
            <a:r>
              <a:rPr lang="cs-CZ" dirty="0" smtClean="0">
                <a:latin typeface="Garamond" pitchFamily="18" charset="0"/>
              </a:rPr>
              <a:t>menší dodavatele patřila také Česká zbrojovka Strakonice a vlašimská firma </a:t>
            </a:r>
            <a:r>
              <a:rPr lang="cs-CZ" dirty="0" err="1" smtClean="0">
                <a:latin typeface="Garamond" pitchFamily="18" charset="0"/>
              </a:rPr>
              <a:t>Sellier</a:t>
            </a:r>
            <a:r>
              <a:rPr lang="cs-CZ" dirty="0" smtClean="0">
                <a:latin typeface="Garamond" pitchFamily="18" charset="0"/>
              </a:rPr>
              <a:t> a </a:t>
            </a:r>
            <a:r>
              <a:rPr lang="cs-CZ" dirty="0" err="1" smtClean="0">
                <a:latin typeface="Garamond" pitchFamily="18" charset="0"/>
              </a:rPr>
              <a:t>Bellot</a:t>
            </a:r>
            <a:endParaRPr lang="cs-CZ" dirty="0" smtClean="0">
              <a:latin typeface="Garamond" pitchFamily="18" charset="0"/>
            </a:endParaRPr>
          </a:p>
          <a:p>
            <a:r>
              <a:rPr lang="cs-CZ" dirty="0" smtClean="0">
                <a:latin typeface="Garamond" pitchFamily="18" charset="0"/>
              </a:rPr>
              <a:t>Doba </a:t>
            </a:r>
            <a:r>
              <a:rPr lang="cs-CZ" dirty="0" err="1" smtClean="0">
                <a:latin typeface="Garamond" pitchFamily="18" charset="0"/>
              </a:rPr>
              <a:t>Živkovićova</a:t>
            </a:r>
            <a:r>
              <a:rPr lang="cs-CZ" dirty="0" smtClean="0">
                <a:latin typeface="Garamond" pitchFamily="18" charset="0"/>
              </a:rPr>
              <a:t> režimu představovala vrchol ekonomicko-politického vlivu českých zbrojovek v Jugoslávii</a:t>
            </a:r>
            <a:endParaRPr lang="cs-CZ" dirty="0" smtClean="0">
              <a:latin typeface="Garamond" pitchFamily="18" charset="0"/>
            </a:endParaRPr>
          </a:p>
          <a:p>
            <a:endParaRPr lang="cs-CZ" dirty="0">
              <a:latin typeface="Garamond"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260648"/>
            <a:ext cx="8352928" cy="6336704"/>
          </a:xfrm>
        </p:spPr>
        <p:txBody>
          <a:bodyPr>
            <a:normAutofit lnSpcReduction="10000"/>
          </a:bodyPr>
          <a:lstStyle/>
          <a:p>
            <a:r>
              <a:rPr lang="cs-CZ" dirty="0" smtClean="0">
                <a:latin typeface="Garamond" pitchFamily="18" charset="0"/>
              </a:rPr>
              <a:t>1925–1926 – na nátlak čs. agrárníků přijata ochranná zemědělská cla – komplikace pro rozvoj hospodářských vztahů s Jugoslávií</a:t>
            </a:r>
          </a:p>
          <a:p>
            <a:r>
              <a:rPr lang="cs-CZ" dirty="0" smtClean="0">
                <a:latin typeface="Garamond" pitchFamily="18" charset="0"/>
              </a:rPr>
              <a:t>1925 – nový celní tarif i v Jugoslávii – ochrana před dovozem spotřebního zboží</a:t>
            </a:r>
          </a:p>
          <a:p>
            <a:r>
              <a:rPr lang="cs-CZ" dirty="0" smtClean="0">
                <a:latin typeface="Garamond" pitchFamily="18" charset="0"/>
              </a:rPr>
              <a:t>1926 – ČSR uzákonila minimalizovaná cla na zemědělské výrobky – komplikace pro dovoz v Jugoslávie </a:t>
            </a:r>
          </a:p>
          <a:p>
            <a:r>
              <a:rPr lang="cs-CZ" dirty="0" smtClean="0">
                <a:latin typeface="Garamond" pitchFamily="18" charset="0"/>
              </a:rPr>
              <a:t>1926 – podepsána vojenská konvence mezi náčelníky generálních štábů obou armád </a:t>
            </a:r>
          </a:p>
          <a:p>
            <a:r>
              <a:rPr lang="cs-CZ" dirty="0" smtClean="0">
                <a:latin typeface="Garamond" pitchFamily="18" charset="0"/>
              </a:rPr>
              <a:t>1927 – v ČSR zavedena daň na dovoz přepychového zboží  - i některé zemědělské výrobky</a:t>
            </a:r>
          </a:p>
          <a:p>
            <a:r>
              <a:rPr lang="cs-CZ" dirty="0" smtClean="0">
                <a:latin typeface="Garamond" pitchFamily="18" charset="0"/>
              </a:rPr>
              <a:t>Únor 1927 – počátek jednání o obchodní úmluvě mezi ČSR a Jugoslávií</a:t>
            </a:r>
          </a:p>
          <a:p>
            <a:r>
              <a:rPr lang="cs-CZ" dirty="0" smtClean="0">
                <a:latin typeface="Garamond" pitchFamily="18" charset="0"/>
              </a:rPr>
              <a:t>listopad 1928 – uzavřena obchodní a platební smlouva mezi ČSR a Jugoslávií, ratifikována o rok později</a:t>
            </a:r>
          </a:p>
          <a:p>
            <a:r>
              <a:rPr lang="cs-CZ" dirty="0" smtClean="0">
                <a:latin typeface="Garamond" pitchFamily="18" charset="0"/>
              </a:rPr>
              <a:t>Nadále však spory zejména o dovoz jugoslávských zemědělských výrobků do ČSR</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260648"/>
            <a:ext cx="8352928" cy="6336704"/>
          </a:xfrm>
        </p:spPr>
        <p:txBody>
          <a:bodyPr>
            <a:normAutofit fontScale="92500" lnSpcReduction="10000"/>
          </a:bodyPr>
          <a:lstStyle/>
          <a:p>
            <a:r>
              <a:rPr lang="cs-CZ" dirty="0" smtClean="0">
                <a:latin typeface="Garamond" pitchFamily="18" charset="0"/>
              </a:rPr>
              <a:t>Jugoslávská obchodní bilance s ČSR pasivní, přesto ČSR po celá 20. léta druhým nejvýznamnějším partnerem jugoslávského zahraničního obchodu</a:t>
            </a:r>
          </a:p>
          <a:p>
            <a:r>
              <a:rPr lang="cs-CZ" dirty="0" smtClean="0">
                <a:latin typeface="Garamond" pitchFamily="18" charset="0"/>
              </a:rPr>
              <a:t>ČSR do Jugoslávie vyvážela zejména textilní výrobky, </a:t>
            </a:r>
            <a:r>
              <a:rPr lang="cs-CZ" dirty="0" err="1" smtClean="0">
                <a:latin typeface="Garamond" pitchFamily="18" charset="0"/>
              </a:rPr>
              <a:t>výrobky</a:t>
            </a:r>
            <a:r>
              <a:rPr lang="cs-CZ" dirty="0" smtClean="0">
                <a:latin typeface="Garamond" pitchFamily="18" charset="0"/>
              </a:rPr>
              <a:t> kovoprůmyslu, stroje a přístroje, dřevo, uhlí, koks a chemické výrobky, vozidla a spotřební zboží (sklo, papír, porcelán, klobouky ad.), zemědělské výrobky (bramborová sadba, semeno řepy cukrovky ad.; cukr, pivo, likéry, šunky, uzenářské delikatesy)</a:t>
            </a:r>
          </a:p>
          <a:p>
            <a:r>
              <a:rPr lang="cs-CZ" dirty="0" smtClean="0">
                <a:latin typeface="Garamond" pitchFamily="18" charset="0"/>
              </a:rPr>
              <a:t>Koncem 20. let uzavřela Škodovka v Jugoslávii několik velkých zakázek na dodávku dělostřeleckého materiálu</a:t>
            </a:r>
          </a:p>
          <a:p>
            <a:r>
              <a:rPr lang="cs-CZ" dirty="0" smtClean="0">
                <a:latin typeface="Garamond" pitchFamily="18" charset="0"/>
              </a:rPr>
              <a:t>Dovoz z Jugoslávie do ČSR – zejména zemědělské výrobky (obilí, dobytek, tabák, konopí, víno ad.), nerosty, kovy, barviva, dříví</a:t>
            </a:r>
          </a:p>
          <a:p>
            <a:r>
              <a:rPr lang="cs-CZ" dirty="0" smtClean="0">
                <a:latin typeface="Garamond" pitchFamily="18" charset="0"/>
              </a:rPr>
              <a:t>1928 – „tabáková konvence“ – ČSR se zavázala nakupovat ročně 3,5 mil. kg tabáku po dobu 6 let</a:t>
            </a:r>
          </a:p>
          <a:p>
            <a:r>
              <a:rPr lang="cs-CZ" dirty="0" smtClean="0">
                <a:latin typeface="Garamond" pitchFamily="18" charset="0"/>
              </a:rPr>
              <a:t>Únor 1929 – porady hospodářských expertů MD v Bukurešti – návrh jugoslávské delegace na to, aby byly hospodářské styky uvedeny do souladu s politickými – návrh na omezení restriktivních a prohibitivních opatření, snížení cel a umožnění vývozu zemědělských výrobků, ale pro odpor ČSR nepřijato</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188640"/>
            <a:ext cx="8496944" cy="6669360"/>
          </a:xfrm>
        </p:spPr>
        <p:txBody>
          <a:bodyPr>
            <a:normAutofit/>
          </a:bodyPr>
          <a:lstStyle/>
          <a:p>
            <a:r>
              <a:rPr lang="cs-CZ" dirty="0" smtClean="0">
                <a:latin typeface="Garamond" pitchFamily="18" charset="0"/>
              </a:rPr>
              <a:t>Počátkem 30. let – společný postup MD při jednáních o tzv. východních reparacích a stanovení nové výše liberačního poplatku</a:t>
            </a:r>
          </a:p>
          <a:p>
            <a:r>
              <a:rPr lang="cs-CZ" dirty="0" smtClean="0">
                <a:latin typeface="Garamond" pitchFamily="18" charset="0"/>
              </a:rPr>
              <a:t>Požadavek maďarské vlády, aby obdržela náhrady za ztráty vzniklé vyvlastněním nemovitostí, železnic a podniků při rozpadu R-U – MD je přijala na nátlak velmocí</a:t>
            </a:r>
          </a:p>
          <a:p>
            <a:r>
              <a:rPr lang="cs-CZ" dirty="0" smtClean="0">
                <a:latin typeface="Garamond" pitchFamily="18" charset="0"/>
              </a:rPr>
              <a:t>ještě v roce 1930 – rekordní výše československo-jugoslávského obratu zboží</a:t>
            </a:r>
          </a:p>
          <a:p>
            <a:r>
              <a:rPr lang="cs-CZ" dirty="0" smtClean="0">
                <a:latin typeface="Garamond" pitchFamily="18" charset="0"/>
              </a:rPr>
              <a:t>Konec roku 1929 – Rumunsko a Jugoslávie začaly jednat s Maďarskem o tzv. agrárním bloku, ČSR v určité izolaci</a:t>
            </a:r>
          </a:p>
          <a:p>
            <a:r>
              <a:rPr lang="cs-CZ" dirty="0" smtClean="0">
                <a:latin typeface="Garamond" pitchFamily="18" charset="0"/>
              </a:rPr>
              <a:t>Začátek roku 1931 – jednání o československo-jugoslávské obchodní dohodě – složitá</a:t>
            </a:r>
          </a:p>
          <a:p>
            <a:r>
              <a:rPr lang="cs-CZ" dirty="0" smtClean="0">
                <a:latin typeface="Garamond" pitchFamily="18" charset="0"/>
              </a:rPr>
              <a:t>30. března 1931 – uzavřena obchodní smlouvá československo-jihoslovanské</a:t>
            </a:r>
          </a:p>
          <a:p>
            <a:r>
              <a:rPr lang="cs-CZ" dirty="0" smtClean="0">
                <a:latin typeface="Garamond" pitchFamily="18" charset="0"/>
              </a:rPr>
              <a:t>Stanovení vázaných cel na vybraný okruh zboží, na kterém měly obě strany zájem</a:t>
            </a:r>
          </a:p>
          <a:p>
            <a:r>
              <a:rPr lang="cs-CZ" dirty="0" smtClean="0">
                <a:latin typeface="Garamond" pitchFamily="18" charset="0"/>
              </a:rPr>
              <a:t>ustavena Československo-jugoslávská hospodářská komora</a:t>
            </a:r>
          </a:p>
          <a:p>
            <a:endParaRPr lang="cs-CZ" dirty="0">
              <a:latin typeface="Garamond"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1870</TotalTime>
  <Words>2092</Words>
  <Application>Microsoft Office PowerPoint</Application>
  <PresentationFormat>Předvádění na obrazovce (4:3)</PresentationFormat>
  <Paragraphs>170</Paragraphs>
  <Slides>29</Slides>
  <Notes>0</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Arkýř</vt:lpstr>
      <vt:lpstr>Věrnost za věrnost? –  Československo-jugoslávské vztahy v kontextu mezinárodních vztahů ve střední a jihovýchodní Evropě mezi dvěma světovými válkami</vt:lpstr>
      <vt:lpstr>Hospodářské vztahy ve 20. letech</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Kulturní vztahy</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Hospodářské vztahy ve 20. letech</dc:title>
  <dc:creator>Hrabcova</dc:creator>
  <cp:lastModifiedBy>Standard</cp:lastModifiedBy>
  <cp:revision>184</cp:revision>
  <dcterms:created xsi:type="dcterms:W3CDTF">2016-11-01T14:55:20Z</dcterms:created>
  <dcterms:modified xsi:type="dcterms:W3CDTF">2016-12-05T08:00:06Z</dcterms:modified>
</cp:coreProperties>
</file>