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75" r:id="rId3"/>
    <p:sldId id="257" r:id="rId4"/>
    <p:sldId id="258" r:id="rId5"/>
    <p:sldId id="26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6" r:id="rId15"/>
    <p:sldId id="289" r:id="rId16"/>
    <p:sldId id="269" r:id="rId17"/>
    <p:sldId id="270" r:id="rId18"/>
    <p:sldId id="271" r:id="rId19"/>
    <p:sldId id="272" r:id="rId20"/>
    <p:sldId id="279" r:id="rId21"/>
    <p:sldId id="280" r:id="rId22"/>
    <p:sldId id="282" r:id="rId23"/>
    <p:sldId id="273" r:id="rId24"/>
    <p:sldId id="281" r:id="rId25"/>
    <p:sldId id="285" r:id="rId26"/>
    <p:sldId id="278" r:id="rId27"/>
    <p:sldId id="284" r:id="rId28"/>
    <p:sldId id="287" r:id="rId29"/>
    <p:sldId id="293" r:id="rId30"/>
    <p:sldId id="283" r:id="rId31"/>
    <p:sldId id="286" r:id="rId32"/>
    <p:sldId id="288" r:id="rId33"/>
    <p:sldId id="290" r:id="rId34"/>
    <p:sldId id="291" r:id="rId35"/>
    <p:sldId id="292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4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A23609C-9F8E-4C61-A89F-7883408673B7}" type="datetimeFigureOut">
              <a:rPr lang="cs-CZ" smtClean="0"/>
              <a:pPr/>
              <a:t>03.10.2016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ovací čár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ovací čár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997F212-E028-4B88-870A-C5B3F8B5534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609C-9F8E-4C61-A89F-7883408673B7}" type="datetimeFigureOut">
              <a:rPr lang="cs-CZ" smtClean="0"/>
              <a:pPr/>
              <a:t>03.10.2016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212-E028-4B88-870A-C5B3F8B5534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609C-9F8E-4C61-A89F-7883408673B7}" type="datetimeFigureOut">
              <a:rPr lang="cs-CZ" smtClean="0"/>
              <a:pPr/>
              <a:t>03.10.2016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212-E028-4B88-870A-C5B3F8B5534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A23609C-9F8E-4C61-A89F-7883408673B7}" type="datetimeFigureOut">
              <a:rPr lang="cs-CZ" smtClean="0"/>
              <a:pPr/>
              <a:t>03.10.2016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997F212-E028-4B88-870A-C5B3F8B5534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A23609C-9F8E-4C61-A89F-7883408673B7}" type="datetimeFigureOut">
              <a:rPr lang="cs-CZ" smtClean="0"/>
              <a:pPr/>
              <a:t>03.10.2016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ovací čár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ovací čár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997F212-E028-4B88-870A-C5B3F8B5534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609C-9F8E-4C61-A89F-7883408673B7}" type="datetimeFigureOut">
              <a:rPr lang="cs-CZ" smtClean="0"/>
              <a:pPr/>
              <a:t>03.10.2016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212-E028-4B88-870A-C5B3F8B5534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609C-9F8E-4C61-A89F-7883408673B7}" type="datetimeFigureOut">
              <a:rPr lang="cs-CZ" smtClean="0"/>
              <a:pPr/>
              <a:t>03.10.2016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212-E028-4B88-870A-C5B3F8B5534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A23609C-9F8E-4C61-A89F-7883408673B7}" type="datetimeFigureOut">
              <a:rPr lang="cs-CZ" smtClean="0"/>
              <a:pPr/>
              <a:t>03.10.2016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997F212-E028-4B88-870A-C5B3F8B5534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609C-9F8E-4C61-A89F-7883408673B7}" type="datetimeFigureOut">
              <a:rPr lang="cs-CZ" smtClean="0"/>
              <a:pPr/>
              <a:t>03.10.2016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212-E028-4B88-870A-C5B3F8B5534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A23609C-9F8E-4C61-A89F-7883408673B7}" type="datetimeFigureOut">
              <a:rPr lang="cs-CZ" smtClean="0"/>
              <a:pPr/>
              <a:t>03.10.2016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997F212-E028-4B88-870A-C5B3F8B5534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A23609C-9F8E-4C61-A89F-7883408673B7}" type="datetimeFigureOut">
              <a:rPr lang="cs-CZ" smtClean="0"/>
              <a:pPr/>
              <a:t>03.10.2016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997F212-E028-4B88-870A-C5B3F8B5534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A23609C-9F8E-4C61-A89F-7883408673B7}" type="datetimeFigureOut">
              <a:rPr lang="cs-CZ" smtClean="0"/>
              <a:pPr/>
              <a:t>03.10.2016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997F212-E028-4B88-870A-C5B3F8B5534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5776" y="404664"/>
            <a:ext cx="6264696" cy="3672408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Garamond" pitchFamily="18" charset="0"/>
              </a:rPr>
              <a:t>Věrnost za věrnost? – </a:t>
            </a:r>
            <a:br>
              <a:rPr lang="cs-CZ" sz="3200" dirty="0" smtClean="0">
                <a:latin typeface="Garamond" pitchFamily="18" charset="0"/>
              </a:rPr>
            </a:br>
            <a:r>
              <a:rPr lang="cs-CZ" sz="3200" dirty="0" smtClean="0">
                <a:latin typeface="Garamond" pitchFamily="18" charset="0"/>
              </a:rPr>
              <a:t>Československo-jugoslávské vztahy v kontextu mezinárodních vztahů ve střední a jihovýchodní Evropě mezi dvěma světovými válkami</a:t>
            </a:r>
            <a:endParaRPr lang="cs-CZ" sz="3200" dirty="0">
              <a:latin typeface="Garamond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059832" y="5003322"/>
            <a:ext cx="5544616" cy="1371600"/>
          </a:xfrm>
        </p:spPr>
        <p:txBody>
          <a:bodyPr>
            <a:normAutofit/>
          </a:bodyPr>
          <a:lstStyle/>
          <a:p>
            <a:pPr algn="r"/>
            <a:r>
              <a:rPr lang="cs-CZ" sz="2000" dirty="0" smtClean="0">
                <a:latin typeface="Garamond" pitchFamily="18" charset="0"/>
              </a:rPr>
              <a:t>Mgr. Jana Škerlová, </a:t>
            </a:r>
            <a:r>
              <a:rPr lang="cs-CZ" sz="2000" dirty="0" err="1" smtClean="0">
                <a:latin typeface="Garamond" pitchFamily="18" charset="0"/>
              </a:rPr>
              <a:t>Ph</a:t>
            </a:r>
            <a:r>
              <a:rPr lang="cs-CZ" sz="2000" dirty="0" smtClean="0">
                <a:latin typeface="Garamond" pitchFamily="18" charset="0"/>
              </a:rPr>
              <a:t>. D.</a:t>
            </a:r>
          </a:p>
          <a:p>
            <a:pPr algn="r"/>
            <a:r>
              <a:rPr lang="cs-CZ" sz="2000" dirty="0" smtClean="0">
                <a:latin typeface="Garamond" pitchFamily="18" charset="0"/>
              </a:rPr>
              <a:t>Historický ústav Akademie věd ČR, v. v. i.,</a:t>
            </a:r>
          </a:p>
          <a:p>
            <a:pPr algn="r"/>
            <a:r>
              <a:rPr lang="cs-CZ" sz="2000" dirty="0" smtClean="0">
                <a:latin typeface="Garamond" pitchFamily="18" charset="0"/>
              </a:rPr>
              <a:t>pobočka Brno</a:t>
            </a:r>
          </a:p>
          <a:p>
            <a:pPr algn="r"/>
            <a:endParaRPr lang="cs-CZ" sz="2000" dirty="0"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/>
          <p:cNvSpPr>
            <a:spLocks noGrp="1"/>
          </p:cNvSpPr>
          <p:nvPr>
            <p:ph type="body" idx="2"/>
          </p:nvPr>
        </p:nvSpPr>
        <p:spPr>
          <a:xfrm>
            <a:off x="251520" y="6165304"/>
            <a:ext cx="8568952" cy="576064"/>
          </a:xfrm>
        </p:spPr>
        <p:txBody>
          <a:bodyPr>
            <a:noAutofit/>
          </a:bodyPr>
          <a:lstStyle/>
          <a:p>
            <a:r>
              <a:rPr lang="cs-CZ" sz="2000" b="1" dirty="0" smtClean="0">
                <a:latin typeface="Garamond" pitchFamily="18" charset="0"/>
              </a:rPr>
              <a:t>Obžalovaní Srbové ve vězení. Pohlednice zaslaná Masarykovi 1. prosince 1909.</a:t>
            </a:r>
            <a:endParaRPr lang="cs-CZ" sz="2000" b="1" dirty="0">
              <a:latin typeface="Garamond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7416824" cy="556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2"/>
          </p:nvPr>
        </p:nvSpPr>
        <p:spPr>
          <a:xfrm>
            <a:off x="179512" y="188640"/>
            <a:ext cx="6048672" cy="6480720"/>
          </a:xfrm>
        </p:spPr>
        <p:txBody>
          <a:bodyPr>
            <a:normAutofit fontScale="47500" lnSpcReduction="20000"/>
          </a:bodyPr>
          <a:lstStyle/>
          <a:p>
            <a:r>
              <a:rPr lang="cs-CZ" sz="4200" dirty="0" smtClean="0">
                <a:latin typeface="Garamond" pitchFamily="18" charset="0"/>
              </a:rPr>
              <a:t>Masaryk dokázal, že obžaloba je vykonstruovaná a listinné důkazy padělané </a:t>
            </a:r>
          </a:p>
          <a:p>
            <a:r>
              <a:rPr lang="cs-CZ" sz="4200" dirty="0" smtClean="0">
                <a:latin typeface="Garamond" pitchFamily="18" charset="0"/>
              </a:rPr>
              <a:t>Rakousko-uherskému vyslanectví v Bělehradě (</a:t>
            </a:r>
            <a:r>
              <a:rPr lang="cs-CZ" sz="42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hrabě </a:t>
            </a:r>
            <a:r>
              <a:rPr lang="cs-CZ" sz="42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Forgásh</a:t>
            </a:r>
            <a:r>
              <a:rPr lang="cs-CZ" sz="4200" dirty="0" smtClean="0">
                <a:latin typeface="Garamond" pitchFamily="18" charset="0"/>
              </a:rPr>
              <a:t>) padělky listin údajně kompromitujících chorvatsko-srbskou koalici podvrhl nedostudovaný novinář a typograf </a:t>
            </a:r>
            <a:r>
              <a:rPr lang="cs-CZ" sz="42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Vladimir</a:t>
            </a:r>
            <a:r>
              <a:rPr lang="cs-CZ" sz="42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42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Vasić</a:t>
            </a:r>
            <a:r>
              <a:rPr lang="cs-CZ" sz="42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</a:t>
            </a:r>
            <a:r>
              <a:rPr lang="cs-CZ" sz="4200" dirty="0" smtClean="0">
                <a:latin typeface="Garamond" pitchFamily="18" charset="0"/>
              </a:rPr>
              <a:t>neví se proč a na čí objednávku</a:t>
            </a:r>
          </a:p>
          <a:p>
            <a:r>
              <a:rPr lang="cs-CZ" sz="4200" dirty="0" smtClean="0">
                <a:latin typeface="Garamond" pitchFamily="18" charset="0"/>
              </a:rPr>
              <a:t>Také svědci nedůvěryhodní, což Masaryk prokázal – např. </a:t>
            </a:r>
            <a:r>
              <a:rPr lang="cs-CZ" sz="42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Đor</a:t>
            </a:r>
            <a:r>
              <a:rPr lang="vi-VN" sz="4200" b="1" dirty="0" smtClean="0">
                <a:solidFill>
                  <a:schemeClr val="accent1">
                    <a:lumMod val="75000"/>
                  </a:schemeClr>
                </a:solidFill>
              </a:rPr>
              <a:t>đ</a:t>
            </a:r>
            <a:r>
              <a:rPr lang="cs-CZ" sz="42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e </a:t>
            </a:r>
            <a:r>
              <a:rPr lang="cs-CZ" sz="42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Nastić</a:t>
            </a:r>
            <a:r>
              <a:rPr lang="cs-CZ" sz="42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4200" dirty="0" smtClean="0">
                <a:latin typeface="Garamond" pitchFamily="18" charset="0"/>
              </a:rPr>
              <a:t>– známý z tzv.  „</a:t>
            </a:r>
            <a:r>
              <a:rPr lang="cs-CZ" sz="4200" dirty="0" err="1" smtClean="0">
                <a:latin typeface="Garamond" pitchFamily="18" charset="0"/>
              </a:rPr>
              <a:t>bombaške</a:t>
            </a:r>
            <a:r>
              <a:rPr lang="cs-CZ" sz="4200" dirty="0" smtClean="0">
                <a:latin typeface="Garamond" pitchFamily="18" charset="0"/>
              </a:rPr>
              <a:t> </a:t>
            </a:r>
            <a:r>
              <a:rPr lang="cs-CZ" sz="4200" dirty="0" err="1" smtClean="0">
                <a:latin typeface="Garamond" pitchFamily="18" charset="0"/>
              </a:rPr>
              <a:t>afere</a:t>
            </a:r>
            <a:r>
              <a:rPr lang="cs-CZ" sz="4200" dirty="0" smtClean="0">
                <a:latin typeface="Garamond" pitchFamily="18" charset="0"/>
              </a:rPr>
              <a:t>“ na </a:t>
            </a:r>
            <a:r>
              <a:rPr lang="cs-CZ" sz="4200" dirty="0" err="1" smtClean="0">
                <a:latin typeface="Garamond" pitchFamily="18" charset="0"/>
              </a:rPr>
              <a:t>Cetinji</a:t>
            </a:r>
            <a:r>
              <a:rPr lang="cs-CZ" sz="4200" dirty="0" smtClean="0">
                <a:latin typeface="Garamond" pitchFamily="18" charset="0"/>
              </a:rPr>
              <a:t> (1908.) – policejní provokatér</a:t>
            </a:r>
          </a:p>
          <a:p>
            <a:r>
              <a:rPr lang="cs-CZ" sz="4200" dirty="0" smtClean="0">
                <a:latin typeface="Garamond" pitchFamily="18" charset="0"/>
              </a:rPr>
              <a:t>Masaryk obvinil černohorského vladaře </a:t>
            </a:r>
            <a:r>
              <a:rPr lang="cs-CZ" sz="42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Nikolu</a:t>
            </a:r>
            <a:r>
              <a:rPr lang="cs-CZ" sz="4200" dirty="0" smtClean="0">
                <a:latin typeface="Garamond" pitchFamily="18" charset="0"/>
              </a:rPr>
              <a:t> , že předal tzv. revoluční status chorvatsko-srbské koalice rakousko-uherským úřadům – polemika v tisku (</a:t>
            </a:r>
            <a:r>
              <a:rPr lang="cs-CZ" sz="4200" i="1" dirty="0" smtClean="0">
                <a:latin typeface="Garamond" pitchFamily="18" charset="0"/>
              </a:rPr>
              <a:t>Národní listy + </a:t>
            </a:r>
            <a:r>
              <a:rPr lang="cs-CZ" sz="4200" i="1" dirty="0" err="1" smtClean="0">
                <a:latin typeface="Garamond" pitchFamily="18" charset="0"/>
              </a:rPr>
              <a:t>Glas</a:t>
            </a:r>
            <a:r>
              <a:rPr lang="cs-CZ" sz="4200" i="1" dirty="0" smtClean="0">
                <a:latin typeface="Garamond" pitchFamily="18" charset="0"/>
              </a:rPr>
              <a:t> </a:t>
            </a:r>
            <a:r>
              <a:rPr lang="cs-CZ" sz="4200" i="1" dirty="0" err="1" smtClean="0">
                <a:latin typeface="Garamond" pitchFamily="18" charset="0"/>
              </a:rPr>
              <a:t>Crnogoraca</a:t>
            </a:r>
            <a:r>
              <a:rPr lang="cs-CZ" sz="4200" i="1" dirty="0" smtClean="0">
                <a:latin typeface="Garamond" pitchFamily="18" charset="0"/>
              </a:rPr>
              <a:t> </a:t>
            </a:r>
            <a:r>
              <a:rPr lang="cs-CZ" sz="4200" dirty="0" smtClean="0">
                <a:latin typeface="Garamond" pitchFamily="18" charset="0"/>
              </a:rPr>
              <a:t>X </a:t>
            </a:r>
            <a:r>
              <a:rPr lang="cs-CZ" sz="4200" i="1" dirty="0" smtClean="0">
                <a:latin typeface="Garamond" pitchFamily="18" charset="0"/>
              </a:rPr>
              <a:t>Čas</a:t>
            </a:r>
            <a:r>
              <a:rPr lang="cs-CZ" sz="4200" dirty="0" smtClean="0">
                <a:latin typeface="Garamond" pitchFamily="18" charset="0"/>
              </a:rPr>
              <a:t> – bránil Masaryka), ale nepřinesl důkazy, opíral se pouze o svědectví pochybných existencí (teroristi)</a:t>
            </a:r>
          </a:p>
          <a:p>
            <a:r>
              <a:rPr lang="cs-CZ" sz="4200" dirty="0" smtClean="0">
                <a:latin typeface="Garamond" pitchFamily="18" charset="0"/>
              </a:rPr>
              <a:t>Tato obvinění však posilovala napětí mezi Srbskem a Černou Horou, což vyhovovalo </a:t>
            </a:r>
            <a:r>
              <a:rPr lang="cs-CZ" sz="4200" dirty="0" err="1" smtClean="0">
                <a:latin typeface="Garamond" pitchFamily="18" charset="0"/>
              </a:rPr>
              <a:t>Rakousku</a:t>
            </a:r>
            <a:r>
              <a:rPr lang="cs-CZ" sz="4200" dirty="0" smtClean="0">
                <a:latin typeface="Garamond" pitchFamily="18" charset="0"/>
              </a:rPr>
              <a:t>-Uhersku</a:t>
            </a:r>
          </a:p>
          <a:p>
            <a:r>
              <a:rPr lang="cs-CZ" sz="4200" dirty="0" smtClean="0">
                <a:latin typeface="Garamond" pitchFamily="18" charset="0"/>
              </a:rPr>
              <a:t>Září 1909 – TGM navštívil Černou Horu, chtěl mluvit s knížetem Nikolou, ale ten jej odmítl přijmout</a:t>
            </a:r>
          </a:p>
          <a:p>
            <a:endParaRPr lang="cs-CZ" sz="4200" dirty="0" smtClean="0">
              <a:latin typeface="Garamond" pitchFamily="18" charset="0"/>
            </a:endParaRPr>
          </a:p>
          <a:p>
            <a:r>
              <a:rPr lang="cs-CZ" sz="4200" dirty="0" smtClean="0">
                <a:latin typeface="Garamond" pitchFamily="18" charset="0"/>
              </a:rPr>
              <a:t>Masaryk svými důkazy znemožnil i ministra zahraničních věcí barona </a:t>
            </a:r>
            <a:r>
              <a:rPr lang="cs-CZ" sz="42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Lexu</a:t>
            </a:r>
            <a:r>
              <a:rPr lang="cs-CZ" sz="42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-</a:t>
            </a:r>
            <a:r>
              <a:rPr lang="cs-CZ" sz="42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Aehrenthala</a:t>
            </a:r>
            <a:r>
              <a:rPr lang="cs-CZ" sz="4200" dirty="0" smtClean="0">
                <a:latin typeface="Garamond" pitchFamily="18" charset="0"/>
              </a:rPr>
              <a:t>, který se padělky nechal zmást, ale odmítal to přiznat</a:t>
            </a:r>
          </a:p>
          <a:p>
            <a:endParaRPr lang="cs-CZ" sz="4200" dirty="0" smtClean="0">
              <a:latin typeface="Garamond" pitchFamily="18" charset="0"/>
            </a:endParaRPr>
          </a:p>
          <a:p>
            <a:pPr>
              <a:buNone/>
            </a:pPr>
            <a:endParaRPr lang="cs-CZ" sz="3800" dirty="0" smtClean="0">
              <a:latin typeface="Garamond" pitchFamily="18" charset="0"/>
            </a:endParaRPr>
          </a:p>
          <a:p>
            <a:endParaRPr lang="cs-CZ" sz="3800" dirty="0" smtClean="0">
              <a:latin typeface="Garamond" pitchFamily="18" charset="0"/>
            </a:endParaRPr>
          </a:p>
          <a:p>
            <a:endParaRPr lang="cs-CZ" dirty="0">
              <a:latin typeface="Garamond" pitchFamily="18" charset="0"/>
            </a:endParaRPr>
          </a:p>
        </p:txBody>
      </p:sp>
      <p:pic>
        <p:nvPicPr>
          <p:cNvPr id="6" name="Zástupný symbol pro obsah 5" descr="225px-Alois_Lexa_von_Ährenthal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372200" y="2204864"/>
            <a:ext cx="2162368" cy="2969652"/>
          </a:xfrm>
        </p:spPr>
      </p:pic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>
          <a:xfrm>
            <a:off x="6156176" y="620688"/>
            <a:ext cx="2520280" cy="1440160"/>
          </a:xfrm>
        </p:spPr>
        <p:txBody>
          <a:bodyPr/>
          <a:lstStyle/>
          <a:p>
            <a:pPr algn="ctr"/>
            <a:r>
              <a:rPr lang="cs-CZ" sz="1800" dirty="0" smtClean="0">
                <a:latin typeface="Garamond" pitchFamily="18" charset="0"/>
              </a:rPr>
              <a:t>Alois Lexa hrabě </a:t>
            </a:r>
            <a:r>
              <a:rPr lang="cs-CZ" sz="1800" dirty="0" err="1" smtClean="0">
                <a:latin typeface="Garamond" pitchFamily="18" charset="0"/>
              </a:rPr>
              <a:t>Aerenthal</a:t>
            </a:r>
            <a:r>
              <a:rPr lang="cs-CZ" sz="1800" dirty="0" smtClean="0">
                <a:latin typeface="Garamond" pitchFamily="18" charset="0"/>
              </a:rPr>
              <a:t>, ministr zahraničních věcí Rakouska- Uherska v letech 1906–1912</a:t>
            </a:r>
            <a:endParaRPr lang="cs-CZ" sz="1800" dirty="0"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260648"/>
            <a:ext cx="8208912" cy="6336704"/>
          </a:xfrm>
        </p:spPr>
        <p:txBody>
          <a:bodyPr>
            <a:noAutofit/>
          </a:bodyPr>
          <a:lstStyle/>
          <a:p>
            <a:r>
              <a:rPr lang="cs-CZ" sz="2000" dirty="0" smtClean="0">
                <a:latin typeface="Garamond" pitchFamily="18" charset="0"/>
              </a:rPr>
              <a:t>1910 – Masarykova vystoupení v delegacích – obvinil </a:t>
            </a:r>
            <a:r>
              <a:rPr lang="cs-CZ" sz="2000" dirty="0" err="1" smtClean="0">
                <a:latin typeface="Garamond" pitchFamily="18" charset="0"/>
              </a:rPr>
              <a:t>Aehrenthala</a:t>
            </a:r>
            <a:r>
              <a:rPr lang="cs-CZ" sz="2000" dirty="0" smtClean="0">
                <a:latin typeface="Garamond" pitchFamily="18" charset="0"/>
              </a:rPr>
              <a:t>, že na Balkáně provozoval dobrodružnou zahraniční politiku a že kvůli ospravedlnění anexe Bosny a Hercegoviny využil křivé důkazy </a:t>
            </a:r>
          </a:p>
          <a:p>
            <a:endParaRPr lang="cs-CZ" sz="2000" dirty="0" smtClean="0">
              <a:latin typeface="Garamond" pitchFamily="18" charset="0"/>
            </a:endParaRPr>
          </a:p>
          <a:p>
            <a:r>
              <a:rPr lang="cs-CZ" sz="2000" dirty="0" smtClean="0">
                <a:latin typeface="Garamond" pitchFamily="18" charset="0"/>
              </a:rPr>
              <a:t>1910 – </a:t>
            </a:r>
            <a:r>
              <a:rPr lang="cs-CZ" sz="2000" b="1" dirty="0" smtClean="0">
                <a:solidFill>
                  <a:schemeClr val="tx2"/>
                </a:solidFill>
                <a:latin typeface="Garamond" pitchFamily="18" charset="0"/>
              </a:rPr>
              <a:t>tzv. </a:t>
            </a:r>
            <a:r>
              <a:rPr lang="cs-CZ" sz="2000" b="1" dirty="0" err="1" smtClean="0">
                <a:solidFill>
                  <a:schemeClr val="tx2"/>
                </a:solidFill>
                <a:latin typeface="Garamond" pitchFamily="18" charset="0"/>
              </a:rPr>
              <a:t>Friedjungův</a:t>
            </a:r>
            <a:r>
              <a:rPr lang="cs-CZ" sz="2000" b="1" dirty="0" smtClean="0">
                <a:solidFill>
                  <a:schemeClr val="tx2"/>
                </a:solidFill>
                <a:latin typeface="Garamond" pitchFamily="18" charset="0"/>
              </a:rPr>
              <a:t> proces </a:t>
            </a:r>
            <a:r>
              <a:rPr lang="cs-CZ" sz="2000" dirty="0" smtClean="0">
                <a:latin typeface="Garamond" pitchFamily="18" charset="0"/>
              </a:rPr>
              <a:t>ve Vídni – bývalí obvinění zažalovali rakouského historika </a:t>
            </a:r>
            <a:r>
              <a:rPr lang="cs-CZ" sz="20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Heinricha </a:t>
            </a:r>
            <a:r>
              <a:rPr lang="cs-CZ" sz="20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Friedjunga</a:t>
            </a:r>
            <a:r>
              <a:rPr lang="cs-CZ" sz="20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000" dirty="0" smtClean="0">
                <a:latin typeface="Garamond" pitchFamily="18" charset="0"/>
              </a:rPr>
              <a:t>pro pomluvu</a:t>
            </a:r>
          </a:p>
          <a:p>
            <a:r>
              <a:rPr lang="cs-CZ" sz="2000" dirty="0" smtClean="0">
                <a:latin typeface="Garamond" pitchFamily="18" charset="0"/>
              </a:rPr>
              <a:t>1910. </a:t>
            </a:r>
            <a:r>
              <a:rPr lang="cs-CZ" sz="2000" dirty="0" smtClean="0">
                <a:solidFill>
                  <a:schemeClr val="tx2"/>
                </a:solidFill>
                <a:latin typeface="Garamond" pitchFamily="18" charset="0"/>
              </a:rPr>
              <a:t>– </a:t>
            </a:r>
            <a:r>
              <a:rPr lang="cs-CZ" sz="2000" b="1" dirty="0" smtClean="0">
                <a:solidFill>
                  <a:schemeClr val="tx2"/>
                </a:solidFill>
                <a:latin typeface="Garamond" pitchFamily="18" charset="0"/>
              </a:rPr>
              <a:t>tzv. </a:t>
            </a:r>
            <a:r>
              <a:rPr lang="cs-CZ" sz="2000" b="1" dirty="0" err="1" smtClean="0">
                <a:solidFill>
                  <a:schemeClr val="tx2"/>
                </a:solidFill>
                <a:latin typeface="Garamond" pitchFamily="18" charset="0"/>
              </a:rPr>
              <a:t>Vasićův</a:t>
            </a:r>
            <a:r>
              <a:rPr lang="cs-CZ" sz="2000" b="1" dirty="0" smtClean="0">
                <a:solidFill>
                  <a:schemeClr val="tx2"/>
                </a:solidFill>
                <a:latin typeface="Garamond" pitchFamily="18" charset="0"/>
              </a:rPr>
              <a:t> proces </a:t>
            </a:r>
            <a:r>
              <a:rPr lang="cs-CZ" sz="2000" dirty="0" smtClean="0">
                <a:latin typeface="Garamond" pitchFamily="18" charset="0"/>
              </a:rPr>
              <a:t>(padělatel dokumentů) v Bělehradě</a:t>
            </a:r>
          </a:p>
          <a:p>
            <a:r>
              <a:rPr lang="cs-CZ" sz="2000" dirty="0" smtClean="0">
                <a:latin typeface="Garamond" pitchFamily="18" charset="0"/>
              </a:rPr>
              <a:t>Masaryk se snažil dokázat, že padělané dokumenty byly vyrobeny na rakousko-uherském vyslanectví v Bělehradě pod vedením vyslance </a:t>
            </a:r>
            <a:r>
              <a:rPr lang="cs-CZ" sz="20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Forgáche</a:t>
            </a:r>
            <a:r>
              <a:rPr lang="cs-CZ" sz="20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000" dirty="0" smtClean="0">
                <a:latin typeface="Garamond" pitchFamily="18" charset="0"/>
              </a:rPr>
              <a:t>(ve skutečnosti ty dokumenty vyrobil </a:t>
            </a:r>
            <a:r>
              <a:rPr lang="cs-CZ" sz="20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Vladimir</a:t>
            </a:r>
            <a:r>
              <a:rPr lang="cs-CZ" sz="20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0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Vasić</a:t>
            </a:r>
            <a:r>
              <a:rPr lang="cs-CZ" sz="2000" dirty="0" smtClean="0">
                <a:latin typeface="Garamond" pitchFamily="18" charset="0"/>
              </a:rPr>
              <a:t>, ale kdo vymyslel jejich obsah se neví – možná agenti okolo bána </a:t>
            </a:r>
            <a:r>
              <a:rPr lang="cs-CZ" sz="2000" dirty="0" err="1" smtClean="0">
                <a:latin typeface="Garamond" pitchFamily="18" charset="0"/>
              </a:rPr>
              <a:t>Raucha</a:t>
            </a:r>
            <a:r>
              <a:rPr lang="cs-CZ" sz="2000" dirty="0" smtClean="0">
                <a:latin typeface="Garamond" pitchFamily="18" charset="0"/>
              </a:rPr>
              <a:t>, možná dokonce ruští agenti)</a:t>
            </a:r>
          </a:p>
          <a:p>
            <a:pPr>
              <a:buNone/>
            </a:pPr>
            <a:endParaRPr lang="cs-CZ" sz="2000" dirty="0" smtClean="0">
              <a:latin typeface="Garamond" pitchFamily="18" charset="0"/>
            </a:endParaRPr>
          </a:p>
          <a:p>
            <a:r>
              <a:rPr lang="cs-CZ" sz="2000" dirty="0" smtClean="0">
                <a:latin typeface="Garamond" pitchFamily="18" charset="0"/>
              </a:rPr>
              <a:t>1910 – chorvatsko-srbská koalice uzavřela dohodu s novým chorvatským bánem </a:t>
            </a:r>
            <a:r>
              <a:rPr lang="cs-CZ" sz="20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Khuenem</a:t>
            </a:r>
            <a:r>
              <a:rPr lang="cs-CZ" sz="20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0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Hedervárym</a:t>
            </a:r>
            <a:endParaRPr lang="cs-CZ" sz="2000" b="1" dirty="0" smtClean="0">
              <a:solidFill>
                <a:schemeClr val="accent1">
                  <a:lumMod val="75000"/>
                </a:schemeClr>
              </a:solidFill>
              <a:latin typeface="Garamond" pitchFamily="18" charset="0"/>
            </a:endParaRPr>
          </a:p>
          <a:p>
            <a:pPr>
              <a:buNone/>
            </a:pPr>
            <a:endParaRPr lang="cs-CZ" sz="2000" b="1" dirty="0" smtClean="0">
              <a:solidFill>
                <a:schemeClr val="accent1">
                  <a:lumMod val="75000"/>
                </a:schemeClr>
              </a:solidFill>
              <a:latin typeface="Garamond" pitchFamily="18" charset="0"/>
            </a:endParaRPr>
          </a:p>
          <a:p>
            <a:r>
              <a:rPr lang="cs-CZ" sz="2000" dirty="0" smtClean="0">
                <a:latin typeface="Garamond" pitchFamily="18" charset="0"/>
              </a:rPr>
              <a:t>Všichni obvinění byli nakonec omilostněni</a:t>
            </a:r>
          </a:p>
          <a:p>
            <a:r>
              <a:rPr lang="cs-CZ" sz="2000" dirty="0" smtClean="0">
                <a:latin typeface="Garamond" pitchFamily="18" charset="0"/>
              </a:rPr>
              <a:t>Procesy byly součástí politické kampaně kolem anekční krize</a:t>
            </a:r>
          </a:p>
          <a:p>
            <a:endParaRPr lang="cs-CZ" sz="2000" dirty="0" smtClean="0">
              <a:latin typeface="Garamond" pitchFamily="18" charset="0"/>
            </a:endParaRPr>
          </a:p>
          <a:p>
            <a:endParaRPr lang="cs-CZ" sz="2000" dirty="0" smtClean="0">
              <a:latin typeface="Garamond" pitchFamily="18" charset="0"/>
            </a:endParaRPr>
          </a:p>
          <a:p>
            <a:endParaRPr lang="cs-CZ" sz="2000" dirty="0" smtClean="0">
              <a:latin typeface="Garamond" pitchFamily="18" charset="0"/>
            </a:endParaRPr>
          </a:p>
          <a:p>
            <a:endParaRPr lang="cs-CZ"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467600" cy="614129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latin typeface="Garamond" pitchFamily="18" charset="0"/>
              </a:rPr>
              <a:t>během </a:t>
            </a:r>
            <a:r>
              <a:rPr lang="cs-CZ" b="1" dirty="0" smtClean="0">
                <a:latin typeface="Garamond" pitchFamily="18" charset="0"/>
              </a:rPr>
              <a:t>balkánských válek </a:t>
            </a:r>
            <a:r>
              <a:rPr lang="cs-CZ" dirty="0" smtClean="0">
                <a:latin typeface="Garamond" pitchFamily="18" charset="0"/>
              </a:rPr>
              <a:t>snahy o zprostředkování jednání mezi R-U a Srbskem – 1912 – setkání s Nikolou </a:t>
            </a:r>
            <a:r>
              <a:rPr lang="cs-CZ" dirty="0" err="1" smtClean="0">
                <a:latin typeface="Garamond" pitchFamily="18" charset="0"/>
              </a:rPr>
              <a:t>Pašićem</a:t>
            </a:r>
            <a:r>
              <a:rPr lang="cs-CZ" dirty="0" smtClean="0">
                <a:latin typeface="Garamond" pitchFamily="18" charset="0"/>
              </a:rPr>
              <a:t> v Bělehradě </a:t>
            </a:r>
          </a:p>
          <a:p>
            <a:r>
              <a:rPr lang="cs-CZ" dirty="0" smtClean="0">
                <a:latin typeface="Garamond" pitchFamily="18" charset="0"/>
              </a:rPr>
              <a:t>Poté Masaryk ve Vídni ministru zahraničních věcí hraběti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Berchtoldovi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dirty="0" smtClean="0">
                <a:latin typeface="Garamond" pitchFamily="18" charset="0"/>
              </a:rPr>
              <a:t>tlumočil </a:t>
            </a:r>
            <a:r>
              <a:rPr lang="cs-CZ" dirty="0" err="1" smtClean="0">
                <a:latin typeface="Garamond" pitchFamily="18" charset="0"/>
              </a:rPr>
              <a:t>Pašićovu</a:t>
            </a:r>
            <a:r>
              <a:rPr lang="cs-CZ" dirty="0" smtClean="0">
                <a:latin typeface="Garamond" pitchFamily="18" charset="0"/>
              </a:rPr>
              <a:t> zprávu, že  Srbsko chce R-U dát obchodní koncese zatímco R-U má dát Srbsku jeden jadranský přístav, který by Srbsko mohlo užívat pro svůj dovoz a vývoz zboží, ne pro účely válečného námořnictva, </a:t>
            </a:r>
            <a:r>
              <a:rPr lang="cs-CZ" dirty="0" err="1" smtClean="0">
                <a:latin typeface="Garamond" pitchFamily="18" charset="0"/>
              </a:rPr>
              <a:t>Berchtold</a:t>
            </a:r>
            <a:r>
              <a:rPr lang="cs-CZ" dirty="0" smtClean="0">
                <a:latin typeface="Garamond" pitchFamily="18" charset="0"/>
              </a:rPr>
              <a:t> to odmítl</a:t>
            </a:r>
          </a:p>
          <a:p>
            <a:r>
              <a:rPr lang="cs-CZ" dirty="0" smtClean="0">
                <a:latin typeface="Garamond" pitchFamily="18" charset="0"/>
              </a:rPr>
              <a:t>V ČZ humanitární sbírky</a:t>
            </a:r>
          </a:p>
          <a:p>
            <a:r>
              <a:rPr lang="cs-CZ" dirty="0" smtClean="0">
                <a:latin typeface="Garamond" pitchFamily="18" charset="0"/>
              </a:rPr>
              <a:t>Čeští lékaři na válečných frontách</a:t>
            </a:r>
          </a:p>
          <a:p>
            <a:r>
              <a:rPr lang="cs-CZ" dirty="0" smtClean="0">
                <a:latin typeface="Garamond" pitchFamily="18" charset="0"/>
              </a:rPr>
              <a:t>Přednášky a manifestace na podporu Jihoslovanů – často měly protirakouský charakter</a:t>
            </a:r>
          </a:p>
          <a:p>
            <a:r>
              <a:rPr lang="cs-CZ" dirty="0" smtClean="0">
                <a:latin typeface="Garamond" pitchFamily="18" charset="0"/>
              </a:rPr>
              <a:t>Novinové zpravodajství – např. 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Emanuel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Škatula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dirty="0" smtClean="0">
                <a:latin typeface="Garamond" pitchFamily="18" charset="0"/>
              </a:rPr>
              <a:t>pro </a:t>
            </a:r>
            <a:r>
              <a:rPr lang="cs-CZ" i="1" dirty="0" smtClean="0">
                <a:latin typeface="Garamond" pitchFamily="18" charset="0"/>
              </a:rPr>
              <a:t>Právo lidu</a:t>
            </a:r>
          </a:p>
          <a:p>
            <a:r>
              <a:rPr lang="cs-CZ" dirty="0" smtClean="0">
                <a:latin typeface="Garamond" pitchFamily="18" charset="0"/>
              </a:rPr>
              <a:t>Masaryk se zabýval myšlenkou na usmíření Bulharů a Srbů znepřátelených kvůli Makedonii</a:t>
            </a:r>
            <a:endParaRPr lang="cs-CZ" dirty="0"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19256" cy="504056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 smtClean="0">
                <a:latin typeface="Garamond" pitchFamily="18" charset="0"/>
                <a:cs typeface="Times New Roman" pitchFamily="18" charset="0"/>
              </a:rPr>
              <a:t>Češi, Slováci a Jihoslované za první světové války</a:t>
            </a:r>
            <a:endParaRPr lang="en-GB" sz="2400" dirty="0">
              <a:latin typeface="Garamond" pitchFamily="18" charset="0"/>
            </a:endParaRPr>
          </a:p>
        </p:txBody>
      </p:sp>
      <p:pic>
        <p:nvPicPr>
          <p:cNvPr id="4" name="Zástupný symbol pro obsah 3" descr="Europe1914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836712"/>
            <a:ext cx="6200973" cy="58577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františek_ferdinand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7972819" cy="48634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symbol pro text 2"/>
          <p:cNvSpPr>
            <a:spLocks noGrp="1"/>
          </p:cNvSpPr>
          <p:nvPr>
            <p:ph sz="quarter" idx="2"/>
          </p:nvPr>
        </p:nvSpPr>
        <p:spPr>
          <a:xfrm>
            <a:off x="179512" y="5456981"/>
            <a:ext cx="8458088" cy="1401019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cs-CZ" sz="3800" dirty="0" smtClean="0">
                <a:latin typeface="Garamond" pitchFamily="18" charset="0"/>
              </a:rPr>
              <a:t>28. června </a:t>
            </a:r>
            <a:r>
              <a:rPr lang="cs-CZ" sz="3800" dirty="0" smtClean="0">
                <a:latin typeface="Garamond" pitchFamily="18" charset="0"/>
              </a:rPr>
              <a:t>1914 </a:t>
            </a:r>
            <a:r>
              <a:rPr lang="cs-CZ" sz="3800" dirty="0" smtClean="0">
                <a:latin typeface="Garamond" pitchFamily="18" charset="0"/>
              </a:rPr>
              <a:t>– zavraždění arcivévody </a:t>
            </a:r>
            <a:r>
              <a:rPr lang="cs-CZ" sz="3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Františka Ferdinanda d’Este </a:t>
            </a:r>
            <a:r>
              <a:rPr lang="cs-CZ" sz="3800" dirty="0" smtClean="0">
                <a:latin typeface="Garamond" pitchFamily="18" charset="0"/>
              </a:rPr>
              <a:t>a jeho manželky </a:t>
            </a:r>
            <a:r>
              <a:rPr lang="cs-CZ" sz="3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Žofie Chotkové</a:t>
            </a:r>
            <a:r>
              <a:rPr lang="cs-CZ" sz="3800" dirty="0" smtClean="0">
                <a:latin typeface="Garamond" pitchFamily="18" charset="0"/>
              </a:rPr>
              <a:t> v Sarajevu</a:t>
            </a:r>
            <a:endParaRPr lang="en-GB" sz="3800" dirty="0" smtClean="0">
              <a:latin typeface="Garamond" pitchFamily="18" charset="0"/>
            </a:endParaRPr>
          </a:p>
          <a:p>
            <a:pPr lvl="0"/>
            <a:r>
              <a:rPr lang="cs-CZ" sz="3800" dirty="0" smtClean="0">
                <a:latin typeface="Garamond" pitchFamily="18" charset="0"/>
              </a:rPr>
              <a:t>28. července </a:t>
            </a:r>
            <a:r>
              <a:rPr lang="cs-CZ" sz="3800" dirty="0" smtClean="0">
                <a:latin typeface="Garamond" pitchFamily="18" charset="0"/>
              </a:rPr>
              <a:t>1914 </a:t>
            </a:r>
            <a:r>
              <a:rPr lang="en-GB" sz="3800" dirty="0" smtClean="0">
                <a:latin typeface="Garamond" pitchFamily="18" charset="0"/>
              </a:rPr>
              <a:t>– </a:t>
            </a:r>
            <a:r>
              <a:rPr lang="cs-CZ" sz="3800" dirty="0" err="1" smtClean="0">
                <a:latin typeface="Garamond" pitchFamily="18" charset="0"/>
              </a:rPr>
              <a:t>Rakousko</a:t>
            </a:r>
            <a:r>
              <a:rPr lang="cs-CZ" sz="3800" dirty="0" smtClean="0">
                <a:latin typeface="Garamond" pitchFamily="18" charset="0"/>
              </a:rPr>
              <a:t>-Uhersko vyhlásilo válku Srbsku</a:t>
            </a:r>
            <a:endParaRPr lang="en-GB" sz="3800" dirty="0" smtClean="0">
              <a:latin typeface="Garamond" pitchFamily="18" charset="0"/>
            </a:endParaRPr>
          </a:p>
          <a:p>
            <a:endParaRPr lang="en-GB" sz="1600" dirty="0" smtClean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332656"/>
            <a:ext cx="8064896" cy="6264696"/>
          </a:xfrm>
        </p:spPr>
        <p:txBody>
          <a:bodyPr>
            <a:noAutofit/>
          </a:bodyPr>
          <a:lstStyle/>
          <a:p>
            <a:r>
              <a:rPr lang="cs-CZ" sz="2300" dirty="0" smtClean="0">
                <a:latin typeface="Garamond" pitchFamily="18" charset="0"/>
              </a:rPr>
              <a:t>1914 – odchod TGM do emigrace – už na přelomu let 1914/1915 navázal kontakty s Jihoslovany z habsburské monarchie v Římě a v Ženevě – např. 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Ante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Trumbić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Frano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Supilo, Ivan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Meštrović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Hinko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Hinković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Bogomil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Vošnjak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Nikola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Stojanović</a:t>
            </a:r>
            <a:endParaRPr lang="cs-CZ" sz="2300" b="1" dirty="0" smtClean="0">
              <a:solidFill>
                <a:schemeClr val="accent1">
                  <a:lumMod val="75000"/>
                </a:schemeClr>
              </a:solidFill>
              <a:latin typeface="Garamond" pitchFamily="18" charset="0"/>
            </a:endParaRPr>
          </a:p>
          <a:p>
            <a:r>
              <a:rPr lang="cs-CZ" sz="2300" dirty="0" smtClean="0">
                <a:latin typeface="Garamond" pitchFamily="18" charset="0"/>
              </a:rPr>
              <a:t>Jejich společným cílem spolupráce se zeměmi Dohody, úsilí o rozbití R-U a tím pádem i oslabení Německa a vznik národních států</a:t>
            </a:r>
          </a:p>
          <a:p>
            <a:r>
              <a:rPr lang="cs-CZ" sz="2300" dirty="0" smtClean="0">
                <a:latin typeface="Garamond" pitchFamily="18" charset="0"/>
              </a:rPr>
              <a:t>Kontakty se srbskými intelektuály (např. prof.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Božidar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Marković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300" dirty="0" smtClean="0">
                <a:latin typeface="Garamond" pitchFamily="18" charset="0"/>
              </a:rPr>
              <a:t>– Srbská informační kancelář v Londýně, historik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Stanoje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Stanojević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300" dirty="0" smtClean="0">
                <a:latin typeface="Garamond" pitchFamily="18" charset="0"/>
              </a:rPr>
              <a:t>ad.)</a:t>
            </a:r>
          </a:p>
          <a:p>
            <a:r>
              <a:rPr lang="cs-CZ" sz="2300" dirty="0" smtClean="0">
                <a:latin typeface="Garamond" pitchFamily="18" charset="0"/>
              </a:rPr>
              <a:t>Spolupráce se srbskými vyslanci v západní Evropě, Rusku a USA (v Římě 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Ljubo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Mihajlović</a:t>
            </a:r>
            <a:r>
              <a:rPr lang="cs-CZ" sz="2300" dirty="0" smtClean="0">
                <a:latin typeface="Garamond" pitchFamily="18" charset="0"/>
              </a:rPr>
              <a:t>, v Paříži 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Milenko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Vesnić</a:t>
            </a:r>
            <a:r>
              <a:rPr lang="cs-CZ" sz="2300" dirty="0" smtClean="0">
                <a:latin typeface="Garamond" pitchFamily="18" charset="0"/>
              </a:rPr>
              <a:t>, v Londýně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Jovan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Jovanović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Pižon</a:t>
            </a:r>
            <a:r>
              <a:rPr lang="cs-CZ" sz="2300" dirty="0" smtClean="0">
                <a:latin typeface="Garamond" pitchFamily="18" charset="0"/>
              </a:rPr>
              <a:t>, v Petrohradě 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Miroslav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Spalajković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</a:t>
            </a:r>
            <a:r>
              <a:rPr lang="cs-CZ" sz="2300" dirty="0" smtClean="0">
                <a:latin typeface="Garamond" pitchFamily="18" charset="0"/>
              </a:rPr>
              <a:t>v USA znovu </a:t>
            </a:r>
            <a:r>
              <a:rPr lang="cs-CZ" sz="2300" dirty="0" err="1" smtClean="0">
                <a:latin typeface="Garamond" pitchFamily="18" charset="0"/>
              </a:rPr>
              <a:t>Mihaljović</a:t>
            </a:r>
            <a:r>
              <a:rPr lang="cs-CZ" sz="2300" dirty="0" smtClean="0">
                <a:latin typeface="Garamond" pitchFamily="18" charset="0"/>
              </a:rPr>
              <a:t>, později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Jevrem</a:t>
            </a:r>
            <a:r>
              <a:rPr lang="cs-CZ" sz="23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3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Simić</a:t>
            </a:r>
            <a:r>
              <a:rPr lang="cs-CZ" sz="2300" dirty="0" smtClean="0">
                <a:latin typeface="Garamond" pitchFamily="18" charset="0"/>
              </a:rPr>
              <a:t>)</a:t>
            </a:r>
          </a:p>
          <a:p>
            <a:r>
              <a:rPr lang="cs-CZ" sz="2300" dirty="0" smtClean="0">
                <a:latin typeface="Garamond" pitchFamily="18" charset="0"/>
              </a:rPr>
              <a:t>1915–1917 – TGM používal srbský pas, měl jej zřejmě i Beneš, ale nedochoval se</a:t>
            </a:r>
          </a:p>
          <a:p>
            <a:endParaRPr lang="cs-CZ" dirty="0" smtClean="0"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br 4a_Masarykův srbský pas.t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824536" cy="3484387"/>
          </a:xfrm>
        </p:spPr>
      </p:pic>
      <p:pic>
        <p:nvPicPr>
          <p:cNvPr id="7" name="Zástupný symbol pro obsah 6" descr="pas002.tif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995936" y="3284984"/>
            <a:ext cx="4770954" cy="3445689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 descr="Sn+şmek 00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347864" y="2554903"/>
            <a:ext cx="5300191" cy="4159177"/>
          </a:xfrm>
        </p:spPr>
      </p:pic>
      <p:pic>
        <p:nvPicPr>
          <p:cNvPr id="10" name="Zástupný symbol pro obsah 9" descr="Sn+şmek 00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3973184" cy="3096344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5112568" cy="640871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latin typeface="Garamond" pitchFamily="18" charset="0"/>
              </a:rPr>
              <a:t>Za války různé úvahy o budoucí podobě českého a jihoslovanského státu</a:t>
            </a:r>
          </a:p>
          <a:p>
            <a:r>
              <a:rPr lang="cs-CZ" dirty="0" smtClean="0">
                <a:latin typeface="Garamond" pitchFamily="18" charset="0"/>
              </a:rPr>
              <a:t>Myšlenka koridoru, který by oba státy propojoval (vznikla v okruhu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Karla Kramáře</a:t>
            </a:r>
            <a:r>
              <a:rPr lang="cs-CZ" dirty="0" smtClean="0">
                <a:latin typeface="Garamond" pitchFamily="18" charset="0"/>
              </a:rPr>
              <a:t>) – Masaryk s ní operoval v memorandu </a:t>
            </a:r>
            <a:r>
              <a:rPr lang="cs-CZ" i="1" dirty="0" smtClean="0">
                <a:latin typeface="Garamond" pitchFamily="18" charset="0"/>
              </a:rPr>
              <a:t>Independent Bohemia</a:t>
            </a:r>
          </a:p>
          <a:p>
            <a:r>
              <a:rPr lang="cs-CZ" dirty="0" smtClean="0">
                <a:latin typeface="Garamond" pitchFamily="18" charset="0"/>
              </a:rPr>
              <a:t>Úvahy nad personální unií pod vládou srbské dynastie </a:t>
            </a:r>
            <a:r>
              <a:rPr lang="cs-CZ" dirty="0" err="1" smtClean="0">
                <a:latin typeface="Garamond" pitchFamily="18" charset="0"/>
              </a:rPr>
              <a:t>Kara</a:t>
            </a:r>
            <a:r>
              <a:rPr lang="vi-VN" dirty="0" smtClean="0"/>
              <a:t>đ</a:t>
            </a:r>
            <a:r>
              <a:rPr lang="cs-CZ" dirty="0" err="1" smtClean="0">
                <a:latin typeface="Garamond" pitchFamily="18" charset="0"/>
              </a:rPr>
              <a:t>or</a:t>
            </a:r>
            <a:r>
              <a:rPr lang="vi-VN" dirty="0" smtClean="0"/>
              <a:t>đ</a:t>
            </a:r>
            <a:r>
              <a:rPr lang="cs-CZ" dirty="0" err="1" smtClean="0">
                <a:latin typeface="Garamond" pitchFamily="18" charset="0"/>
              </a:rPr>
              <a:t>evićů</a:t>
            </a:r>
            <a:r>
              <a:rPr lang="cs-CZ" dirty="0" smtClean="0">
                <a:latin typeface="Garamond" pitchFamily="18" charset="0"/>
              </a:rPr>
              <a:t> </a:t>
            </a:r>
          </a:p>
          <a:p>
            <a:r>
              <a:rPr lang="cs-CZ" dirty="0" smtClean="0">
                <a:latin typeface="Garamond" pitchFamily="18" charset="0"/>
              </a:rPr>
              <a:t>Masaryk však vnímal také těžkosti vzájemné spolupráce, jak se Srby, tak s Jihoslovany z monarchie (velkosrbské a </a:t>
            </a:r>
            <a:r>
              <a:rPr lang="cs-CZ" dirty="0" err="1" smtClean="0">
                <a:latin typeface="Garamond" pitchFamily="18" charset="0"/>
              </a:rPr>
              <a:t>velkochorvatské</a:t>
            </a:r>
            <a:r>
              <a:rPr lang="cs-CZ" dirty="0" smtClean="0">
                <a:latin typeface="Garamond" pitchFamily="18" charset="0"/>
              </a:rPr>
              <a:t> koncepce atd.) a zároveň i mezinárodní souvislosti (zejména úlohu Itálie v Dohodě)</a:t>
            </a:r>
          </a:p>
          <a:p>
            <a:r>
              <a:rPr lang="cs-CZ" dirty="0" smtClean="0">
                <a:latin typeface="Garamond" pitchFamily="18" charset="0"/>
              </a:rPr>
              <a:t>Často byl proto mezi Jihoslovany (podobně jako Beneš) vnímán jako italofil</a:t>
            </a:r>
          </a:p>
          <a:p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Edvard Beneš </a:t>
            </a:r>
            <a:r>
              <a:rPr lang="cs-CZ" dirty="0" smtClean="0">
                <a:latin typeface="Garamond" pitchFamily="18" charset="0"/>
              </a:rPr>
              <a:t>spolupracoval s Jihoslovany od února 1916 – jednal zejména s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Ante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Trumbićem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dirty="0" smtClean="0">
                <a:latin typeface="Garamond" pitchFamily="18" charset="0"/>
              </a:rPr>
              <a:t>– předseda Jihoslovanského výboru</a:t>
            </a:r>
          </a:p>
          <a:p>
            <a:r>
              <a:rPr lang="cs-CZ" dirty="0" smtClean="0">
                <a:latin typeface="Garamond" pitchFamily="18" charset="0"/>
              </a:rPr>
              <a:t>tiskový orgán Čechoslováků v Paříži </a:t>
            </a:r>
            <a:r>
              <a:rPr lang="cs-CZ" i="1" dirty="0" smtClean="0">
                <a:latin typeface="Garamond" pitchFamily="18" charset="0"/>
              </a:rPr>
              <a:t>La </a:t>
            </a:r>
            <a:r>
              <a:rPr lang="cs-CZ" i="1" dirty="0" err="1" smtClean="0">
                <a:latin typeface="Garamond" pitchFamily="18" charset="0"/>
              </a:rPr>
              <a:t>Nation</a:t>
            </a:r>
            <a:r>
              <a:rPr lang="cs-CZ" i="1" dirty="0" smtClean="0">
                <a:latin typeface="Garamond" pitchFamily="18" charset="0"/>
              </a:rPr>
              <a:t> </a:t>
            </a:r>
            <a:r>
              <a:rPr lang="cs-CZ" i="1" dirty="0" err="1" smtClean="0">
                <a:latin typeface="Garamond" pitchFamily="18" charset="0"/>
              </a:rPr>
              <a:t>Tchéque</a:t>
            </a:r>
            <a:r>
              <a:rPr lang="cs-CZ" i="1" dirty="0" smtClean="0">
                <a:latin typeface="Garamond" pitchFamily="18" charset="0"/>
              </a:rPr>
              <a:t> </a:t>
            </a:r>
            <a:r>
              <a:rPr lang="cs-CZ" dirty="0" smtClean="0">
                <a:latin typeface="Garamond" pitchFamily="18" charset="0"/>
              </a:rPr>
              <a:t>brzy i tiskovým orgánem Jihoslovanů – nelibost Itálie</a:t>
            </a:r>
          </a:p>
          <a:p>
            <a:r>
              <a:rPr lang="cs-CZ" dirty="0" smtClean="0">
                <a:latin typeface="Garamond" pitchFamily="18" charset="0"/>
              </a:rPr>
              <a:t>s Jihoslovany zejména v Itálii jednal často i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Milan Rastislav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Štefánik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</a:t>
            </a:r>
            <a:r>
              <a:rPr lang="cs-CZ" dirty="0" smtClean="0">
                <a:latin typeface="Garamond" pitchFamily="18" charset="0"/>
              </a:rPr>
              <a:t> který na podzim 1916 působil ve francouzském letectvu podporujícím Srby na Soluňské frontě</a:t>
            </a:r>
            <a:endParaRPr lang="cs-CZ" b="1" dirty="0" smtClean="0">
              <a:solidFill>
                <a:schemeClr val="accent1">
                  <a:lumMod val="75000"/>
                </a:schemeClr>
              </a:solidFill>
              <a:latin typeface="Garamond" pitchFamily="18" charset="0"/>
            </a:endParaRPr>
          </a:p>
          <a:p>
            <a:endParaRPr lang="cs-CZ" dirty="0" smtClean="0">
              <a:latin typeface="Garamond" pitchFamily="18" charset="0"/>
            </a:endParaRPr>
          </a:p>
          <a:p>
            <a:endParaRPr lang="cs-CZ" dirty="0"/>
          </a:p>
        </p:txBody>
      </p:sp>
      <p:pic>
        <p:nvPicPr>
          <p:cNvPr id="11" name="Zástupný symbol pro obsah 10" descr="Czech_corridor_proposal.svg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364088" y="908720"/>
            <a:ext cx="3143250" cy="314325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2000px-Austria-Hungary_map_cs.svg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476672"/>
            <a:ext cx="6048672" cy="4672600"/>
          </a:xfrm>
        </p:spPr>
      </p:pic>
      <p:sp>
        <p:nvSpPr>
          <p:cNvPr id="6" name="Zástupný symbol pro obsah 5"/>
          <p:cNvSpPr>
            <a:spLocks noGrp="1"/>
          </p:cNvSpPr>
          <p:nvPr>
            <p:ph sz="quarter" idx="2"/>
          </p:nvPr>
        </p:nvSpPr>
        <p:spPr>
          <a:xfrm>
            <a:off x="251520" y="5157192"/>
            <a:ext cx="8208912" cy="151216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1800" b="1" u="sng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Rakousko-Uhersko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:</a:t>
            </a:r>
            <a:r>
              <a:rPr lang="cs-CZ" sz="1800" dirty="0" smtClean="0">
                <a:latin typeface="Garamond" pitchFamily="18" charset="0"/>
              </a:rPr>
              <a:t/>
            </a:r>
            <a:br>
              <a:rPr lang="cs-CZ" sz="1800" dirty="0" smtClean="0">
                <a:latin typeface="Garamond" pitchFamily="18" charset="0"/>
              </a:rPr>
            </a:br>
            <a:r>
              <a:rPr lang="cs-CZ" sz="1800" b="1" dirty="0" smtClean="0">
                <a:latin typeface="Garamond" pitchFamily="18" charset="0"/>
              </a:rPr>
              <a:t>Rakouské císařství (Předlitavsko)</a:t>
            </a:r>
            <a:r>
              <a:rPr lang="cs-CZ" sz="1800" dirty="0" smtClean="0">
                <a:latin typeface="Garamond" pitchFamily="18" charset="0"/>
              </a:rPr>
              <a:t>: 1. Čechy, 2. Bukovina, 3. Korutany, 4. Kraňsko, 5. Dalmácie, 6. </a:t>
            </a:r>
            <a:r>
              <a:rPr lang="cs-CZ" sz="1800" dirty="0" err="1" smtClean="0">
                <a:latin typeface="Garamond" pitchFamily="18" charset="0"/>
              </a:rPr>
              <a:t>Halič</a:t>
            </a:r>
            <a:r>
              <a:rPr lang="cs-CZ" sz="1800" dirty="0" smtClean="0">
                <a:latin typeface="Garamond" pitchFamily="18" charset="0"/>
              </a:rPr>
              <a:t>, 7. Přímoří, 8. Dolní Rakousy, 9. Morava, 10. </a:t>
            </a:r>
            <a:r>
              <a:rPr lang="cs-CZ" sz="1800" dirty="0" err="1" smtClean="0">
                <a:latin typeface="Garamond" pitchFamily="18" charset="0"/>
              </a:rPr>
              <a:t>Salcbursko</a:t>
            </a:r>
            <a:r>
              <a:rPr lang="cs-CZ" sz="1800" dirty="0" smtClean="0">
                <a:latin typeface="Garamond" pitchFamily="18" charset="0"/>
              </a:rPr>
              <a:t>, 11. Slezsko, 12. Štýrsko, 13. Tyrolsko, 14. Horní Rakousy, 15. Vorarlbersko;</a:t>
            </a:r>
            <a:br>
              <a:rPr lang="cs-CZ" sz="1800" dirty="0" smtClean="0">
                <a:latin typeface="Garamond" pitchFamily="18" charset="0"/>
              </a:rPr>
            </a:br>
            <a:r>
              <a:rPr lang="cs-CZ" sz="1800" b="1" dirty="0" smtClean="0">
                <a:latin typeface="Garamond" pitchFamily="18" charset="0"/>
              </a:rPr>
              <a:t>Uherské království (Zalitavsko)</a:t>
            </a:r>
            <a:r>
              <a:rPr lang="cs-CZ" sz="1800" dirty="0" smtClean="0">
                <a:latin typeface="Garamond" pitchFamily="18" charset="0"/>
              </a:rPr>
              <a:t>: 16. Uhersko 17. </a:t>
            </a:r>
            <a:r>
              <a:rPr lang="cs-CZ" sz="1800" dirty="0" err="1" smtClean="0">
                <a:latin typeface="Garamond" pitchFamily="18" charset="0"/>
              </a:rPr>
              <a:t>Chorvatsko</a:t>
            </a:r>
            <a:r>
              <a:rPr lang="cs-CZ" sz="1800" dirty="0" smtClean="0">
                <a:latin typeface="Garamond" pitchFamily="18" charset="0"/>
              </a:rPr>
              <a:t>-Slavonsko;</a:t>
            </a:r>
            <a:br>
              <a:rPr lang="cs-CZ" sz="1800" dirty="0" smtClean="0">
                <a:latin typeface="Garamond" pitchFamily="18" charset="0"/>
              </a:rPr>
            </a:br>
            <a:r>
              <a:rPr lang="cs-CZ" sz="1800" b="1" dirty="0" smtClean="0">
                <a:latin typeface="Garamond" pitchFamily="18" charset="0"/>
              </a:rPr>
              <a:t>Rakousko-uherské kondominium</a:t>
            </a:r>
            <a:r>
              <a:rPr lang="cs-CZ" sz="1800" dirty="0" smtClean="0">
                <a:latin typeface="Garamond" pitchFamily="18" charset="0"/>
              </a:rPr>
              <a:t>: 18. Bosna a Hercegovina</a:t>
            </a:r>
            <a:endParaRPr lang="cs-CZ" sz="18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424936" cy="6336704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smtClean="0">
                <a:latin typeface="Garamond" pitchFamily="18" charset="0"/>
              </a:rPr>
              <a:t>duben 1915 – Dohoda uzavřela s Itálií tzv. Londýnský pakt – v tajné smlouvě za vstup do války na její straně slíbili Italům jižní Tyrolsko, přístav Terst, hrabství </a:t>
            </a:r>
            <a:r>
              <a:rPr lang="cs-CZ" sz="2800" dirty="0" err="1" smtClean="0">
                <a:latin typeface="Garamond" pitchFamily="18" charset="0"/>
              </a:rPr>
              <a:t>Gorici</a:t>
            </a:r>
            <a:r>
              <a:rPr lang="cs-CZ" sz="2800" dirty="0" smtClean="0">
                <a:latin typeface="Garamond" pitchFamily="18" charset="0"/>
              </a:rPr>
              <a:t> a </a:t>
            </a:r>
            <a:r>
              <a:rPr lang="cs-CZ" sz="2800" dirty="0" err="1" smtClean="0">
                <a:latin typeface="Garamond" pitchFamily="18" charset="0"/>
              </a:rPr>
              <a:t>Gradišku</a:t>
            </a:r>
            <a:r>
              <a:rPr lang="cs-CZ" sz="2800" dirty="0" smtClean="0">
                <a:latin typeface="Garamond" pitchFamily="18" charset="0"/>
              </a:rPr>
              <a:t>, část Istrie a kvarnerské ostrovy (</a:t>
            </a:r>
            <a:r>
              <a:rPr lang="cs-CZ" sz="2800" dirty="0" err="1" smtClean="0">
                <a:latin typeface="Garamond" pitchFamily="18" charset="0"/>
              </a:rPr>
              <a:t>Cres</a:t>
            </a:r>
            <a:r>
              <a:rPr lang="cs-CZ" sz="2800" dirty="0" smtClean="0">
                <a:latin typeface="Garamond" pitchFamily="18" charset="0"/>
              </a:rPr>
              <a:t> a </a:t>
            </a:r>
            <a:r>
              <a:rPr lang="cs-CZ" sz="2800" dirty="0" err="1" smtClean="0">
                <a:latin typeface="Garamond" pitchFamily="18" charset="0"/>
              </a:rPr>
              <a:t>Lošinj</a:t>
            </a:r>
            <a:r>
              <a:rPr lang="cs-CZ" sz="2800" dirty="0" smtClean="0">
                <a:latin typeface="Garamond" pitchFamily="18" charset="0"/>
              </a:rPr>
              <a:t>), dále velkou část Dalmácie včetně ostrovů a přístavů Split a Dubrovník </a:t>
            </a:r>
          </a:p>
          <a:p>
            <a:r>
              <a:rPr lang="cs-CZ" sz="2800" dirty="0" smtClean="0">
                <a:latin typeface="Garamond" pitchFamily="18" charset="0"/>
              </a:rPr>
              <a:t>Chorvatům měla připadnout Rijeka, tzv. Chorvatské Přímoří (území od Rijeky cca po Split), ostrovy Krk, </a:t>
            </a:r>
            <a:r>
              <a:rPr lang="cs-CZ" sz="2800" dirty="0" err="1" smtClean="0">
                <a:latin typeface="Garamond" pitchFamily="18" charset="0"/>
              </a:rPr>
              <a:t>Goli</a:t>
            </a:r>
            <a:r>
              <a:rPr lang="cs-CZ" sz="2800" dirty="0" smtClean="0">
                <a:latin typeface="Garamond" pitchFamily="18" charset="0"/>
              </a:rPr>
              <a:t> otok a Rab</a:t>
            </a:r>
          </a:p>
          <a:p>
            <a:r>
              <a:rPr lang="cs-CZ" sz="2800" dirty="0" smtClean="0">
                <a:latin typeface="Garamond" pitchFamily="18" charset="0"/>
              </a:rPr>
              <a:t>Jihoslované z monarchie už v roce 1914 poslali svého zástupce, aby vyjednával s Dohodou a Srbskem a zabránil odtržení jakýchkoliv částí obydlených Chorvaty a Slovinci a jejich připojení k Itálii</a:t>
            </a:r>
          </a:p>
          <a:p>
            <a:r>
              <a:rPr lang="cs-CZ" sz="2800" dirty="0" smtClean="0">
                <a:latin typeface="Garamond" pitchFamily="18" charset="0"/>
              </a:rPr>
              <a:t>duben 1917 – tzv. Korfská deklarace uzavřená mezi zástupci Jihoslovanského výboru a srbským předsedou vlády Nikolou </a:t>
            </a:r>
            <a:r>
              <a:rPr lang="cs-CZ" sz="2800" dirty="0" err="1" smtClean="0">
                <a:latin typeface="Garamond" pitchFamily="18" charset="0"/>
              </a:rPr>
              <a:t>Pašićem</a:t>
            </a:r>
            <a:endParaRPr lang="cs-CZ" sz="2800" dirty="0" smtClean="0">
              <a:latin typeface="Garamond" pitchFamily="18" charset="0"/>
            </a:endParaRPr>
          </a:p>
          <a:p>
            <a:r>
              <a:rPr lang="cs-CZ" sz="2800" dirty="0" smtClean="0">
                <a:latin typeface="Garamond" pitchFamily="18" charset="0"/>
              </a:rPr>
              <a:t>až do začátku roku 1918 velmoci neuvažovaly o rozbití R-U</a:t>
            </a:r>
          </a:p>
          <a:p>
            <a:endParaRPr lang="cs-CZ" sz="2000" dirty="0" smtClean="0">
              <a:latin typeface="Garamond" pitchFamily="18" charset="0"/>
            </a:endParaRPr>
          </a:p>
          <a:p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260648"/>
            <a:ext cx="8208912" cy="640871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latin typeface="Garamond" pitchFamily="18" charset="0"/>
              </a:rPr>
              <a:t>Srbsko mělo mezinárodně uznanou vládu a armádu prokazatelně bojující proti Centrálním mocnostem – spolupráce s ním byla výhodná pro Čechy i Jihoslovany z monarchie </a:t>
            </a:r>
          </a:p>
          <a:p>
            <a:r>
              <a:rPr lang="cs-CZ" dirty="0" smtClean="0">
                <a:latin typeface="Garamond" pitchFamily="18" charset="0"/>
              </a:rPr>
              <a:t>už od podzimu 1914 se čeští zajatci začali přidávat k srbskému vojsku (celkem asi 3 000) – procento českých zajatců velmi vysoké (&gt; 50 %)</a:t>
            </a:r>
          </a:p>
          <a:p>
            <a:r>
              <a:rPr lang="cs-CZ" dirty="0" smtClean="0">
                <a:latin typeface="Garamond" pitchFamily="18" charset="0"/>
              </a:rPr>
              <a:t>od zimy 1915 však srbská vláda v exilu na ostrově Korfu, tam také reorganizace armády</a:t>
            </a:r>
          </a:p>
          <a:p>
            <a:r>
              <a:rPr lang="cs-CZ" dirty="0" smtClean="0">
                <a:latin typeface="Garamond" pitchFamily="18" charset="0"/>
              </a:rPr>
              <a:t>leden 1916 – vznik srbské dobrovolnické divize v Oděse, vstupovali do ní i Češi (asi 1 500 vojáků a 200 důstojníků, členy např. i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Radola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Gajda </a:t>
            </a:r>
            <a:r>
              <a:rPr lang="cs-CZ" dirty="0" smtClean="0">
                <a:latin typeface="Garamond" pitchFamily="18" charset="0"/>
              </a:rPr>
              <a:t>a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Emanuel Moravec</a:t>
            </a:r>
            <a:r>
              <a:rPr lang="cs-CZ" dirty="0" smtClean="0">
                <a:latin typeface="Garamond" pitchFamily="18" charset="0"/>
              </a:rPr>
              <a:t>) – boje v Dobrudži , později na Soluňské frontě</a:t>
            </a:r>
          </a:p>
          <a:p>
            <a:r>
              <a:rPr lang="cs-CZ" dirty="0" smtClean="0">
                <a:latin typeface="Garamond" pitchFamily="18" charset="0"/>
              </a:rPr>
              <a:t>Začátkem roku 1917 – zformování československých legií v Rusku – odchod Čechů ze srbské divize – v ní vypukly nacionální spory</a:t>
            </a:r>
          </a:p>
          <a:p>
            <a:r>
              <a:rPr lang="cs-CZ" dirty="0" smtClean="0">
                <a:latin typeface="Garamond" pitchFamily="18" charset="0"/>
              </a:rPr>
              <a:t>na jaře 1918 po dohodě se srbskou vládou odchod asi 400 českých vojáků ze Soluňské fronty do Francie + Češi a Slováci zajatí srbskou armádou a již dříve dopravení do Francie – vznik legií</a:t>
            </a:r>
          </a:p>
          <a:p>
            <a:r>
              <a:rPr lang="cs-CZ" dirty="0" smtClean="0">
                <a:latin typeface="Garamond" pitchFamily="18" charset="0"/>
              </a:rPr>
              <a:t>Září 1917 – první čs.-jihoslovanská jednotka v italské armádě - přeběhlí spiklenci </a:t>
            </a:r>
          </a:p>
          <a:p>
            <a:r>
              <a:rPr lang="cs-CZ" dirty="0" smtClean="0">
                <a:latin typeface="Garamond" pitchFamily="18" charset="0"/>
              </a:rPr>
              <a:t>později vznik čs. legií v Itálii –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František Hlaváček</a:t>
            </a:r>
          </a:p>
          <a:p>
            <a:endParaRPr lang="cs-CZ" dirty="0" smtClean="0">
              <a:latin typeface="Garamond" pitchFamily="18" charset="0"/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Jugoslavenski_odbor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484987" cy="4896544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quarter" idx="1"/>
          </p:nvPr>
        </p:nvSpPr>
        <p:spPr>
          <a:xfrm>
            <a:off x="251520" y="5301208"/>
            <a:ext cx="8496944" cy="1080120"/>
          </a:xfrm>
        </p:spPr>
        <p:txBody>
          <a:bodyPr/>
          <a:lstStyle/>
          <a:p>
            <a:pPr algn="ctr"/>
            <a:r>
              <a:rPr lang="cs-CZ" sz="2200" dirty="0" smtClean="0">
                <a:latin typeface="Garamond" pitchFamily="18" charset="0"/>
              </a:rPr>
              <a:t>Členové Jihoslovanského výboru (založen 30. dubna 1915 v Paříži)  – předseda Ante </a:t>
            </a:r>
            <a:r>
              <a:rPr lang="cs-CZ" sz="2200" dirty="0" err="1" smtClean="0">
                <a:latin typeface="Garamond" pitchFamily="18" charset="0"/>
              </a:rPr>
              <a:t>Trumbić</a:t>
            </a:r>
            <a:r>
              <a:rPr lang="cs-CZ" sz="2200" dirty="0" smtClean="0">
                <a:latin typeface="Garamond" pitchFamily="18" charset="0"/>
              </a:rPr>
              <a:t> pátý zleva ve spodní řadě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323528" y="260648"/>
            <a:ext cx="8352928" cy="6408712"/>
          </a:xfrm>
        </p:spPr>
        <p:txBody>
          <a:bodyPr>
            <a:normAutofit fontScale="92500" lnSpcReduction="20000"/>
          </a:bodyPr>
          <a:lstStyle/>
          <a:p>
            <a:r>
              <a:rPr lang="cs-CZ" sz="1500" i="1" dirty="0" smtClean="0">
                <a:latin typeface="Garamond" pitchFamily="18" charset="0"/>
              </a:rPr>
              <a:t>„Jihoslované pokazili si u spojenců pověst tak, že nemohou </a:t>
            </a:r>
            <a:r>
              <a:rPr lang="cs-CZ" sz="1500" i="1" dirty="0" err="1" smtClean="0">
                <a:latin typeface="Garamond" pitchFamily="18" charset="0"/>
              </a:rPr>
              <a:t>míti</a:t>
            </a:r>
            <a:r>
              <a:rPr lang="cs-CZ" sz="1500" i="1" dirty="0" smtClean="0">
                <a:latin typeface="Garamond" pitchFamily="18" charset="0"/>
              </a:rPr>
              <a:t> horšího jména. Poukazuje se k tomu, že jsou to lidé fanatičtí, neschopní a věrolomní a jsou porovnáváni s námi, kteréžto porovnání ovšem nedopadá v jejich prospěch. </a:t>
            </a:r>
            <a:r>
              <a:rPr lang="cs-CZ" sz="1500" dirty="0" smtClean="0">
                <a:latin typeface="Garamond" pitchFamily="18" charset="0"/>
              </a:rPr>
              <a:t>[…] </a:t>
            </a:r>
            <a:r>
              <a:rPr lang="cs-CZ" sz="1500" i="1" dirty="0" smtClean="0">
                <a:latin typeface="Garamond" pitchFamily="18" charset="0"/>
              </a:rPr>
              <a:t>Jihoslované trpěli tímto srovnáváním s námi, až to někdy budilo řevnivost.  Ale nemohli nic dělat. Úspěchy mluvily pro nás. Já dělal dost pro ně, oni se často s námi svezli. </a:t>
            </a:r>
            <a:r>
              <a:rPr lang="cs-CZ" sz="1500" dirty="0" smtClean="0">
                <a:latin typeface="Garamond" pitchFamily="18" charset="0"/>
              </a:rPr>
              <a:t>[…]</a:t>
            </a:r>
            <a:r>
              <a:rPr lang="cs-CZ" sz="1500" i="1" dirty="0" smtClean="0">
                <a:latin typeface="Garamond" pitchFamily="18" charset="0"/>
              </a:rPr>
              <a:t>.“</a:t>
            </a:r>
          </a:p>
          <a:p>
            <a:pPr algn="r">
              <a:buNone/>
            </a:pPr>
            <a:r>
              <a:rPr lang="cs-CZ" sz="1050" dirty="0" smtClean="0">
                <a:latin typeface="Garamond" pitchFamily="18" charset="0"/>
              </a:rPr>
              <a:t>Archiv Ústavu T. G. Masaryka Praha, fond TGM, část R, oddíl Odboj, karton 427, Koncept zprávy pro národní shromáždění, s. 17–19.</a:t>
            </a:r>
          </a:p>
          <a:p>
            <a:endParaRPr lang="cs-CZ" sz="1400" dirty="0" smtClean="0">
              <a:latin typeface="Garamond" pitchFamily="18" charset="0"/>
            </a:endParaRPr>
          </a:p>
          <a:p>
            <a:r>
              <a:rPr lang="cs-CZ" sz="1500" i="1" dirty="0" smtClean="0">
                <a:latin typeface="Garamond" pitchFamily="18" charset="0"/>
              </a:rPr>
              <a:t>„Představuji si, že po válce Černá Hora přestane být samostatným státem. Různé historické individuality – Srbsko, Chorvatsko, Istrie a Dalmácie, Bosna a Hercegovina a Černá Hora, mohly by s počátku zůstat administračními jednotkami a vyvíjet se postupně v jednotnější stát. Černá Hora by brzy mohla být přičleněna k Srbsku, také Bosna a Hercegovina, Istrie (slovanská) a Dalmácie k Chorvatsku.“</a:t>
            </a:r>
          </a:p>
          <a:p>
            <a:pPr algn="r">
              <a:buNone/>
            </a:pPr>
            <a:r>
              <a:rPr lang="cs-CZ" sz="1050" cap="small" dirty="0" smtClean="0">
                <a:latin typeface="Garamond" pitchFamily="18" charset="0"/>
              </a:rPr>
              <a:t>Masaryk</a:t>
            </a:r>
            <a:r>
              <a:rPr lang="cs-CZ" sz="1050" dirty="0" smtClean="0">
                <a:latin typeface="Garamond" pitchFamily="18" charset="0"/>
              </a:rPr>
              <a:t>, Tomáš G.:  </a:t>
            </a:r>
            <a:r>
              <a:rPr lang="cs-CZ" sz="1050" i="1" dirty="0" smtClean="0">
                <a:latin typeface="Garamond" pitchFamily="18" charset="0"/>
              </a:rPr>
              <a:t>Nová Evropa</a:t>
            </a:r>
            <a:r>
              <a:rPr lang="cs-CZ" sz="1050" dirty="0" smtClean="0">
                <a:latin typeface="Garamond" pitchFamily="18" charset="0"/>
              </a:rPr>
              <a:t>, s. 164.</a:t>
            </a:r>
          </a:p>
          <a:p>
            <a:endParaRPr lang="cs-CZ" sz="1400" i="1" dirty="0" smtClean="0">
              <a:latin typeface="Garamond" pitchFamily="18" charset="0"/>
            </a:endParaRPr>
          </a:p>
          <a:p>
            <a:r>
              <a:rPr lang="cs-CZ" sz="1500" i="1" dirty="0" smtClean="0">
                <a:latin typeface="Garamond" pitchFamily="18" charset="0"/>
              </a:rPr>
              <a:t>„Ad Supilo. Mluvil jsem s ním opět a stejně s jeho odpůrci v </a:t>
            </a:r>
            <a:r>
              <a:rPr lang="cs-CZ" sz="1500" i="1" dirty="0" err="1" smtClean="0">
                <a:latin typeface="Garamond" pitchFamily="18" charset="0"/>
              </a:rPr>
              <a:t>Comité</a:t>
            </a:r>
            <a:r>
              <a:rPr lang="cs-CZ" sz="1500" i="1" dirty="0" smtClean="0">
                <a:latin typeface="Garamond" pitchFamily="18" charset="0"/>
              </a:rPr>
              <a:t>. Řekl </a:t>
            </a:r>
            <a:r>
              <a:rPr lang="pl-PL" sz="1500" i="1" dirty="0" smtClean="0">
                <a:latin typeface="Garamond" pitchFamily="18" charset="0"/>
              </a:rPr>
              <a:t>jsem mu, co jsem mu řekl již vloni po návratu z Petrohradu, že za všech okolností má </a:t>
            </a:r>
            <a:r>
              <a:rPr lang="cs-CZ" sz="1500" i="1" dirty="0" smtClean="0">
                <a:latin typeface="Garamond" pitchFamily="18" charset="0"/>
              </a:rPr>
              <a:t>pracovat ke spojení Srbska a </a:t>
            </a:r>
            <a:r>
              <a:rPr lang="cs-CZ" sz="1500" i="1" dirty="0" err="1" smtClean="0">
                <a:latin typeface="Garamond" pitchFamily="18" charset="0"/>
              </a:rPr>
              <a:t>Charvatska</a:t>
            </a:r>
            <a:r>
              <a:rPr lang="cs-CZ" sz="1500" i="1" dirty="0" smtClean="0">
                <a:latin typeface="Garamond" pitchFamily="18" charset="0"/>
              </a:rPr>
              <a:t>, i kdyby kus Dalmácie byl ztracen. Spojení Srbové a </a:t>
            </a:r>
            <a:r>
              <a:rPr lang="cs-CZ" sz="1500" i="1" dirty="0" err="1" smtClean="0">
                <a:latin typeface="Garamond" pitchFamily="18" charset="0"/>
              </a:rPr>
              <a:t>Charvati</a:t>
            </a:r>
            <a:r>
              <a:rPr lang="cs-CZ" sz="1500" i="1" dirty="0" smtClean="0">
                <a:latin typeface="Garamond" pitchFamily="18" charset="0"/>
              </a:rPr>
              <a:t> budou proti Italům silnější. Taktika </a:t>
            </a:r>
            <a:r>
              <a:rPr lang="cs-CZ" sz="1500" i="1" dirty="0" err="1" smtClean="0">
                <a:latin typeface="Garamond" pitchFamily="18" charset="0"/>
              </a:rPr>
              <a:t>Supilova</a:t>
            </a:r>
            <a:r>
              <a:rPr lang="cs-CZ" sz="1500" i="1" dirty="0" smtClean="0">
                <a:latin typeface="Garamond" pitchFamily="18" charset="0"/>
              </a:rPr>
              <a:t> posiluje Rakousko a Maďary. A je chybná taktika říkat, že Rakousko je nakonec lepší, snesitelnější než Itálie: není to pravda vůbec, ale není třeba optovat mezi oběma – oba jsou špatní, a tudíž nepřijímáme ani Rakousko ani Itálii.“</a:t>
            </a:r>
          </a:p>
          <a:p>
            <a:pPr algn="r">
              <a:buNone/>
            </a:pPr>
            <a:r>
              <a:rPr lang="cs-CZ" sz="1050" cap="small" dirty="0" smtClean="0">
                <a:latin typeface="Garamond" pitchFamily="18" charset="0"/>
              </a:rPr>
              <a:t>Hájková</a:t>
            </a:r>
            <a:r>
              <a:rPr lang="cs-CZ" sz="1050" dirty="0" smtClean="0">
                <a:latin typeface="Garamond" pitchFamily="18" charset="0"/>
              </a:rPr>
              <a:t>, Dagmar – </a:t>
            </a:r>
            <a:r>
              <a:rPr lang="cs-CZ" sz="1050" cap="small" dirty="0" smtClean="0">
                <a:latin typeface="Garamond" pitchFamily="18" charset="0"/>
              </a:rPr>
              <a:t>Šedivý</a:t>
            </a:r>
            <a:r>
              <a:rPr lang="cs-CZ" sz="1050" dirty="0" smtClean="0">
                <a:latin typeface="Garamond" pitchFamily="18" charset="0"/>
              </a:rPr>
              <a:t>, Ivan (</a:t>
            </a:r>
            <a:r>
              <a:rPr lang="cs-CZ" sz="1050" dirty="0" err="1" smtClean="0">
                <a:latin typeface="Garamond" pitchFamily="18" charset="0"/>
              </a:rPr>
              <a:t>eds</a:t>
            </a:r>
            <a:r>
              <a:rPr lang="cs-CZ" sz="1050" dirty="0" smtClean="0">
                <a:latin typeface="Garamond" pitchFamily="18" charset="0"/>
              </a:rPr>
              <a:t>.), </a:t>
            </a:r>
            <a:r>
              <a:rPr lang="cs-CZ" sz="1050" i="1" dirty="0" smtClean="0">
                <a:latin typeface="Garamond" pitchFamily="18" charset="0"/>
              </a:rPr>
              <a:t>Korespondence T. G. Masaryk – Edvard Beneš 1914–1918, Praha 2004, </a:t>
            </a:r>
          </a:p>
          <a:p>
            <a:pPr algn="r">
              <a:buNone/>
            </a:pPr>
            <a:r>
              <a:rPr lang="cs-CZ" sz="1050" dirty="0" smtClean="0">
                <a:latin typeface="Garamond" pitchFamily="18" charset="0"/>
              </a:rPr>
              <a:t>dokument  č. 111, s. 156, Masarykův dopis Benešovi, září 1916.</a:t>
            </a:r>
          </a:p>
          <a:p>
            <a:pPr algn="r">
              <a:buNone/>
            </a:pPr>
            <a:endParaRPr lang="cs-CZ" sz="1050" dirty="0" smtClean="0">
              <a:latin typeface="Garamond" pitchFamily="18" charset="0"/>
            </a:endParaRPr>
          </a:p>
          <a:p>
            <a:r>
              <a:rPr lang="pl-PL" sz="1500" i="1" dirty="0" smtClean="0">
                <a:latin typeface="Garamond" pitchFamily="18" charset="0"/>
              </a:rPr>
              <a:t>Jednal jsem od té doby v týchž intencích s nimi a mám dojem, </a:t>
            </a:r>
            <a:r>
              <a:rPr lang="cs-CZ" sz="1500" i="1" dirty="0" smtClean="0">
                <a:latin typeface="Garamond" pitchFamily="18" charset="0"/>
              </a:rPr>
              <a:t>že začínají obě ty otázky, naše a jejich, tak souviset, že je za každou cenu nutno 1. Jít pokud možno společně, 2. Vzít si z obou stran heslo: rozbít Rakousko (neboť i oni od toho závisejí), 3. ustoupit Itálii v </a:t>
            </a:r>
            <a:r>
              <a:rPr lang="cs-CZ" sz="1500" i="1" dirty="0" err="1" smtClean="0">
                <a:latin typeface="Garamond" pitchFamily="18" charset="0"/>
              </a:rPr>
              <a:t>Adriatiku</a:t>
            </a:r>
            <a:r>
              <a:rPr lang="cs-CZ" sz="1500" i="1" dirty="0" smtClean="0">
                <a:latin typeface="Garamond" pitchFamily="18" charset="0"/>
              </a:rPr>
              <a:t> pod podmínkou, že přistoupí na sjednocení Jihoslovanů, naši </a:t>
            </a:r>
            <a:r>
              <a:rPr lang="cs-CZ" sz="1500" i="1" dirty="0" err="1" smtClean="0">
                <a:latin typeface="Garamond" pitchFamily="18" charset="0"/>
              </a:rPr>
              <a:t>samost</a:t>
            </a:r>
            <a:r>
              <a:rPr lang="cs-CZ" sz="1500" i="1" dirty="0" smtClean="0">
                <a:latin typeface="Garamond" pitchFamily="18" charset="0"/>
              </a:rPr>
              <a:t>[</a:t>
            </a:r>
            <a:r>
              <a:rPr lang="cs-CZ" sz="1500" i="1" dirty="0" err="1" smtClean="0">
                <a:latin typeface="Garamond" pitchFamily="18" charset="0"/>
              </a:rPr>
              <a:t>atnost</a:t>
            </a:r>
            <a:r>
              <a:rPr lang="cs-CZ" sz="1500" i="1" dirty="0" smtClean="0">
                <a:latin typeface="Garamond" pitchFamily="18" charset="0"/>
              </a:rPr>
              <a:t>] a eventuálně koridor.“</a:t>
            </a:r>
          </a:p>
          <a:p>
            <a:pPr algn="r">
              <a:buNone/>
            </a:pPr>
            <a:r>
              <a:rPr lang="cs-CZ" sz="1050" dirty="0" smtClean="0">
                <a:latin typeface="Garamond" pitchFamily="18" charset="0"/>
              </a:rPr>
              <a:t>Tamtéž,  dokument č. 40, s. 72, Benešův dopis Masarykovi, 27. 3. 1916</a:t>
            </a:r>
          </a:p>
          <a:p>
            <a:pPr algn="r">
              <a:buNone/>
            </a:pPr>
            <a:endParaRPr lang="cs-CZ" sz="1050" dirty="0" smtClean="0">
              <a:latin typeface="Garamond" pitchFamily="18" charset="0"/>
            </a:endParaRPr>
          </a:p>
          <a:p>
            <a:r>
              <a:rPr lang="cs-CZ" sz="1500" i="1" dirty="0" smtClean="0">
                <a:latin typeface="Garamond" pitchFamily="18" charset="0"/>
              </a:rPr>
              <a:t>„Jihoslované malí. Chyba, že zpočátku nepracovali s Itálií a chudáci nemají člověka. </a:t>
            </a:r>
            <a:r>
              <a:rPr lang="cs-CZ" sz="1500" i="1" dirty="0" err="1" smtClean="0">
                <a:latin typeface="Garamond" pitchFamily="18" charset="0"/>
              </a:rPr>
              <a:t>Trumbić</a:t>
            </a:r>
            <a:r>
              <a:rPr lang="cs-CZ" sz="1500" i="1" dirty="0" smtClean="0">
                <a:latin typeface="Garamond" pitchFamily="18" charset="0"/>
              </a:rPr>
              <a:t> </a:t>
            </a:r>
            <a:r>
              <a:rPr lang="cs-CZ" sz="1500" i="1" u="sng" dirty="0" smtClean="0">
                <a:latin typeface="Garamond" pitchFamily="18" charset="0"/>
              </a:rPr>
              <a:t>teď</a:t>
            </a:r>
            <a:r>
              <a:rPr lang="cs-CZ" sz="1500" i="1" dirty="0" smtClean="0">
                <a:latin typeface="Garamond" pitchFamily="18" charset="0"/>
              </a:rPr>
              <a:t> (!) nařídil ostré vystoupení proti Itálii – </a:t>
            </a:r>
            <a:r>
              <a:rPr lang="cs-CZ" sz="1500" i="1" dirty="0" err="1" smtClean="0">
                <a:latin typeface="Garamond" pitchFamily="18" charset="0"/>
              </a:rPr>
              <a:t>Hinković</a:t>
            </a:r>
            <a:r>
              <a:rPr lang="cs-CZ" sz="1500" i="1" dirty="0" smtClean="0">
                <a:latin typeface="Garamond" pitchFamily="18" charset="0"/>
              </a:rPr>
              <a:t> je člověk velmi malý politicky, dal prohlášení proti Korfské deklaraci – teď, když události se tak řítí. Srbové také nevidí daleko. Alexandr je nula. </a:t>
            </a:r>
            <a:r>
              <a:rPr lang="cs-CZ" sz="1500" i="1" dirty="0" err="1" smtClean="0">
                <a:latin typeface="Garamond" pitchFamily="18" charset="0"/>
              </a:rPr>
              <a:t>Pašić</a:t>
            </a:r>
            <a:r>
              <a:rPr lang="cs-CZ" sz="1500" i="1" dirty="0" smtClean="0">
                <a:latin typeface="Garamond" pitchFamily="18" charset="0"/>
              </a:rPr>
              <a:t> na události nestačí. Myslím </a:t>
            </a:r>
            <a:r>
              <a:rPr lang="cs-CZ" sz="1500" i="1" dirty="0" err="1" smtClean="0">
                <a:latin typeface="Garamond" pitchFamily="18" charset="0"/>
              </a:rPr>
              <a:t>Vesnić</a:t>
            </a:r>
            <a:r>
              <a:rPr lang="cs-CZ" sz="1500" i="1" dirty="0" smtClean="0">
                <a:latin typeface="Garamond" pitchFamily="18" charset="0"/>
              </a:rPr>
              <a:t> se zanedbal, nemá rozhledu. Ale Srbové jsou politicky silný element. Také s Itálií se dohodnou. Terst, </a:t>
            </a:r>
            <a:r>
              <a:rPr lang="cs-CZ" sz="1500" i="1" dirty="0" err="1" smtClean="0">
                <a:latin typeface="Garamond" pitchFamily="18" charset="0"/>
              </a:rPr>
              <a:t>Pola</a:t>
            </a:r>
            <a:r>
              <a:rPr lang="cs-CZ" sz="1500" i="1" dirty="0" smtClean="0">
                <a:latin typeface="Garamond" pitchFamily="18" charset="0"/>
              </a:rPr>
              <a:t> a některé kusy ať si nechají. Terst byl vždy živen mořem, ne </a:t>
            </a:r>
            <a:r>
              <a:rPr lang="cs-CZ" sz="1500" i="1" dirty="0" err="1" smtClean="0">
                <a:latin typeface="Garamond" pitchFamily="18" charset="0"/>
              </a:rPr>
              <a:t>hinterlandem</a:t>
            </a:r>
            <a:r>
              <a:rPr lang="cs-CZ" sz="1500" i="1" dirty="0" smtClean="0">
                <a:latin typeface="Garamond" pitchFamily="18" charset="0"/>
              </a:rPr>
              <a:t>. Londýnský pakt Rusko svolilo; Taliáni se mohou dovolávat. Slovinci ovšem nepochopí, že v celkové sumě rozbití Rakouska a porážka Německa pro nás Slovany, jako celek, znamená více, než </a:t>
            </a:r>
            <a:r>
              <a:rPr lang="cs-CZ" sz="1500" i="1" dirty="0" err="1" smtClean="0">
                <a:latin typeface="Garamond" pitchFamily="18" charset="0"/>
              </a:rPr>
              <a:t>poslovinštění</a:t>
            </a:r>
            <a:r>
              <a:rPr lang="cs-CZ" sz="1500" i="1" dirty="0" smtClean="0">
                <a:latin typeface="Garamond" pitchFamily="18" charset="0"/>
              </a:rPr>
              <a:t> </a:t>
            </a:r>
            <a:r>
              <a:rPr lang="cs-CZ" sz="1500" i="1" dirty="0" err="1" smtClean="0">
                <a:latin typeface="Garamond" pitchFamily="18" charset="0"/>
              </a:rPr>
              <a:t>Gorice</a:t>
            </a:r>
            <a:r>
              <a:rPr lang="cs-CZ" sz="1500" i="1" dirty="0" smtClean="0">
                <a:latin typeface="Garamond" pitchFamily="18" charset="0"/>
              </a:rPr>
              <a:t> atd. </a:t>
            </a:r>
            <a:r>
              <a:rPr lang="cs-CZ" sz="1500" i="1" u="sng" dirty="0" smtClean="0">
                <a:latin typeface="Garamond" pitchFamily="18" charset="0"/>
              </a:rPr>
              <a:t>Města jsou vlašská</a:t>
            </a:r>
            <a:r>
              <a:rPr lang="cs-CZ" sz="1500" i="1" dirty="0" smtClean="0">
                <a:latin typeface="Garamond" pitchFamily="18" charset="0"/>
              </a:rPr>
              <a:t>.“</a:t>
            </a:r>
          </a:p>
          <a:p>
            <a:pPr algn="r">
              <a:buNone/>
            </a:pPr>
            <a:r>
              <a:rPr lang="cs-CZ" sz="1100" dirty="0" smtClean="0">
                <a:latin typeface="Garamond" pitchFamily="18" charset="0"/>
              </a:rPr>
              <a:t>Tamtéž, dokument č. 257, s. 304., Masarykův dopis Benešovi, listopad 1918</a:t>
            </a:r>
          </a:p>
          <a:p>
            <a:pPr algn="r">
              <a:buNone/>
            </a:pPr>
            <a:endParaRPr lang="cs-CZ" sz="1100" dirty="0" smtClean="0">
              <a:latin typeface="Garamond" pitchFamily="18" charset="0"/>
            </a:endParaRPr>
          </a:p>
          <a:p>
            <a:endParaRPr lang="cs-CZ" sz="1400" i="1" dirty="0" smtClean="0">
              <a:latin typeface="Garamond" pitchFamily="18" charset="0"/>
            </a:endParaRPr>
          </a:p>
          <a:p>
            <a:endParaRPr lang="cs-CZ" sz="1400" i="1" dirty="0" smtClean="0">
              <a:latin typeface="Garamond" pitchFamily="18" charset="0"/>
            </a:endParaRPr>
          </a:p>
          <a:p>
            <a:endParaRPr lang="cs-CZ" sz="1400" dirty="0"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accel="5000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accel="5000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accel="5000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332656"/>
            <a:ext cx="8496944" cy="6141296"/>
          </a:xfrm>
        </p:spPr>
        <p:txBody>
          <a:bodyPr/>
          <a:lstStyle/>
          <a:p>
            <a:r>
              <a:rPr lang="cs-CZ" sz="2800" dirty="0" smtClean="0">
                <a:latin typeface="Garamond" pitchFamily="18" charset="0"/>
              </a:rPr>
              <a:t>duben 1918 – </a:t>
            </a:r>
            <a:r>
              <a:rPr lang="cs-CZ" sz="2800" b="1" dirty="0" smtClean="0">
                <a:latin typeface="Garamond" pitchFamily="18" charset="0"/>
              </a:rPr>
              <a:t>Kongres potlačovaných národů R-U </a:t>
            </a:r>
            <a:r>
              <a:rPr lang="cs-CZ" sz="2800" dirty="0" smtClean="0">
                <a:latin typeface="Garamond" pitchFamily="18" charset="0"/>
              </a:rPr>
              <a:t>zorganizovaný italskou vládou </a:t>
            </a:r>
            <a:r>
              <a:rPr lang="cs-CZ" sz="2800" b="1" dirty="0" smtClean="0">
                <a:latin typeface="Garamond" pitchFamily="18" charset="0"/>
              </a:rPr>
              <a:t>v Římě </a:t>
            </a:r>
            <a:r>
              <a:rPr lang="cs-CZ" sz="2800" dirty="0" smtClean="0">
                <a:latin typeface="Garamond" pitchFamily="18" charset="0"/>
              </a:rPr>
              <a:t>– účast Jihoslovanů (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Ivan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Meštrović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Ante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Trumbić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Jovan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Banjanin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800" dirty="0" smtClean="0">
                <a:latin typeface="Garamond" pitchFamily="18" charset="0"/>
              </a:rPr>
              <a:t>ad.), Čechů (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E. Beneš, František Hlaváček, Jan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Šeba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800" dirty="0" smtClean="0">
                <a:latin typeface="Garamond" pitchFamily="18" charset="0"/>
              </a:rPr>
              <a:t>ad.) , Slováků (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Štefánik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Štefan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Osuský</a:t>
            </a:r>
            <a:r>
              <a:rPr lang="cs-CZ" sz="2800" dirty="0" smtClean="0">
                <a:latin typeface="Garamond" pitchFamily="18" charset="0"/>
              </a:rPr>
              <a:t>), Poláků, Rumunů, Italů, přítomni také Srbové z Království (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Kosta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Stojanović</a:t>
            </a:r>
            <a:r>
              <a:rPr lang="cs-CZ" sz="2800" dirty="0" smtClean="0">
                <a:latin typeface="Garamond" pitchFamily="18" charset="0"/>
              </a:rPr>
              <a:t>), také francouzská, americká a britská delegace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Garamond" pitchFamily="18" charset="0"/>
              </a:rPr>
              <a:t>požadavek práva na vyhlášení plné politické a hospodářské samostatnosti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Garamond" pitchFamily="18" charset="0"/>
              </a:rPr>
              <a:t>R-U překážkou pro uskutečnění přání a tužeb těchto národů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Garamond" pitchFamily="18" charset="0"/>
              </a:rPr>
              <a:t>společný boj proti utlačovatelům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 descr="Jan_Šeba_(1886-1953)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84784"/>
            <a:ext cx="2965584" cy="4763616"/>
          </a:xfrm>
        </p:spPr>
      </p:pic>
      <p:pic>
        <p:nvPicPr>
          <p:cNvPr id="10" name="Zástupný symbol pro obsah 9" descr="Ivan_Meštrovic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556792"/>
            <a:ext cx="3487991" cy="469240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>
          <a:xfrm>
            <a:off x="395536" y="188640"/>
            <a:ext cx="3744416" cy="946400"/>
          </a:xfrm>
        </p:spPr>
        <p:txBody>
          <a:bodyPr/>
          <a:lstStyle/>
          <a:p>
            <a:pPr algn="ctr"/>
            <a:r>
              <a:rPr lang="cs-CZ" sz="2400" dirty="0" smtClean="0">
                <a:latin typeface="Garamond" pitchFamily="18" charset="0"/>
              </a:rPr>
              <a:t>Československý politik a diplomat Jan </a:t>
            </a:r>
            <a:r>
              <a:rPr lang="cs-CZ" sz="2400" dirty="0" err="1" smtClean="0">
                <a:latin typeface="Garamond" pitchFamily="18" charset="0"/>
              </a:rPr>
              <a:t>Šeba</a:t>
            </a:r>
            <a:endParaRPr lang="cs-CZ" sz="2400" dirty="0">
              <a:latin typeface="Garamond" pitchFamily="18" charset="0"/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44008" y="188640"/>
            <a:ext cx="3657600" cy="1008112"/>
          </a:xfrm>
        </p:spPr>
        <p:txBody>
          <a:bodyPr/>
          <a:lstStyle/>
          <a:p>
            <a:pPr algn="ctr"/>
            <a:r>
              <a:rPr lang="cs-CZ" sz="2400" dirty="0" smtClean="0">
                <a:latin typeface="Garamond" pitchFamily="18" charset="0"/>
              </a:rPr>
              <a:t>Chorvatský sochař a politik Ivan </a:t>
            </a:r>
            <a:r>
              <a:rPr lang="cs-CZ" sz="2400" dirty="0" err="1" smtClean="0">
                <a:latin typeface="Garamond" pitchFamily="18" charset="0"/>
              </a:rPr>
              <a:t>Meštrović</a:t>
            </a:r>
            <a:endParaRPr lang="cs-CZ" sz="24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8352928" cy="6264696"/>
          </a:xfrm>
        </p:spPr>
        <p:txBody>
          <a:bodyPr>
            <a:normAutofit fontScale="77500" lnSpcReduction="20000"/>
          </a:bodyPr>
          <a:lstStyle/>
          <a:p>
            <a:r>
              <a:rPr lang="cs-CZ" sz="2800" dirty="0" smtClean="0">
                <a:latin typeface="Garamond" pitchFamily="18" charset="0"/>
              </a:rPr>
              <a:t>Odboj se postupně začal formovat i v monarchii</a:t>
            </a:r>
          </a:p>
          <a:p>
            <a:r>
              <a:rPr lang="cs-CZ" sz="2800" dirty="0" smtClean="0">
                <a:latin typeface="Garamond" pitchFamily="18" charset="0"/>
              </a:rPr>
              <a:t>Veřejnost nebyla příliš nadšená z útočné války se Srbskem</a:t>
            </a:r>
          </a:p>
          <a:p>
            <a:r>
              <a:rPr lang="cs-CZ" sz="2800" dirty="0" smtClean="0">
                <a:latin typeface="Garamond" pitchFamily="18" charset="0"/>
              </a:rPr>
              <a:t>Politická reprezentace nepřipravená</a:t>
            </a:r>
          </a:p>
          <a:p>
            <a:r>
              <a:rPr lang="cs-CZ" sz="2800" dirty="0" smtClean="0">
                <a:latin typeface="Garamond" pitchFamily="18" charset="0"/>
              </a:rPr>
              <a:t>skutečný vnitřní odboj až po nástupu císaře 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Karla I.</a:t>
            </a:r>
            <a:r>
              <a:rPr lang="cs-CZ" sz="2800" dirty="0" smtClean="0">
                <a:latin typeface="Garamond" pitchFamily="18" charset="0"/>
              </a:rPr>
              <a:t> </a:t>
            </a:r>
          </a:p>
          <a:p>
            <a:r>
              <a:rPr lang="cs-CZ" sz="2800" dirty="0" smtClean="0">
                <a:latin typeface="Garamond" pitchFamily="18" charset="0"/>
              </a:rPr>
              <a:t>v R-U kontakty nejprve mezi Slovinci (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Albert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Kramer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Gregor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Žerjav</a:t>
            </a:r>
            <a:r>
              <a:rPr lang="cs-CZ" sz="2800" dirty="0" smtClean="0">
                <a:latin typeface="Garamond" pitchFamily="18" charset="0"/>
              </a:rPr>
              <a:t>) a </a:t>
            </a:r>
            <a:r>
              <a:rPr lang="cs-CZ" sz="2800" dirty="0" err="1" smtClean="0">
                <a:latin typeface="Garamond" pitchFamily="18" charset="0"/>
              </a:rPr>
              <a:t>Maffií</a:t>
            </a:r>
            <a:r>
              <a:rPr lang="cs-CZ" sz="2800" dirty="0" smtClean="0">
                <a:latin typeface="Garamond" pitchFamily="18" charset="0"/>
              </a:rPr>
              <a:t> (vznikla v únoru 1915), později se přidali i Chorvati a Srbové (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Robert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Giunio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Srdjan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Budisalvjević</a:t>
            </a:r>
            <a:r>
              <a:rPr lang="cs-CZ" sz="2800" dirty="0" smtClean="0">
                <a:latin typeface="Garamond" pitchFamily="18" charset="0"/>
              </a:rPr>
              <a:t>)</a:t>
            </a:r>
          </a:p>
          <a:p>
            <a:r>
              <a:rPr lang="cs-CZ" sz="2800" dirty="0" smtClean="0">
                <a:latin typeface="Garamond" pitchFamily="18" charset="0"/>
              </a:rPr>
              <a:t>Po odchodu E. Beneše do emigrace v čele </a:t>
            </a:r>
            <a:r>
              <a:rPr lang="cs-CZ" sz="2800" dirty="0" err="1" smtClean="0">
                <a:latin typeface="Garamond" pitchFamily="18" charset="0"/>
              </a:rPr>
              <a:t>Maffie</a:t>
            </a:r>
            <a:r>
              <a:rPr lang="cs-CZ" sz="2800" dirty="0" smtClean="0">
                <a:latin typeface="Garamond" pitchFamily="18" charset="0"/>
              </a:rPr>
              <a:t> 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Přemysl Šámal </a:t>
            </a:r>
            <a:r>
              <a:rPr lang="cs-CZ" sz="2800" dirty="0" smtClean="0">
                <a:latin typeface="Garamond" pitchFamily="18" charset="0"/>
              </a:rPr>
              <a:t>– absolvoval i jednání v Záhřebu </a:t>
            </a:r>
          </a:p>
          <a:p>
            <a:r>
              <a:rPr lang="cs-CZ" sz="2800" dirty="0" smtClean="0">
                <a:latin typeface="Garamond" pitchFamily="18" charset="0"/>
              </a:rPr>
              <a:t>Podzim 1917 -  do Prahy přijel slovinský předák 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Anton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Korošec</a:t>
            </a:r>
            <a:r>
              <a:rPr lang="cs-CZ" sz="2800" dirty="0" smtClean="0">
                <a:latin typeface="Garamond" pitchFamily="18" charset="0"/>
              </a:rPr>
              <a:t>, aby jednal se </a:t>
            </a:r>
            <a:r>
              <a:rPr lang="cs-CZ" sz="2800" dirty="0" err="1" smtClean="0">
                <a:latin typeface="Garamond" pitchFamily="18" charset="0"/>
              </a:rPr>
              <a:t>zátupci</a:t>
            </a:r>
            <a:r>
              <a:rPr lang="cs-CZ" sz="2800" dirty="0" smtClean="0">
                <a:latin typeface="Garamond" pitchFamily="18" charset="0"/>
              </a:rPr>
              <a:t> </a:t>
            </a:r>
            <a:r>
              <a:rPr lang="cs-CZ" sz="2800" dirty="0" err="1" smtClean="0">
                <a:latin typeface="Garamond" pitchFamily="18" charset="0"/>
              </a:rPr>
              <a:t>Maffie</a:t>
            </a:r>
            <a:r>
              <a:rPr lang="cs-CZ" sz="2800" dirty="0" smtClean="0">
                <a:latin typeface="Garamond" pitchFamily="18" charset="0"/>
              </a:rPr>
              <a:t> </a:t>
            </a:r>
          </a:p>
          <a:p>
            <a:r>
              <a:rPr lang="cs-CZ" sz="2800" dirty="0" smtClean="0">
                <a:latin typeface="Garamond" pitchFamily="18" charset="0"/>
              </a:rPr>
              <a:t>duben 1918 – slavnost „národní přísahy“ ve Smetanově síni obecního domu v Praze (reakce na slovní útok rakouského ministra zahraniční 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hraběte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Czernina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800" dirty="0" smtClean="0">
                <a:latin typeface="Garamond" pitchFamily="18" charset="0"/>
              </a:rPr>
              <a:t>na TGM)  – vyjádření vzájemné podpory mezi Čechy a Jihoslovany – 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Karel Kramář </a:t>
            </a:r>
            <a:r>
              <a:rPr lang="cs-CZ" sz="2800" dirty="0" smtClean="0">
                <a:latin typeface="Garamond" pitchFamily="18" charset="0"/>
              </a:rPr>
              <a:t>– heslo „věrnost za věrnost“</a:t>
            </a:r>
          </a:p>
          <a:p>
            <a:r>
              <a:rPr lang="cs-CZ" sz="2800" dirty="0" smtClean="0">
                <a:latin typeface="Garamond" pitchFamily="18" charset="0"/>
              </a:rPr>
              <a:t>Za Jihoslovany přítomni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Stjepan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Radić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800" dirty="0" smtClean="0">
                <a:latin typeface="Garamond" pitchFamily="18" charset="0"/>
              </a:rPr>
              <a:t>(opustil aktivistickou politiku), 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Ante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Pavelić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Anton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Korošec</a:t>
            </a:r>
            <a:endParaRPr lang="cs-CZ" sz="2800" b="1" dirty="0" smtClean="0">
              <a:solidFill>
                <a:schemeClr val="accent1">
                  <a:lumMod val="75000"/>
                </a:schemeClr>
              </a:solidFill>
              <a:latin typeface="Garamond" pitchFamily="18" charset="0"/>
            </a:endParaRPr>
          </a:p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Hrabě </a:t>
            </a:r>
            <a:r>
              <a:rPr lang="cs-CZ" sz="2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Czernin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800" dirty="0" smtClean="0">
                <a:latin typeface="Garamond" pitchFamily="18" charset="0"/>
              </a:rPr>
              <a:t> poté odstoupil</a:t>
            </a:r>
            <a:endParaRPr lang="cs-CZ" sz="2800" b="1" dirty="0" smtClean="0">
              <a:solidFill>
                <a:schemeClr val="accent1">
                  <a:lumMod val="75000"/>
                </a:schemeClr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 descr="461px-Ante_Pavelić_(dentist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755576" y="1628800"/>
            <a:ext cx="3318018" cy="4311264"/>
          </a:xfrm>
        </p:spPr>
      </p:pic>
      <p:pic>
        <p:nvPicPr>
          <p:cNvPr id="10" name="Zástupný symbol pro obsah 9" descr="Bundesarchiv_Bild_183-2010-0420-501,_Anton_Korosec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38252" y="1559787"/>
            <a:ext cx="3062139" cy="4390163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>
          <a:xfrm>
            <a:off x="467544" y="332656"/>
            <a:ext cx="3657600" cy="1008112"/>
          </a:xfrm>
        </p:spPr>
        <p:txBody>
          <a:bodyPr/>
          <a:lstStyle/>
          <a:p>
            <a:pPr algn="ctr"/>
            <a:r>
              <a:rPr lang="cs-CZ" dirty="0" smtClean="0"/>
              <a:t>Dr. Ante </a:t>
            </a:r>
            <a:r>
              <a:rPr lang="cs-CZ" dirty="0" err="1" smtClean="0"/>
              <a:t>Pavelić</a:t>
            </a:r>
            <a:r>
              <a:rPr lang="cs-CZ" dirty="0" smtClean="0"/>
              <a:t> – chorvatský zubař a politik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44008" y="332656"/>
            <a:ext cx="3657600" cy="1008112"/>
          </a:xfrm>
        </p:spPr>
        <p:txBody>
          <a:bodyPr/>
          <a:lstStyle/>
          <a:p>
            <a:pPr algn="ctr"/>
            <a:r>
              <a:rPr lang="cs-CZ" dirty="0" smtClean="0"/>
              <a:t>Slovinský politik Anton </a:t>
            </a:r>
            <a:r>
              <a:rPr lang="cs-CZ" dirty="0" err="1" smtClean="0"/>
              <a:t>Korošec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712968" cy="6408712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>
                <a:latin typeface="Garamond" pitchFamily="18" charset="0"/>
              </a:rPr>
              <a:t>také spolupráce „lidových vrstev“</a:t>
            </a:r>
          </a:p>
          <a:p>
            <a:r>
              <a:rPr lang="cs-CZ" dirty="0" smtClean="0">
                <a:latin typeface="Garamond" pitchFamily="18" charset="0"/>
              </a:rPr>
              <a:t>zejména v rakouském námořnictvu (podíl Čechů 11 %)</a:t>
            </a:r>
          </a:p>
          <a:p>
            <a:r>
              <a:rPr lang="cs-CZ" dirty="0" smtClean="0">
                <a:latin typeface="Garamond" pitchFamily="18" charset="0"/>
              </a:rPr>
              <a:t>leden 1918 – generální stávka – výrazný odraz v pulském </a:t>
            </a:r>
            <a:r>
              <a:rPr lang="cs-CZ" dirty="0" err="1" smtClean="0">
                <a:latin typeface="Garamond" pitchFamily="18" charset="0"/>
              </a:rPr>
              <a:t>arsenalu</a:t>
            </a:r>
            <a:r>
              <a:rPr lang="cs-CZ" dirty="0" smtClean="0">
                <a:latin typeface="Garamond" pitchFamily="18" charset="0"/>
              </a:rPr>
              <a:t>, kde působilo několik set českých dělníků, kteří se aktivně zapojili do stávky</a:t>
            </a:r>
          </a:p>
          <a:p>
            <a:r>
              <a:rPr lang="cs-CZ" dirty="0" smtClean="0">
                <a:latin typeface="Garamond" pitchFamily="18" charset="0"/>
              </a:rPr>
              <a:t>Podobně i námořníci – na několika rakouských válečných lodích vypověděly posádky poslušnost – více než 80 zatčených</a:t>
            </a:r>
          </a:p>
          <a:p>
            <a:r>
              <a:rPr lang="cs-CZ" dirty="0" smtClean="0">
                <a:latin typeface="Garamond" pitchFamily="18" charset="0"/>
              </a:rPr>
              <a:t>1. února 1918 – vzpora v Boce Kotorské – jedním z vůdců Čech František </a:t>
            </a:r>
            <a:r>
              <a:rPr lang="cs-CZ" dirty="0" err="1" smtClean="0">
                <a:latin typeface="Garamond" pitchFamily="18" charset="0"/>
              </a:rPr>
              <a:t>Rausch</a:t>
            </a:r>
            <a:r>
              <a:rPr lang="cs-CZ" dirty="0" smtClean="0">
                <a:latin typeface="Garamond" pitchFamily="18" charset="0"/>
              </a:rPr>
              <a:t>, mezi dalšími vůdci Jihoslované, Italové a Poláci, ale neshody – část námořníků chtěla přechod k Dohodě, část měla protiválečné názory</a:t>
            </a:r>
          </a:p>
          <a:p>
            <a:r>
              <a:rPr lang="cs-CZ" dirty="0" smtClean="0">
                <a:latin typeface="Garamond" pitchFamily="18" charset="0"/>
              </a:rPr>
              <a:t>Protiakce rakouského námořnictva – vyhlášeno stanné právo a svolán náhlý vojenský soud, před něj předvedeno 40 námořníků, mezi nimi 9 Čechů – F. </a:t>
            </a:r>
            <a:r>
              <a:rPr lang="cs-CZ" dirty="0" err="1" smtClean="0">
                <a:latin typeface="Garamond" pitchFamily="18" charset="0"/>
              </a:rPr>
              <a:t>Rasch</a:t>
            </a:r>
            <a:r>
              <a:rPr lang="cs-CZ" dirty="0" smtClean="0">
                <a:latin typeface="Garamond" pitchFamily="18" charset="0"/>
              </a:rPr>
              <a:t> a další 3 Jihoslované odsouzeni k trestu smrti</a:t>
            </a:r>
          </a:p>
          <a:p>
            <a:r>
              <a:rPr lang="cs-CZ" dirty="0" smtClean="0">
                <a:latin typeface="Garamond" pitchFamily="18" charset="0"/>
              </a:rPr>
              <a:t>Zatčeno dalších 800 námořníků, ale po nátlaku veřejnosti více než polovina propuštěna, v říjnu 1918 měl proběhnout soud se zbylými 379 námořníky, ale rozpad monarchie tomu zabránil</a:t>
            </a:r>
          </a:p>
          <a:p>
            <a:r>
              <a:rPr lang="cs-CZ" dirty="0" smtClean="0">
                <a:latin typeface="Garamond" pitchFamily="18" charset="0"/>
              </a:rPr>
              <a:t>V říjnu 1918 pak Jihoslované spolu s Čechy přebírali rakousko-uherské válečné lodě</a:t>
            </a:r>
          </a:p>
          <a:p>
            <a:r>
              <a:rPr lang="cs-CZ" dirty="0" smtClean="0">
                <a:latin typeface="Garamond" pitchFamily="18" charset="0"/>
              </a:rPr>
              <a:t>V Terstu Češi  koncem října 1918 podpořili Jihoslovany proti italským nacionalistům</a:t>
            </a:r>
          </a:p>
          <a:p>
            <a:r>
              <a:rPr lang="cs-CZ" dirty="0" smtClean="0">
                <a:latin typeface="Garamond" pitchFamily="18" charset="0"/>
              </a:rPr>
              <a:t>V Pule asi 10 000 Čechů na konci války – české ozbrojené jednotky (asi 6000 mužů) se snažily ve městě udržet pořádek, koncem listopadu vylodění Italů</a:t>
            </a:r>
          </a:p>
          <a:p>
            <a:r>
              <a:rPr lang="cs-CZ" dirty="0" smtClean="0">
                <a:latin typeface="Garamond" pitchFamily="18" charset="0"/>
              </a:rPr>
              <a:t>v ČZ pomoc jednotky složené ze srbských zajatců při obsazování Mostu v listopadu 1918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 descr="Brodovi_u_Boki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4355976" cy="3258711"/>
          </a:xfrm>
        </p:spPr>
      </p:pic>
      <p:pic>
        <p:nvPicPr>
          <p:cNvPr id="10" name="Zástupný symbol pro obsah 9" descr="Suđenje_mornarima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88640"/>
            <a:ext cx="4291519" cy="4176464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>
          <a:xfrm>
            <a:off x="395536" y="4509120"/>
            <a:ext cx="3657600" cy="1152128"/>
          </a:xfrm>
        </p:spPr>
        <p:txBody>
          <a:bodyPr/>
          <a:lstStyle/>
          <a:p>
            <a:pPr algn="ctr"/>
            <a:r>
              <a:rPr lang="cs-CZ" dirty="0" smtClean="0">
                <a:latin typeface="Garamond" pitchFamily="18" charset="0"/>
              </a:rPr>
              <a:t>Válečná loď sv. Jiří, na níž propukla vzpoura</a:t>
            </a:r>
            <a:endParaRPr lang="cs-CZ" dirty="0">
              <a:latin typeface="Garamond" pitchFamily="18" charset="0"/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788024" y="4509120"/>
            <a:ext cx="3657600" cy="1152128"/>
          </a:xfrm>
        </p:spPr>
        <p:txBody>
          <a:bodyPr/>
          <a:lstStyle/>
          <a:p>
            <a:pPr algn="ctr"/>
            <a:r>
              <a:rPr lang="cs-CZ" dirty="0" smtClean="0">
                <a:latin typeface="Garamond" pitchFamily="18" charset="0"/>
              </a:rPr>
              <a:t>Příchod vojáků k válečnému soudu v Boce Kotorské</a:t>
            </a:r>
            <a:endParaRPr lang="cs-CZ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563662"/>
          </a:xfrm>
        </p:spPr>
        <p:txBody>
          <a:bodyPr>
            <a:noAutofit/>
          </a:bodyPr>
          <a:lstStyle/>
          <a:p>
            <a:r>
              <a:rPr lang="cs-CZ" b="1" dirty="0" smtClean="0">
                <a:latin typeface="Garamond" pitchFamily="18" charset="0"/>
              </a:rPr>
              <a:t>TGM a Jihoslované</a:t>
            </a:r>
            <a:endParaRPr lang="cs-CZ" b="1" dirty="0">
              <a:latin typeface="Garamond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2"/>
          </p:nvPr>
        </p:nvSpPr>
        <p:spPr>
          <a:xfrm>
            <a:off x="251520" y="836712"/>
            <a:ext cx="6517232" cy="5877272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Tomáš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Garrigue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Masaryk </a:t>
            </a:r>
            <a:r>
              <a:rPr lang="cs-CZ" dirty="0" smtClean="0">
                <a:latin typeface="Garamond" pitchFamily="18" charset="0"/>
              </a:rPr>
              <a:t>(1850–1937) významně ovlivnil mladou jihoslovanskou generaci</a:t>
            </a:r>
          </a:p>
          <a:p>
            <a:r>
              <a:rPr lang="cs-CZ" dirty="0" smtClean="0">
                <a:latin typeface="Garamond" pitchFamily="18" charset="0"/>
              </a:rPr>
              <a:t>Zájem o jihoslovanské otázky už od dob studií ve Vídni (přednášky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Frana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Miklošiče</a:t>
            </a:r>
            <a:r>
              <a:rPr lang="cs-CZ" dirty="0" smtClean="0">
                <a:latin typeface="Garamond" pitchFamily="18" charset="0"/>
              </a:rPr>
              <a:t>)</a:t>
            </a:r>
          </a:p>
          <a:p>
            <a:r>
              <a:rPr lang="cs-CZ" dirty="0" smtClean="0">
                <a:latin typeface="Garamond" pitchFamily="18" charset="0"/>
              </a:rPr>
              <a:t>Od 80. let 19. století korespondence s chorvatským slavistou žijícím ve Vídni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Vatroslavem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Jagićem</a:t>
            </a:r>
            <a:endParaRPr lang="cs-CZ" b="1" dirty="0" smtClean="0">
              <a:solidFill>
                <a:schemeClr val="accent1">
                  <a:lumMod val="75000"/>
                </a:schemeClr>
              </a:solidFill>
              <a:latin typeface="Garamond" pitchFamily="18" charset="0"/>
            </a:endParaRPr>
          </a:p>
          <a:p>
            <a:r>
              <a:rPr lang="cs-CZ" dirty="0" smtClean="0">
                <a:latin typeface="Garamond" pitchFamily="18" charset="0"/>
              </a:rPr>
              <a:t>1892 – první cesta T. G. Masaryka do Bosny – ve dvou projevech v delegacích říšské rady upozornil na zaostalost této země a žalostný stav tamního obyvatelstva, kritika správy pod vedením ministra financí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Benjamina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Kállaye</a:t>
            </a:r>
            <a:endParaRPr lang="cs-CZ" b="1" dirty="0" smtClean="0">
              <a:solidFill>
                <a:schemeClr val="accent1">
                  <a:lumMod val="75000"/>
                </a:schemeClr>
              </a:solidFill>
              <a:latin typeface="Garamond" pitchFamily="18" charset="0"/>
            </a:endParaRPr>
          </a:p>
          <a:p>
            <a:endParaRPr lang="cs-CZ" dirty="0" smtClean="0">
              <a:latin typeface="Garamond" pitchFamily="18" charset="0"/>
            </a:endParaRPr>
          </a:p>
          <a:p>
            <a:r>
              <a:rPr lang="cs-CZ" dirty="0" smtClean="0">
                <a:latin typeface="Garamond" pitchFamily="18" charset="0"/>
              </a:rPr>
              <a:t>Masaryk propagoval myšlenku jednotného jihoslovanského národa, národ = jednota kultury a sociálních zájmů</a:t>
            </a:r>
          </a:p>
          <a:p>
            <a:r>
              <a:rPr lang="cs-CZ" dirty="0" smtClean="0">
                <a:latin typeface="Garamond" pitchFamily="18" charset="0"/>
              </a:rPr>
              <a:t>Věřil v jazykovou a potažmo i národní jednotu Srbů a Chorvatů</a:t>
            </a:r>
          </a:p>
          <a:p>
            <a:r>
              <a:rPr lang="cs-CZ" dirty="0" smtClean="0">
                <a:latin typeface="Garamond" pitchFamily="18" charset="0"/>
              </a:rPr>
              <a:t>umírněný slavismus (byl skeptický vůči Rusku) </a:t>
            </a:r>
          </a:p>
          <a:p>
            <a:r>
              <a:rPr lang="cs-CZ" dirty="0" smtClean="0">
                <a:latin typeface="Garamond" pitchFamily="18" charset="0"/>
              </a:rPr>
              <a:t>nedogmatické náboženství</a:t>
            </a:r>
          </a:p>
          <a:p>
            <a:r>
              <a:rPr lang="cs-CZ" dirty="0" smtClean="0">
                <a:latin typeface="Garamond" pitchFamily="18" charset="0"/>
              </a:rPr>
              <a:t>socializace kultury, politiky i vzdělávání (spolupráci všech společenských vrstev), </a:t>
            </a:r>
          </a:p>
          <a:p>
            <a:r>
              <a:rPr lang="cs-CZ" dirty="0" smtClean="0">
                <a:latin typeface="Garamond" pitchFamily="18" charset="0"/>
              </a:rPr>
              <a:t>idea „drobné práce“ </a:t>
            </a:r>
          </a:p>
          <a:p>
            <a:r>
              <a:rPr lang="cs-CZ" dirty="0" smtClean="0">
                <a:latin typeface="Garamond" pitchFamily="18" charset="0"/>
              </a:rPr>
              <a:t>odmítal „lpění na historii“</a:t>
            </a:r>
          </a:p>
          <a:p>
            <a:endParaRPr lang="cs-CZ" dirty="0" smtClean="0">
              <a:latin typeface="Garamond" pitchFamily="18" charset="0"/>
            </a:endParaRPr>
          </a:p>
          <a:p>
            <a:endParaRPr lang="cs-CZ" dirty="0" smtClean="0">
              <a:latin typeface="Garamond" pitchFamily="18" charset="0"/>
            </a:endParaRPr>
          </a:p>
          <a:p>
            <a:endParaRPr lang="cs-CZ" dirty="0" smtClean="0">
              <a:latin typeface="Garamond" pitchFamily="18" charset="0"/>
            </a:endParaRPr>
          </a:p>
          <a:p>
            <a:endParaRPr lang="cs-CZ" dirty="0">
              <a:latin typeface="Garamond" pitchFamily="18" charset="0"/>
            </a:endParaRPr>
          </a:p>
        </p:txBody>
      </p:sp>
      <p:pic>
        <p:nvPicPr>
          <p:cNvPr id="10" name="Zástupný symbol pro obsah 9" descr="Jagić 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804248" y="1124744"/>
            <a:ext cx="1716303" cy="2264252"/>
          </a:xfrm>
        </p:spPr>
      </p:pic>
      <p:sp>
        <p:nvSpPr>
          <p:cNvPr id="12" name="Zástupný symbol pro text 11"/>
          <p:cNvSpPr>
            <a:spLocks noGrp="1"/>
          </p:cNvSpPr>
          <p:nvPr>
            <p:ph type="body" sz="quarter" idx="3"/>
          </p:nvPr>
        </p:nvSpPr>
        <p:spPr>
          <a:xfrm>
            <a:off x="6804248" y="3645024"/>
            <a:ext cx="1700808" cy="720080"/>
          </a:xfrm>
        </p:spPr>
        <p:txBody>
          <a:bodyPr/>
          <a:lstStyle/>
          <a:p>
            <a:pPr algn="ctr"/>
            <a:r>
              <a:rPr lang="cs-CZ" sz="1600" dirty="0" err="1" smtClean="0"/>
              <a:t>Vatroslav</a:t>
            </a:r>
            <a:r>
              <a:rPr lang="cs-CZ" sz="1600" dirty="0" smtClean="0"/>
              <a:t> </a:t>
            </a:r>
            <a:r>
              <a:rPr lang="cs-CZ" sz="1600" dirty="0" err="1" smtClean="0"/>
              <a:t>Jagić</a:t>
            </a:r>
            <a:endParaRPr lang="cs-CZ" sz="1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8424936" cy="6141296"/>
          </a:xfrm>
        </p:spPr>
        <p:txBody>
          <a:bodyPr>
            <a:noAutofit/>
          </a:bodyPr>
          <a:lstStyle/>
          <a:p>
            <a:r>
              <a:rPr lang="cs-CZ" sz="2600" dirty="0" smtClean="0">
                <a:latin typeface="Garamond" pitchFamily="18" charset="0"/>
              </a:rPr>
              <a:t>17. května 1918 – Kongres potlačených národů R-U v Praze u příležitosti oslav 50. výročí položení základního kamene Národního divadla (za Jihoslovany přítomni </a:t>
            </a:r>
            <a:r>
              <a:rPr lang="cs-CZ" sz="26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Prvislav</a:t>
            </a:r>
            <a:r>
              <a:rPr lang="cs-CZ" sz="26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6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Grisogono</a:t>
            </a:r>
            <a:r>
              <a:rPr lang="cs-CZ" sz="26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A. </a:t>
            </a:r>
            <a:r>
              <a:rPr lang="cs-CZ" sz="26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Kramer</a:t>
            </a:r>
            <a:r>
              <a:rPr lang="cs-CZ" sz="26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Robert </a:t>
            </a:r>
            <a:r>
              <a:rPr lang="cs-CZ" sz="26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Giunio</a:t>
            </a:r>
            <a:r>
              <a:rPr lang="cs-CZ" sz="2600" dirty="0" smtClean="0">
                <a:latin typeface="Garamond" pitchFamily="18" charset="0"/>
              </a:rPr>
              <a:t>, za Čechy </a:t>
            </a:r>
            <a:r>
              <a:rPr lang="cs-CZ" sz="26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P. Šámal, K. Kramář, A. </a:t>
            </a:r>
            <a:r>
              <a:rPr lang="cs-CZ" sz="26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Rašín</a:t>
            </a:r>
            <a:r>
              <a:rPr lang="cs-CZ" sz="26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A. Švehla a F. Soukup</a:t>
            </a:r>
            <a:r>
              <a:rPr lang="cs-CZ" sz="2600" dirty="0" smtClean="0">
                <a:latin typeface="Garamond" pitchFamily="18" charset="0"/>
              </a:rPr>
              <a:t>), přítomni rovněž Poláci – dohoda o ustavení společného revolučního komitétu</a:t>
            </a:r>
          </a:p>
          <a:p>
            <a:r>
              <a:rPr lang="cs-CZ" sz="2600" dirty="0" smtClean="0">
                <a:latin typeface="Garamond" pitchFamily="18" charset="0"/>
              </a:rPr>
              <a:t>Srpen 1918 – porady v Lublani organizované Antonem </a:t>
            </a:r>
            <a:r>
              <a:rPr lang="cs-CZ" sz="2600" dirty="0" err="1" smtClean="0">
                <a:latin typeface="Garamond" pitchFamily="18" charset="0"/>
              </a:rPr>
              <a:t>Korošcem</a:t>
            </a:r>
            <a:r>
              <a:rPr lang="cs-CZ" sz="2600" dirty="0" smtClean="0">
                <a:latin typeface="Garamond" pitchFamily="18" charset="0"/>
              </a:rPr>
              <a:t>, za Čechy </a:t>
            </a:r>
            <a:r>
              <a:rPr lang="cs-CZ" sz="26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V. Klofáč, F. Soukup, Antonín Kalina, V. </a:t>
            </a:r>
            <a:r>
              <a:rPr lang="cs-CZ" sz="26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Tusar</a:t>
            </a:r>
            <a:r>
              <a:rPr lang="cs-CZ" sz="26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600" dirty="0" smtClean="0">
                <a:latin typeface="Garamond" pitchFamily="18" charset="0"/>
              </a:rPr>
              <a:t>ad.</a:t>
            </a:r>
          </a:p>
          <a:p>
            <a:r>
              <a:rPr lang="cs-CZ" sz="2600" dirty="0" smtClean="0">
                <a:latin typeface="Garamond" pitchFamily="18" charset="0"/>
              </a:rPr>
              <a:t>Společné vystoupení proti pokusům zachránit monarchii vnitřní přestavbou</a:t>
            </a:r>
          </a:p>
          <a:p>
            <a:r>
              <a:rPr lang="cs-CZ" sz="2600" dirty="0" smtClean="0">
                <a:latin typeface="Garamond" pitchFamily="18" charset="0"/>
              </a:rPr>
              <a:t>Září 1918 -  do Záhřebu jel jako delegát Českého svazu </a:t>
            </a:r>
            <a:r>
              <a:rPr lang="cs-CZ" sz="26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Jan </a:t>
            </a:r>
            <a:r>
              <a:rPr lang="cs-CZ" sz="26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Hajšman</a:t>
            </a:r>
            <a:r>
              <a:rPr lang="cs-CZ" sz="2600" dirty="0" smtClean="0">
                <a:latin typeface="Garamond" pitchFamily="18" charset="0"/>
              </a:rPr>
              <a:t> – výsledkem jednání založení Národní rady Slovinců, Chorvatů a Srbů 5. října 1918</a:t>
            </a:r>
          </a:p>
          <a:p>
            <a:endParaRPr lang="cs-CZ" sz="2600" dirty="0" smtClean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2"/>
          </p:nvPr>
        </p:nvSpPr>
        <p:spPr>
          <a:xfrm>
            <a:off x="251520" y="188640"/>
            <a:ext cx="4896544" cy="6336704"/>
          </a:xfrm>
        </p:spPr>
        <p:txBody>
          <a:bodyPr>
            <a:noAutofit/>
          </a:bodyPr>
          <a:lstStyle/>
          <a:p>
            <a:r>
              <a:rPr lang="cs-CZ" sz="2500" dirty="0" smtClean="0">
                <a:latin typeface="Garamond" pitchFamily="18" charset="0"/>
              </a:rPr>
              <a:t>Leden 1918 – 14 bodů prezidenta Wilsona – pouze požadavek autonomie pro potlačené národy R-U</a:t>
            </a:r>
          </a:p>
          <a:p>
            <a:r>
              <a:rPr lang="cs-CZ" sz="2500" dirty="0" smtClean="0">
                <a:latin typeface="Garamond" pitchFamily="18" charset="0"/>
              </a:rPr>
              <a:t>v létě 1918 společná akce Československé národní rady, Jihoslovanského výboru a srbské vlády zaměřená na Spojené státy, aby dosáhli mezinárodního uznání</a:t>
            </a:r>
          </a:p>
          <a:p>
            <a:r>
              <a:rPr lang="cs-CZ" sz="2500" dirty="0" smtClean="0">
                <a:latin typeface="Garamond" pitchFamily="18" charset="0"/>
              </a:rPr>
              <a:t>29. května 1918 prohlášení státního tajemníka </a:t>
            </a:r>
            <a:r>
              <a:rPr lang="cs-CZ" sz="25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Roberta </a:t>
            </a:r>
            <a:r>
              <a:rPr lang="cs-CZ" sz="25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Lansinga</a:t>
            </a:r>
            <a:r>
              <a:rPr lang="cs-CZ" sz="25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2500" dirty="0" smtClean="0">
                <a:latin typeface="Garamond" pitchFamily="18" charset="0"/>
              </a:rPr>
              <a:t>vyjadřující sympatie jejich snahám </a:t>
            </a:r>
          </a:p>
          <a:p>
            <a:r>
              <a:rPr lang="cs-CZ" sz="2500" dirty="0" smtClean="0">
                <a:latin typeface="Garamond" pitchFamily="18" charset="0"/>
              </a:rPr>
              <a:t>23. října 1918 – srbská vláda jako jedna z prvních oficiálně uznala prozatímní československou vládu</a:t>
            </a:r>
          </a:p>
          <a:p>
            <a:endParaRPr lang="cs-CZ" sz="2800" dirty="0"/>
          </a:p>
        </p:txBody>
      </p:sp>
      <p:pic>
        <p:nvPicPr>
          <p:cNvPr id="8" name="Zástupný symbol pro obsah 7" descr="800px-Robert_Lansing_cph.3b47713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796136" y="1556792"/>
            <a:ext cx="2276425" cy="3591060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5076056" y="260648"/>
            <a:ext cx="3657600" cy="1152128"/>
          </a:xfrm>
        </p:spPr>
        <p:txBody>
          <a:bodyPr/>
          <a:lstStyle/>
          <a:p>
            <a:pPr algn="ctr"/>
            <a:r>
              <a:rPr lang="cs-CZ" dirty="0" smtClean="0"/>
              <a:t>Robert </a:t>
            </a:r>
            <a:r>
              <a:rPr lang="cs-CZ" dirty="0" err="1" smtClean="0"/>
              <a:t>Lansing</a:t>
            </a:r>
            <a:r>
              <a:rPr lang="cs-CZ" dirty="0" smtClean="0"/>
              <a:t> – státní sekretář USA v letech 1915–1920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67544" y="260648"/>
            <a:ext cx="8208912" cy="6213304"/>
          </a:xfrm>
        </p:spPr>
        <p:txBody>
          <a:bodyPr/>
          <a:lstStyle/>
          <a:p>
            <a:r>
              <a:rPr lang="cs-CZ" dirty="0" smtClean="0">
                <a:latin typeface="Garamond" pitchFamily="18" charset="0"/>
              </a:rPr>
              <a:t>28. října 1918 – vznik Československé republiky</a:t>
            </a:r>
          </a:p>
          <a:p>
            <a:r>
              <a:rPr lang="cs-CZ" dirty="0" smtClean="0">
                <a:latin typeface="Garamond" pitchFamily="18" charset="0"/>
              </a:rPr>
              <a:t>29. října 1918 – vznik Státu Slovinců, Chorvatů a Srbů (státní útvar Jihoslovanů z habsburské monarchie) – v čele Národní rada (</a:t>
            </a:r>
            <a:r>
              <a:rPr lang="cs-CZ" dirty="0" err="1" smtClean="0">
                <a:latin typeface="Garamond" pitchFamily="18" charset="0"/>
              </a:rPr>
              <a:t>Narodno</a:t>
            </a:r>
            <a:r>
              <a:rPr lang="cs-CZ" dirty="0" smtClean="0">
                <a:latin typeface="Garamond" pitchFamily="18" charset="0"/>
              </a:rPr>
              <a:t> </a:t>
            </a:r>
            <a:r>
              <a:rPr lang="cs-CZ" dirty="0" err="1" smtClean="0">
                <a:latin typeface="Garamond" pitchFamily="18" charset="0"/>
              </a:rPr>
              <a:t>vijeće</a:t>
            </a:r>
            <a:r>
              <a:rPr lang="cs-CZ" dirty="0" smtClean="0">
                <a:latin typeface="Garamond" pitchFamily="18" charset="0"/>
              </a:rPr>
              <a:t>) – v čele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Anton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Korošec</a:t>
            </a:r>
            <a:r>
              <a:rPr lang="cs-CZ" dirty="0" smtClean="0">
                <a:latin typeface="Garamond" pitchFamily="18" charset="0"/>
              </a:rPr>
              <a:t>, </a:t>
            </a:r>
            <a:r>
              <a:rPr lang="cs-CZ" dirty="0" err="1" smtClean="0">
                <a:latin typeface="Garamond" pitchFamily="18" charset="0"/>
              </a:rPr>
              <a:t>místopřesedové</a:t>
            </a:r>
            <a:r>
              <a:rPr lang="cs-CZ" dirty="0" smtClean="0">
                <a:latin typeface="Garamond" pitchFamily="18" charset="0"/>
              </a:rPr>
              <a:t>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Ante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Pavelić</a:t>
            </a:r>
            <a:r>
              <a:rPr lang="cs-CZ" dirty="0" smtClean="0">
                <a:latin typeface="Garamond" pitchFamily="18" charset="0"/>
              </a:rPr>
              <a:t> a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Svetozar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Pribićević</a:t>
            </a:r>
            <a:endParaRPr lang="cs-CZ" b="1" dirty="0" smtClean="0">
              <a:solidFill>
                <a:schemeClr val="accent1">
                  <a:lumMod val="75000"/>
                </a:schemeClr>
              </a:solidFill>
              <a:latin typeface="Garamond" pitchFamily="18" charset="0"/>
            </a:endParaRPr>
          </a:p>
          <a:p>
            <a:r>
              <a:rPr lang="cs-CZ" dirty="0" smtClean="0">
                <a:latin typeface="Garamond" pitchFamily="18" charset="0"/>
              </a:rPr>
              <a:t>24. listopadu 1918 – Černohorský parlament odhlasoval připojení k Srbskému království</a:t>
            </a:r>
          </a:p>
          <a:p>
            <a:r>
              <a:rPr lang="cs-CZ" dirty="0" smtClean="0">
                <a:latin typeface="Garamond" pitchFamily="18" charset="0"/>
              </a:rPr>
              <a:t>25. listopadu 1918 – Vojvodina připojena k Srbskému království</a:t>
            </a:r>
          </a:p>
          <a:p>
            <a:r>
              <a:rPr lang="cs-CZ" dirty="0" smtClean="0">
                <a:latin typeface="Garamond" pitchFamily="18" charset="0"/>
              </a:rPr>
              <a:t>1. prosince 1918 – zástupci Státu SHS předali regentu Alexandrovi </a:t>
            </a:r>
            <a:r>
              <a:rPr lang="cs-CZ" dirty="0" err="1" smtClean="0">
                <a:latin typeface="Garamond" pitchFamily="18" charset="0"/>
              </a:rPr>
              <a:t>Karadjordjevićovi</a:t>
            </a:r>
            <a:r>
              <a:rPr lang="cs-CZ" dirty="0" smtClean="0">
                <a:latin typeface="Garamond" pitchFamily="18" charset="0"/>
              </a:rPr>
              <a:t> adresu, v níž vyjádřili přání spojit se se Srby z Království v jednom státě</a:t>
            </a:r>
          </a:p>
          <a:p>
            <a:r>
              <a:rPr lang="cs-CZ" dirty="0" smtClean="0">
                <a:latin typeface="Garamond" pitchFamily="18" charset="0"/>
              </a:rPr>
              <a:t>1. prosince 1918 – vyhlášeno </a:t>
            </a:r>
            <a:r>
              <a:rPr lang="cs-CZ" b="1" dirty="0" smtClean="0">
                <a:latin typeface="Garamond" pitchFamily="18" charset="0"/>
              </a:rPr>
              <a:t>Království Srbů, Chorvatů a Slovinců</a:t>
            </a:r>
          </a:p>
          <a:p>
            <a:r>
              <a:rPr lang="cs-CZ" dirty="0" smtClean="0">
                <a:latin typeface="Garamond" pitchFamily="18" charset="0"/>
              </a:rPr>
              <a:t>9. ledna 1919 – oficiální ustavení diplomatických vztahů mezi oběma zeměmi</a:t>
            </a:r>
            <a:endParaRPr lang="cs-CZ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 descr="1024px-Proglašenje_raskida_veza_s_Austro-Ugarskom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384332" cy="5256584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>
          <a:xfrm>
            <a:off x="467544" y="5949280"/>
            <a:ext cx="7632848" cy="658368"/>
          </a:xfrm>
        </p:spPr>
        <p:txBody>
          <a:bodyPr/>
          <a:lstStyle/>
          <a:p>
            <a:pPr algn="ctr"/>
            <a:r>
              <a:rPr lang="cs-CZ" dirty="0" smtClean="0">
                <a:latin typeface="Garamond" pitchFamily="18" charset="0"/>
              </a:rPr>
              <a:t>Vyhlášení odtržení od Rakouská-Uherska na Náměstí sv. Marka v Záhřebu </a:t>
            </a:r>
            <a:endParaRPr lang="cs-CZ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KongressfallofAH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7978080" cy="5251197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2699792" y="5877272"/>
            <a:ext cx="3657600" cy="658368"/>
          </a:xfrm>
        </p:spPr>
        <p:txBody>
          <a:bodyPr/>
          <a:lstStyle/>
          <a:p>
            <a:pPr algn="ctr"/>
            <a:r>
              <a:rPr lang="cs-CZ" dirty="0" smtClean="0">
                <a:latin typeface="Garamond" pitchFamily="18" charset="0"/>
              </a:rPr>
              <a:t>Lublaň 29. října 1918</a:t>
            </a:r>
            <a:endParaRPr lang="cs-CZ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PetarI-Karadjordjevic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1700808"/>
            <a:ext cx="3375051" cy="4619600"/>
          </a:xfrm>
        </p:spPr>
      </p:pic>
      <p:pic>
        <p:nvPicPr>
          <p:cNvPr id="8" name="Zástupný symbol pro obsah 7" descr="Kralj_aleksandar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700808"/>
            <a:ext cx="3319718" cy="4547559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>
          <a:xfrm>
            <a:off x="395536" y="188640"/>
            <a:ext cx="3600400" cy="1296144"/>
          </a:xfrm>
        </p:spPr>
        <p:txBody>
          <a:bodyPr/>
          <a:lstStyle/>
          <a:p>
            <a:pPr algn="ctr"/>
            <a:r>
              <a:rPr lang="cs-CZ" dirty="0" smtClean="0">
                <a:latin typeface="Garamond" pitchFamily="18" charset="0"/>
              </a:rPr>
              <a:t>Král Petr I. </a:t>
            </a:r>
            <a:r>
              <a:rPr lang="cs-CZ" dirty="0" err="1" smtClean="0">
                <a:latin typeface="Garamond" pitchFamily="18" charset="0"/>
              </a:rPr>
              <a:t>Karadjordjević</a:t>
            </a:r>
            <a:r>
              <a:rPr lang="cs-CZ" dirty="0" smtClean="0">
                <a:latin typeface="Garamond" pitchFamily="18" charset="0"/>
              </a:rPr>
              <a:t> (1844–1921) – 1. král Království SHS  (1918–1921)</a:t>
            </a:r>
            <a:endParaRPr lang="cs-CZ" dirty="0">
              <a:latin typeface="Garamond" pitchFamily="18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4788024" y="188640"/>
            <a:ext cx="3513584" cy="1296144"/>
          </a:xfrm>
        </p:spPr>
        <p:txBody>
          <a:bodyPr/>
          <a:lstStyle/>
          <a:p>
            <a:pPr algn="ctr"/>
            <a:r>
              <a:rPr lang="cs-CZ" dirty="0" smtClean="0">
                <a:latin typeface="Garamond" pitchFamily="18" charset="0"/>
              </a:rPr>
              <a:t>Alexandr I. </a:t>
            </a:r>
            <a:r>
              <a:rPr lang="cs-CZ" dirty="0" err="1" smtClean="0">
                <a:latin typeface="Garamond" pitchFamily="18" charset="0"/>
              </a:rPr>
              <a:t>Karadjordjević</a:t>
            </a:r>
            <a:r>
              <a:rPr lang="cs-CZ" dirty="0" smtClean="0">
                <a:latin typeface="Garamond" pitchFamily="18" charset="0"/>
              </a:rPr>
              <a:t> (1888–1934) – princ regent  (1918–1921) a 2. král Království SHS  (1921–1934)</a:t>
            </a:r>
            <a:endParaRPr lang="cs-CZ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496944" cy="6336704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latin typeface="Garamond" pitchFamily="18" charset="0"/>
              </a:rPr>
              <a:t>v Záhřebu literární časopis </a:t>
            </a:r>
            <a:r>
              <a:rPr lang="cs-CZ" i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Nova </a:t>
            </a:r>
            <a:r>
              <a:rPr lang="cs-CZ" i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nada</a:t>
            </a:r>
            <a:r>
              <a:rPr lang="cs-CZ" i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dirty="0" smtClean="0">
                <a:latin typeface="Garamond" pitchFamily="18" charset="0"/>
              </a:rPr>
              <a:t>–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Vladimir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Jelovšek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dirty="0" smtClean="0">
                <a:latin typeface="Garamond" pitchFamily="18" charset="0"/>
              </a:rPr>
              <a:t>– „</a:t>
            </a:r>
            <a:r>
              <a:rPr lang="cs-CZ" dirty="0" err="1" smtClean="0">
                <a:latin typeface="Garamond" pitchFamily="18" charset="0"/>
              </a:rPr>
              <a:t>masarykovci</a:t>
            </a:r>
            <a:r>
              <a:rPr lang="cs-CZ" dirty="0" smtClean="0">
                <a:latin typeface="Garamond" pitchFamily="18" charset="0"/>
              </a:rPr>
              <a:t>“ </a:t>
            </a:r>
          </a:p>
          <a:p>
            <a:r>
              <a:rPr lang="cs-CZ" dirty="0" smtClean="0">
                <a:latin typeface="Garamond" pitchFamily="18" charset="0"/>
              </a:rPr>
              <a:t>„</a:t>
            </a:r>
            <a:r>
              <a:rPr lang="cs-CZ" dirty="0" err="1" smtClean="0">
                <a:latin typeface="Garamond" pitchFamily="18" charset="0"/>
              </a:rPr>
              <a:t>Naprednjaci</a:t>
            </a:r>
            <a:r>
              <a:rPr lang="cs-CZ" dirty="0" smtClean="0">
                <a:latin typeface="Garamond" pitchFamily="18" charset="0"/>
              </a:rPr>
              <a:t>“ – kulturní povznesení lidových vrstev</a:t>
            </a:r>
          </a:p>
          <a:p>
            <a:r>
              <a:rPr lang="cs-CZ" dirty="0" smtClean="0">
                <a:latin typeface="Garamond" pitchFamily="18" charset="0"/>
              </a:rPr>
              <a:t>v Dalmácii Lidová pokroková strana –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Josip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Smodlaka</a:t>
            </a:r>
            <a:endParaRPr lang="cs-CZ" b="1" dirty="0" smtClean="0">
              <a:solidFill>
                <a:schemeClr val="accent1">
                  <a:lumMod val="75000"/>
                </a:schemeClr>
              </a:solidFill>
              <a:latin typeface="Garamond" pitchFamily="18" charset="0"/>
            </a:endParaRPr>
          </a:p>
          <a:p>
            <a:endParaRPr lang="cs-CZ" dirty="0" smtClean="0">
              <a:latin typeface="Garamond" pitchFamily="18" charset="0"/>
            </a:endParaRPr>
          </a:p>
          <a:p>
            <a:r>
              <a:rPr lang="cs-CZ" dirty="0" smtClean="0">
                <a:latin typeface="Garamond" pitchFamily="18" charset="0"/>
              </a:rPr>
              <a:t>1904 – v Bánském Chorvatsku </a:t>
            </a:r>
            <a:r>
              <a:rPr lang="cs-CZ" b="1" dirty="0" smtClean="0">
                <a:latin typeface="Garamond" pitchFamily="18" charset="0"/>
              </a:rPr>
              <a:t>Chorvatská pokroková strana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dirty="0" smtClean="0">
                <a:latin typeface="Garamond" pitchFamily="18" charset="0"/>
              </a:rPr>
              <a:t>(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Vladimir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Jelovšek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Petar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Skok, Ivan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Lorković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Većeslav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Wilder</a:t>
            </a:r>
            <a:r>
              <a:rPr lang="cs-CZ" dirty="0" smtClean="0">
                <a:latin typeface="Garamond" pitchFamily="18" charset="0"/>
              </a:rPr>
              <a:t>) – týdeník </a:t>
            </a:r>
            <a:r>
              <a:rPr lang="cs-CZ" i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Pokret</a:t>
            </a:r>
            <a:endParaRPr lang="cs-CZ" i="1" dirty="0" smtClean="0">
              <a:solidFill>
                <a:schemeClr val="accent1">
                  <a:lumMod val="75000"/>
                </a:schemeClr>
              </a:solidFill>
              <a:latin typeface="Garamond" pitchFamily="18" charset="0"/>
            </a:endParaRPr>
          </a:p>
          <a:p>
            <a:r>
              <a:rPr lang="cs-CZ" dirty="0" smtClean="0">
                <a:latin typeface="Garamond" pitchFamily="18" charset="0"/>
              </a:rPr>
              <a:t>1905 – 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Chorvatsko-srbská koalice </a:t>
            </a:r>
            <a:r>
              <a:rPr lang="cs-CZ" dirty="0" smtClean="0">
                <a:latin typeface="Garamond" pitchFamily="18" charset="0"/>
              </a:rPr>
              <a:t>(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Frano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Supilo,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Svetozar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Pribićević</a:t>
            </a:r>
            <a:r>
              <a:rPr lang="cs-CZ" dirty="0" smtClean="0">
                <a:latin typeface="Garamond" pitchFamily="18" charset="0"/>
              </a:rPr>
              <a:t>)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1</a:t>
            </a:r>
            <a:r>
              <a:rPr lang="cs-CZ" dirty="0" smtClean="0">
                <a:latin typeface="Garamond" pitchFamily="18" charset="0"/>
              </a:rPr>
              <a:t>901 – </a:t>
            </a:r>
            <a:r>
              <a:rPr lang="cs-CZ" i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Kaj </a:t>
            </a:r>
            <a:r>
              <a:rPr lang="cs-CZ" i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hoćemo</a:t>
            </a:r>
            <a:r>
              <a:rPr lang="cs-CZ" i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? </a:t>
            </a:r>
            <a:r>
              <a:rPr lang="cs-CZ" dirty="0" smtClean="0">
                <a:latin typeface="Garamond" pitchFamily="18" charset="0"/>
              </a:rPr>
              <a:t>– manifest slovinské omladiny</a:t>
            </a:r>
          </a:p>
          <a:p>
            <a:r>
              <a:rPr lang="cs-CZ" dirty="0" smtClean="0">
                <a:latin typeface="Garamond" pitchFamily="18" charset="0"/>
              </a:rPr>
              <a:t>1902 – časopis </a:t>
            </a:r>
            <a:r>
              <a:rPr lang="cs-CZ" i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Naši </a:t>
            </a:r>
            <a:r>
              <a:rPr lang="cs-CZ" i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zapiski</a:t>
            </a:r>
            <a:r>
              <a:rPr lang="cs-CZ" i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dirty="0" smtClean="0">
                <a:latin typeface="Garamond" pitchFamily="18" charset="0"/>
              </a:rPr>
              <a:t>– sociálnědemokratický, spolupráce s </a:t>
            </a:r>
            <a:r>
              <a:rPr lang="cs-CZ" dirty="0" err="1" smtClean="0">
                <a:latin typeface="Garamond" pitchFamily="18" charset="0"/>
              </a:rPr>
              <a:t>masarykovci</a:t>
            </a:r>
            <a:endParaRPr lang="cs-CZ" dirty="0" smtClean="0">
              <a:latin typeface="Garamond" pitchFamily="18" charset="0"/>
            </a:endParaRPr>
          </a:p>
          <a:p>
            <a:r>
              <a:rPr lang="cs-CZ" dirty="0" smtClean="0">
                <a:latin typeface="Garamond" pitchFamily="18" charset="0"/>
              </a:rPr>
              <a:t>1904 – národně-radikální hnutí– „drobná práce“ – osvěta, boj proti alkoholismu, menšinové otázky, boj za vznik slovinské univerzity</a:t>
            </a:r>
          </a:p>
          <a:p>
            <a:r>
              <a:rPr lang="cs-CZ" dirty="0" smtClean="0">
                <a:latin typeface="Garamond" pitchFamily="18" charset="0"/>
              </a:rPr>
              <a:t>proti Masarykovým idejím slovinští klerikálové</a:t>
            </a:r>
          </a:p>
          <a:p>
            <a:r>
              <a:rPr lang="cs-CZ" dirty="0" smtClean="0">
                <a:latin typeface="Garamond" pitchFamily="18" charset="0"/>
              </a:rPr>
              <a:t>Slovinští liberálové(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Ivan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Hribar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Ivan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Tavčar</a:t>
            </a:r>
            <a:r>
              <a:rPr lang="cs-CZ" dirty="0" smtClean="0">
                <a:latin typeface="Garamond" pitchFamily="18" charset="0"/>
              </a:rPr>
              <a:t>) pro spolupráci s Čechy</a:t>
            </a:r>
          </a:p>
          <a:p>
            <a:endParaRPr lang="cs-CZ" dirty="0"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155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995936" y="3212976"/>
            <a:ext cx="4824536" cy="3618402"/>
          </a:xfrm>
        </p:spPr>
      </p:pic>
      <p:pic>
        <p:nvPicPr>
          <p:cNvPr id="5" name="Zástupný symbol pro obsah 6" descr="1558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4797557" cy="36004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064896" cy="6195088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Garamond" pitchFamily="18" charset="0"/>
              </a:rPr>
              <a:t>po roce 1895 – první vlna jihoslovanských studentů v Praze (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Stjepan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Radić</a:t>
            </a:r>
            <a:r>
              <a:rPr lang="cs-CZ" dirty="0" smtClean="0">
                <a:latin typeface="Garamond" pitchFamily="18" charset="0"/>
              </a:rPr>
              <a:t>)</a:t>
            </a:r>
          </a:p>
          <a:p>
            <a:r>
              <a:rPr lang="cs-CZ" dirty="0" smtClean="0">
                <a:latin typeface="Garamond" pitchFamily="18" charset="0"/>
              </a:rPr>
              <a:t>počátek 20.století – druhá vlna Jihoslovanů v Praze (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Vladimir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Jelovšek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Milan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Prelog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Većeslav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Vilder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Zofka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Kvedrova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Albert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Kramer</a:t>
            </a:r>
            <a:r>
              <a:rPr lang="cs-CZ" dirty="0" smtClean="0">
                <a:latin typeface="Garamond" pitchFamily="18" charset="0"/>
              </a:rPr>
              <a:t> aj.)</a:t>
            </a:r>
          </a:p>
          <a:p>
            <a:r>
              <a:rPr lang="cs-CZ" dirty="0" smtClean="0">
                <a:latin typeface="Garamond" pitchFamily="18" charset="0"/>
              </a:rPr>
              <a:t>Po studentské stávce v Záhřebu v roce 1908 nová vlna chorvatských studentů do Prahy</a:t>
            </a:r>
          </a:p>
          <a:p>
            <a:r>
              <a:rPr lang="cs-CZ" dirty="0" smtClean="0">
                <a:latin typeface="Garamond" pitchFamily="18" charset="0"/>
              </a:rPr>
              <a:t>1908 – Masarykova kritika způsobu anexe Bosny a Hercegoviny </a:t>
            </a:r>
            <a:r>
              <a:rPr lang="cs-CZ" dirty="0" err="1" smtClean="0">
                <a:latin typeface="Garamond" pitchFamily="18" charset="0"/>
              </a:rPr>
              <a:t>Rakouskem</a:t>
            </a:r>
            <a:r>
              <a:rPr lang="cs-CZ" dirty="0" smtClean="0">
                <a:latin typeface="Garamond" pitchFamily="18" charset="0"/>
              </a:rPr>
              <a:t>-Uherskem</a:t>
            </a:r>
          </a:p>
          <a:p>
            <a:r>
              <a:rPr lang="cs-CZ" dirty="0" smtClean="0">
                <a:latin typeface="Garamond" pitchFamily="18" charset="0"/>
              </a:rPr>
              <a:t>1910 – příchod dvou skupin studentů – „realisti“ (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Frano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Cvjetiša</a:t>
            </a:r>
            <a:r>
              <a:rPr lang="cs-CZ" dirty="0" smtClean="0">
                <a:latin typeface="Garamond" pitchFamily="18" charset="0"/>
              </a:rPr>
              <a:t> ad.) a radikálové – požadavek nezávislého jihoslovanského státu – Masaryk proti</a:t>
            </a:r>
          </a:p>
          <a:p>
            <a:r>
              <a:rPr lang="cs-CZ" dirty="0" smtClean="0">
                <a:latin typeface="Garamond" pitchFamily="18" charset="0"/>
              </a:rPr>
              <a:t>Masaryk požadoval rozvoj malých slovanských národů v rámci R-U, které by ale respektovalo jejich jazyková a národnostní práva a postupně by se přetvořilo na federaci</a:t>
            </a:r>
          </a:p>
          <a:p>
            <a:endParaRPr lang="cs-CZ" dirty="0"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:\Archiv_UTGM_roztříděno_dle_ jazyků\Dopisy_česky\182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332656"/>
            <a:ext cx="3456384" cy="4608512"/>
          </a:xfrm>
          <a:prstGeom prst="rect">
            <a:avLst/>
          </a:prstGeom>
          <a:noFill/>
        </p:spPr>
      </p:pic>
      <p:pic>
        <p:nvPicPr>
          <p:cNvPr id="1026" name="Picture 2" descr="H:\Archiv_UTGM_roztříděno_dle_ jazyků\Dopisy_česky\01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923928" y="692696"/>
            <a:ext cx="4917413" cy="3688060"/>
          </a:xfrm>
          <a:prstGeom prst="rect">
            <a:avLst/>
          </a:prstGeom>
          <a:noFill/>
        </p:spPr>
      </p:pic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>
          <a:xfrm>
            <a:off x="467544" y="5157192"/>
            <a:ext cx="2952328" cy="1080120"/>
          </a:xfrm>
        </p:spPr>
        <p:txBody>
          <a:bodyPr/>
          <a:lstStyle/>
          <a:p>
            <a:pPr algn="ctr"/>
            <a:r>
              <a:rPr lang="cs-CZ" dirty="0" smtClean="0">
                <a:latin typeface="Garamond" pitchFamily="18" charset="0"/>
              </a:rPr>
              <a:t>Dopis </a:t>
            </a:r>
            <a:r>
              <a:rPr lang="cs-CZ" dirty="0" err="1" smtClean="0">
                <a:latin typeface="Garamond" pitchFamily="18" charset="0"/>
              </a:rPr>
              <a:t>Stjepana</a:t>
            </a:r>
            <a:r>
              <a:rPr lang="cs-CZ" dirty="0" smtClean="0">
                <a:latin typeface="Garamond" pitchFamily="18" charset="0"/>
              </a:rPr>
              <a:t> </a:t>
            </a:r>
            <a:r>
              <a:rPr lang="cs-CZ" dirty="0" err="1" smtClean="0">
                <a:latin typeface="Garamond" pitchFamily="18" charset="0"/>
              </a:rPr>
              <a:t>Radiće</a:t>
            </a:r>
            <a:r>
              <a:rPr lang="cs-CZ" dirty="0" smtClean="0">
                <a:latin typeface="Garamond" pitchFamily="18" charset="0"/>
              </a:rPr>
              <a:t> T. G. Masarykovi z roku 1900.</a:t>
            </a:r>
            <a:endParaRPr lang="cs-CZ" dirty="0">
              <a:latin typeface="Garamond" pitchFamily="18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4716016" y="5157192"/>
            <a:ext cx="3384376" cy="1008112"/>
          </a:xfrm>
        </p:spPr>
        <p:txBody>
          <a:bodyPr/>
          <a:lstStyle/>
          <a:p>
            <a:pPr algn="ctr"/>
            <a:r>
              <a:rPr lang="cs-CZ" dirty="0" smtClean="0">
                <a:latin typeface="Garamond" pitchFamily="18" charset="0"/>
              </a:rPr>
              <a:t>Dopis </a:t>
            </a:r>
            <a:r>
              <a:rPr lang="cs-CZ" dirty="0" err="1" smtClean="0">
                <a:latin typeface="Garamond" pitchFamily="18" charset="0"/>
              </a:rPr>
              <a:t>Dragutina</a:t>
            </a:r>
            <a:r>
              <a:rPr lang="cs-CZ" dirty="0" smtClean="0">
                <a:latin typeface="Garamond" pitchFamily="18" charset="0"/>
              </a:rPr>
              <a:t> </a:t>
            </a:r>
            <a:r>
              <a:rPr lang="cs-CZ" dirty="0" err="1" smtClean="0">
                <a:latin typeface="Garamond" pitchFamily="18" charset="0"/>
              </a:rPr>
              <a:t>Lončara</a:t>
            </a:r>
            <a:r>
              <a:rPr lang="cs-CZ" dirty="0" smtClean="0">
                <a:latin typeface="Garamond" pitchFamily="18" charset="0"/>
              </a:rPr>
              <a:t> T. G. Masarykovi z roku 1904.</a:t>
            </a:r>
            <a:endParaRPr lang="cs-CZ" dirty="0"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260648"/>
            <a:ext cx="8568952" cy="6408712"/>
          </a:xfrm>
        </p:spPr>
        <p:txBody>
          <a:bodyPr>
            <a:noAutofit/>
          </a:bodyPr>
          <a:lstStyle/>
          <a:p>
            <a:r>
              <a:rPr lang="cs-CZ" sz="2200" b="1" dirty="0" smtClean="0">
                <a:solidFill>
                  <a:schemeClr val="tx2"/>
                </a:solidFill>
                <a:latin typeface="Garamond" pitchFamily="18" charset="0"/>
              </a:rPr>
              <a:t>1909–1910 – tzv. velezrádné procesy</a:t>
            </a:r>
          </a:p>
          <a:p>
            <a:r>
              <a:rPr lang="cs-CZ" sz="1800" dirty="0" smtClean="0">
                <a:latin typeface="Garamond" pitchFamily="18" charset="0"/>
              </a:rPr>
              <a:t>53 jihoslovanských politických aktivistů (členů srbsko-chorvatské koalice v Chorvatském </a:t>
            </a:r>
            <a:r>
              <a:rPr lang="cs-CZ" sz="1800" dirty="0" err="1" smtClean="0">
                <a:latin typeface="Garamond" pitchFamily="18" charset="0"/>
              </a:rPr>
              <a:t>saboru</a:t>
            </a:r>
            <a:r>
              <a:rPr lang="cs-CZ" sz="1800" dirty="0" smtClean="0">
                <a:latin typeface="Garamond" pitchFamily="18" charset="0"/>
              </a:rPr>
              <a:t>) v čele s </a:t>
            </a:r>
            <a:r>
              <a:rPr lang="cs-CZ" sz="1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Valerijanem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a Adamem </a:t>
            </a:r>
            <a:r>
              <a:rPr lang="cs-CZ" sz="1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Pribićevićovými</a:t>
            </a:r>
            <a:r>
              <a:rPr lang="cs-CZ" sz="1800" dirty="0" smtClean="0">
                <a:latin typeface="Garamond" pitchFamily="18" charset="0"/>
              </a:rPr>
              <a:t> bilo obviněno z velezrady a spolupráce se Srbským královstvím, iredentismu a přijetí peněz za své aktivity od vlády </a:t>
            </a:r>
            <a:r>
              <a:rPr lang="cs-CZ" sz="1800" dirty="0" err="1" smtClean="0">
                <a:latin typeface="Garamond" pitchFamily="18" charset="0"/>
              </a:rPr>
              <a:t>Kraljevine</a:t>
            </a:r>
            <a:r>
              <a:rPr lang="cs-CZ" sz="1800" dirty="0" smtClean="0">
                <a:latin typeface="Garamond" pitchFamily="18" charset="0"/>
              </a:rPr>
              <a:t>  </a:t>
            </a:r>
            <a:r>
              <a:rPr lang="cs-CZ" sz="1800" dirty="0" err="1" smtClean="0">
                <a:latin typeface="Garamond" pitchFamily="18" charset="0"/>
              </a:rPr>
              <a:t>Srbije</a:t>
            </a:r>
            <a:endParaRPr lang="cs-CZ" sz="1800" dirty="0" smtClean="0">
              <a:latin typeface="Garamond" pitchFamily="18" charset="0"/>
            </a:endParaRPr>
          </a:p>
          <a:p>
            <a:r>
              <a:rPr lang="cs-CZ" sz="1800" dirty="0" smtClean="0">
                <a:latin typeface="Garamond" pitchFamily="18" charset="0"/>
              </a:rPr>
              <a:t>Březen 1909 – </a:t>
            </a:r>
            <a:r>
              <a:rPr lang="cs-CZ" sz="1800" b="1" dirty="0" smtClean="0">
                <a:solidFill>
                  <a:schemeClr val="tx2"/>
                </a:solidFill>
                <a:latin typeface="Garamond" pitchFamily="18" charset="0"/>
              </a:rPr>
              <a:t>Záhřebský proces </a:t>
            </a:r>
            <a:r>
              <a:rPr lang="cs-CZ" sz="1800" dirty="0" smtClean="0">
                <a:latin typeface="Garamond" pitchFamily="18" charset="0"/>
              </a:rPr>
              <a:t>– hrozily jim tresty smrti </a:t>
            </a:r>
          </a:p>
          <a:p>
            <a:r>
              <a:rPr lang="cs-CZ" sz="1800" dirty="0" smtClean="0">
                <a:latin typeface="Garamond" pitchFamily="18" charset="0"/>
              </a:rPr>
              <a:t>Kampaň proti obviněným na stránkách vídeňských novin </a:t>
            </a:r>
            <a:r>
              <a:rPr lang="cs-CZ" sz="1800" dirty="0" err="1" smtClean="0">
                <a:latin typeface="Garamond" pitchFamily="18" charset="0"/>
              </a:rPr>
              <a:t>Neue</a:t>
            </a:r>
            <a:r>
              <a:rPr lang="cs-CZ" sz="1800" dirty="0" smtClean="0">
                <a:latin typeface="Garamond" pitchFamily="18" charset="0"/>
              </a:rPr>
              <a:t> </a:t>
            </a:r>
            <a:r>
              <a:rPr lang="cs-CZ" sz="1800" dirty="0" err="1" smtClean="0">
                <a:latin typeface="Garamond" pitchFamily="18" charset="0"/>
              </a:rPr>
              <a:t>Freie</a:t>
            </a:r>
            <a:r>
              <a:rPr lang="cs-CZ" sz="1800" dirty="0" smtClean="0">
                <a:latin typeface="Garamond" pitchFamily="18" charset="0"/>
              </a:rPr>
              <a:t> </a:t>
            </a:r>
            <a:r>
              <a:rPr lang="cs-CZ" sz="1800" dirty="0" err="1" smtClean="0">
                <a:latin typeface="Garamond" pitchFamily="18" charset="0"/>
              </a:rPr>
              <a:t>Presse</a:t>
            </a:r>
            <a:r>
              <a:rPr lang="cs-CZ" sz="1800" dirty="0" smtClean="0">
                <a:latin typeface="Garamond" pitchFamily="18" charset="0"/>
              </a:rPr>
              <a:t> (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Heinrich </a:t>
            </a:r>
            <a:r>
              <a:rPr lang="cs-CZ" sz="1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Friedjung</a:t>
            </a:r>
            <a:r>
              <a:rPr lang="cs-CZ" sz="1800" dirty="0" smtClean="0">
                <a:latin typeface="Garamond" pitchFamily="18" charset="0"/>
              </a:rPr>
              <a:t>) – na pokyn ministra zahraničí </a:t>
            </a:r>
            <a:r>
              <a:rPr lang="cs-CZ" sz="1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Aehrenthala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</a:p>
          <a:p>
            <a:r>
              <a:rPr lang="cs-CZ" sz="1800" dirty="0" smtClean="0">
                <a:latin typeface="Garamond" pitchFamily="18" charset="0"/>
              </a:rPr>
              <a:t>Třetina obžalovaných byli bývalí studenti TGM – jejich kolega 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Milan </a:t>
            </a:r>
            <a:r>
              <a:rPr lang="cs-CZ" sz="1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Marjanović</a:t>
            </a:r>
            <a:r>
              <a:rPr lang="cs-CZ" sz="1800" dirty="0" smtClean="0">
                <a:latin typeface="Garamond" pitchFamily="18" charset="0"/>
              </a:rPr>
              <a:t> přišel do Prahy prosit Masaryka o pomoc</a:t>
            </a:r>
          </a:p>
          <a:p>
            <a:r>
              <a:rPr lang="cs-CZ" sz="1800" dirty="0" smtClean="0">
                <a:latin typeface="Garamond" pitchFamily="18" charset="0"/>
              </a:rPr>
              <a:t>Masaryk se v procesech angažoval hlavně z etických důvodů (spory mezi R-U a Srbskem mohly vyústit ve války s tisícovkami mrtvých)</a:t>
            </a:r>
          </a:p>
          <a:p>
            <a:r>
              <a:rPr lang="cs-CZ" sz="1800" dirty="0" smtClean="0">
                <a:latin typeface="Garamond" pitchFamily="18" charset="0"/>
              </a:rPr>
              <a:t>Cestoval do Záhřebu i do Bělehradu, aby si opatřil objektivní informace</a:t>
            </a:r>
          </a:p>
          <a:p>
            <a:r>
              <a:rPr lang="cs-CZ" sz="1800" dirty="0" smtClean="0">
                <a:latin typeface="Garamond" pitchFamily="18" charset="0"/>
              </a:rPr>
              <a:t>v Bělehradě kontakt se srbskými politiky – </a:t>
            </a:r>
            <a:r>
              <a:rPr lang="cs-CZ" sz="1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Milovan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1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Milovanović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1800" dirty="0" smtClean="0">
                <a:latin typeface="Garamond" pitchFamily="18" charset="0"/>
              </a:rPr>
              <a:t>i 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Nikola </a:t>
            </a:r>
            <a:r>
              <a:rPr lang="cs-CZ" sz="1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Pašić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1800" dirty="0" smtClean="0">
                <a:latin typeface="Garamond" pitchFamily="18" charset="0"/>
              </a:rPr>
              <a:t>z Národní radikální strany, </a:t>
            </a:r>
            <a:r>
              <a:rPr lang="cs-CZ" sz="1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Božidar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1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Marković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1800" dirty="0" smtClean="0">
                <a:latin typeface="Garamond" pitchFamily="18" charset="0"/>
              </a:rPr>
              <a:t>ze Samostatné radikální strany, 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Miroslav </a:t>
            </a:r>
            <a:r>
              <a:rPr lang="cs-CZ" sz="1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Spalajković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</a:t>
            </a:r>
            <a:r>
              <a:rPr lang="cs-CZ" sz="1800" dirty="0" smtClean="0">
                <a:latin typeface="Garamond" pitchFamily="18" charset="0"/>
              </a:rPr>
              <a:t>pomohli mu klíčovými svědectvími </a:t>
            </a:r>
            <a:endParaRPr lang="cs-CZ" sz="1800" b="1" dirty="0" smtClean="0">
              <a:solidFill>
                <a:schemeClr val="accent1">
                  <a:lumMod val="75000"/>
                </a:schemeClr>
              </a:solidFill>
              <a:latin typeface="Garamond" pitchFamily="18" charset="0"/>
            </a:endParaRPr>
          </a:p>
          <a:p>
            <a:r>
              <a:rPr lang="cs-CZ" sz="1800" dirty="0" smtClean="0">
                <a:latin typeface="Garamond" pitchFamily="18" charset="0"/>
              </a:rPr>
              <a:t>Kontakty se zahraničními novináři – 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Robert W. </a:t>
            </a:r>
            <a:r>
              <a:rPr lang="cs-CZ" sz="1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Seton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-</a:t>
            </a:r>
            <a:r>
              <a:rPr lang="cs-CZ" sz="1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Watson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, </a:t>
            </a:r>
            <a:r>
              <a:rPr lang="cs-CZ" sz="1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Wickham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cs-CZ" sz="1800" b="1" dirty="0" err="1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Steed</a:t>
            </a:r>
            <a:r>
              <a:rPr lang="cs-CZ" sz="1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 </a:t>
            </a:r>
          </a:p>
          <a:p>
            <a:r>
              <a:rPr lang="cs-CZ" sz="1800" dirty="0" smtClean="0">
                <a:latin typeface="Garamond" pitchFamily="18" charset="0"/>
              </a:rPr>
              <a:t>Případ pro rakouskou i uherskou vládu mezinárodní ostudou</a:t>
            </a:r>
          </a:p>
          <a:p>
            <a:r>
              <a:rPr lang="cs-CZ" sz="1800" dirty="0" smtClean="0">
                <a:latin typeface="Garamond" pitchFamily="18" charset="0"/>
              </a:rPr>
              <a:t>TGM prokázal smyšlená a nesmyslná obvinění, část obžalovaných osvobozena, část odsouzena k dlouholetým trestům vězení, ale po čase byly rozsudky zrušeny</a:t>
            </a:r>
            <a:endParaRPr lang="cs-CZ" sz="1800" dirty="0" smtClean="0"/>
          </a:p>
          <a:p>
            <a:endParaRPr lang="cs-CZ" sz="2000" dirty="0" smtClean="0"/>
          </a:p>
          <a:p>
            <a:endParaRPr lang="cs-CZ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idx="2"/>
          </p:nvPr>
        </p:nvSpPr>
        <p:spPr>
          <a:xfrm>
            <a:off x="179512" y="6255488"/>
            <a:ext cx="8568952" cy="485880"/>
          </a:xfrm>
        </p:spPr>
        <p:txBody>
          <a:bodyPr>
            <a:normAutofit fontScale="77500" lnSpcReduction="20000"/>
          </a:bodyPr>
          <a:lstStyle/>
          <a:p>
            <a:r>
              <a:rPr lang="cs-CZ" sz="2000" b="1" dirty="0" smtClean="0"/>
              <a:t>Obžalovaní v Záhřebském procesu před soudním tribunálem, 17. dubna 1909.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7560840" cy="556398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742</TotalTime>
  <Words>3292</Words>
  <Application>Microsoft Office PowerPoint</Application>
  <PresentationFormat>Předvádění na obrazovce (4:3)</PresentationFormat>
  <Paragraphs>182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Arial</vt:lpstr>
      <vt:lpstr>Century Schoolbook</vt:lpstr>
      <vt:lpstr>Garamond</vt:lpstr>
      <vt:lpstr>Times New Roman</vt:lpstr>
      <vt:lpstr>Wingdings</vt:lpstr>
      <vt:lpstr>Wingdings 2</vt:lpstr>
      <vt:lpstr>Arkýř</vt:lpstr>
      <vt:lpstr>Věrnost za věrnost? –  Československo-jugoslávské vztahy v kontextu mezinárodních vztahů ve střední a jihovýchodní Evropě mezi dvěma světovými válkami</vt:lpstr>
      <vt:lpstr>Prezentace aplikace PowerPoint</vt:lpstr>
      <vt:lpstr>TGM a Jihoslované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Češi, Slováci a Jihoslované za první světové války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Věrnost za věrnost? –  Československo-jugoslávské vztahy v kontextu mezinárodních vztahů ve střední a jihovýchodní Evropě mezi dvěma světovými válkami</dc:title>
  <dc:creator>Hrabcova</dc:creator>
  <cp:lastModifiedBy>Jana Škerlová</cp:lastModifiedBy>
  <cp:revision>70</cp:revision>
  <dcterms:created xsi:type="dcterms:W3CDTF">2016-09-30T07:15:41Z</dcterms:created>
  <dcterms:modified xsi:type="dcterms:W3CDTF">2016-10-03T11:58:34Z</dcterms:modified>
</cp:coreProperties>
</file>