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7" r:id="rId10"/>
    <p:sldId id="266" r:id="rId11"/>
    <p:sldId id="262" r:id="rId12"/>
    <p:sldId id="268" r:id="rId13"/>
    <p:sldId id="269" r:id="rId14"/>
    <p:sldId id="270" r:id="rId15"/>
    <p:sldId id="275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9C927B-1E7A-415F-B9AD-60C54B9DF28E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67C2E3-FAE5-4A77-A324-CE16D46BA8E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6264696" cy="3672408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Garamond" pitchFamily="18" charset="0"/>
              </a:rPr>
              <a:t>Věrnost za věrnost? – 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smtClean="0">
                <a:latin typeface="Garamond" pitchFamily="18" charset="0"/>
              </a:rPr>
              <a:t>Československo-jugoslávské vztahy v kontextu mezinárodních vztahů ve střední a jihovýchodní Evropě mezi dvěma světovými válkami</a:t>
            </a:r>
            <a:endParaRPr lang="cs-CZ" sz="3200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5003322"/>
            <a:ext cx="5544616" cy="1371600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>
                <a:latin typeface="Garamond" pitchFamily="18" charset="0"/>
              </a:rPr>
              <a:t>Mgr. Jana Škerlová, </a:t>
            </a:r>
            <a:r>
              <a:rPr lang="cs-CZ" sz="2000" dirty="0" err="1" smtClean="0">
                <a:latin typeface="Garamond" pitchFamily="18" charset="0"/>
              </a:rPr>
              <a:t>Ph</a:t>
            </a:r>
            <a:r>
              <a:rPr lang="cs-CZ" sz="2000" dirty="0" smtClean="0">
                <a:latin typeface="Garamond" pitchFamily="18" charset="0"/>
              </a:rPr>
              <a:t>. D.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Historický ústav Akademie věd ČR, v. v. i.,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pobočka Brno</a:t>
            </a:r>
          </a:p>
          <a:p>
            <a:pPr algn="r"/>
            <a:endParaRPr lang="cs-CZ" sz="20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352928" cy="62853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Podzim 1921 – MD společně informovala velmoci o svém odmítavém postoji k anšlusu, o kterém Vídeň v té době reálně uvažovala</a:t>
            </a:r>
          </a:p>
          <a:p>
            <a:r>
              <a:rPr lang="cs-CZ" dirty="0" smtClean="0">
                <a:latin typeface="Garamond" pitchFamily="18" charset="0"/>
              </a:rPr>
              <a:t>Beneš se také chtěl stát prostředníkem v rakousko-maďarském sporu o Burgenland, ale tomu zabránila Itálie, která to zdůvodňovala obavou, že MD by v Burgenlandu zřídila čs.-jug. koridor</a:t>
            </a:r>
          </a:p>
          <a:p>
            <a:r>
              <a:rPr lang="cs-CZ" dirty="0" smtClean="0">
                <a:latin typeface="Garamond" pitchFamily="18" charset="0"/>
              </a:rPr>
              <a:t>13. října 1921 – uzavřen tzv. </a:t>
            </a:r>
            <a:r>
              <a:rPr lang="cs-CZ" b="1" dirty="0" smtClean="0">
                <a:latin typeface="Garamond" pitchFamily="18" charset="0"/>
              </a:rPr>
              <a:t>benátský protokol </a:t>
            </a:r>
            <a:r>
              <a:rPr lang="cs-CZ" dirty="0" smtClean="0">
                <a:latin typeface="Garamond" pitchFamily="18" charset="0"/>
              </a:rPr>
              <a:t>o Burgenlandu</a:t>
            </a:r>
          </a:p>
          <a:p>
            <a:r>
              <a:rPr lang="cs-CZ" dirty="0" smtClean="0">
                <a:latin typeface="Garamond" pitchFamily="18" charset="0"/>
              </a:rPr>
              <a:t>Koncem října 1921 – druhý restaurační pokus Karla Habsburského v Maďarsku – ČSR to považovala za casus </a:t>
            </a:r>
            <a:r>
              <a:rPr lang="cs-CZ" dirty="0" err="1" smtClean="0">
                <a:latin typeface="Garamond" pitchFamily="18" charset="0"/>
              </a:rPr>
              <a:t>belli</a:t>
            </a:r>
            <a:r>
              <a:rPr lang="cs-CZ" dirty="0" smtClean="0">
                <a:latin typeface="Garamond" pitchFamily="18" charset="0"/>
              </a:rPr>
              <a:t> → mobilizace</a:t>
            </a:r>
          </a:p>
          <a:p>
            <a:r>
              <a:rPr lang="cs-CZ" dirty="0" smtClean="0">
                <a:latin typeface="Garamond" pitchFamily="18" charset="0"/>
              </a:rPr>
              <a:t>Stejně postupovala Jugoslávie, také mobilizovala</a:t>
            </a:r>
          </a:p>
          <a:p>
            <a:r>
              <a:rPr lang="cs-CZ" dirty="0" smtClean="0">
                <a:latin typeface="Garamond" pitchFamily="18" charset="0"/>
              </a:rPr>
              <a:t>Požadavek ke konferenci velmocí – vyhnat Karla a předat ho Dohodě, zrušit nároky Habsburků na maďarský trůn, důkladně </a:t>
            </a:r>
            <a:r>
              <a:rPr lang="cs-CZ" dirty="0" err="1" smtClean="0">
                <a:latin typeface="Garamond" pitchFamily="18" charset="0"/>
              </a:rPr>
              <a:t>uptlatňovat</a:t>
            </a:r>
            <a:r>
              <a:rPr lang="cs-CZ" dirty="0" smtClean="0">
                <a:latin typeface="Garamond" pitchFamily="18" charset="0"/>
              </a:rPr>
              <a:t> Trianonskou mírovou smlouvu (tj. odzbrojení aj.), zrušit Benátský protokol a uhradit náklady mobilizace </a:t>
            </a:r>
          </a:p>
          <a:p>
            <a:r>
              <a:rPr lang="cs-CZ" dirty="0" smtClean="0">
                <a:latin typeface="Garamond" pitchFamily="18" charset="0"/>
              </a:rPr>
              <a:t>Rumunsko však proti tak důraznému postupu</a:t>
            </a:r>
          </a:p>
          <a:p>
            <a:r>
              <a:rPr lang="cs-CZ" dirty="0" smtClean="0">
                <a:latin typeface="Garamond" pitchFamily="18" charset="0"/>
              </a:rPr>
              <a:t>Konference vyslanců v Paříži a zejména Velká Británie považovaly požadavky MD za přemrštěné</a:t>
            </a:r>
          </a:p>
          <a:p>
            <a:r>
              <a:rPr lang="cs-CZ" dirty="0" err="1" smtClean="0">
                <a:latin typeface="Garamond" pitchFamily="18" charset="0"/>
              </a:rPr>
              <a:t>Protikampaň</a:t>
            </a:r>
            <a:r>
              <a:rPr lang="cs-CZ" dirty="0" smtClean="0">
                <a:latin typeface="Garamond" pitchFamily="18" charset="0"/>
              </a:rPr>
              <a:t> Maďarska – obvinilo MD, že připravuje vpád do Maďarska</a:t>
            </a:r>
          </a:p>
          <a:p>
            <a:r>
              <a:rPr lang="cs-CZ" dirty="0" smtClean="0">
                <a:latin typeface="Garamond" pitchFamily="18" charset="0"/>
              </a:rPr>
              <a:t>Nakonec prosazeno zrušení nároku Habsburků na </a:t>
            </a:r>
            <a:r>
              <a:rPr lang="cs-CZ" dirty="0" err="1" smtClean="0">
                <a:latin typeface="Garamond" pitchFamily="18" charset="0"/>
              </a:rPr>
              <a:t>maď</a:t>
            </a:r>
            <a:r>
              <a:rPr lang="cs-CZ" dirty="0" smtClean="0">
                <a:latin typeface="Garamond" pitchFamily="18" charset="0"/>
              </a:rPr>
              <a:t>. trůn</a:t>
            </a: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352928" cy="6213304"/>
          </a:xfrm>
        </p:spPr>
        <p:txBody>
          <a:bodyPr/>
          <a:lstStyle/>
          <a:p>
            <a:r>
              <a:rPr lang="cs-CZ" sz="2800" dirty="0" smtClean="0">
                <a:latin typeface="Garamond" pitchFamily="18" charset="0"/>
              </a:rPr>
              <a:t>Vůdčí role Prahy v rámci MD</a:t>
            </a:r>
          </a:p>
          <a:p>
            <a:endParaRPr lang="cs-CZ" sz="2800" dirty="0" smtClean="0">
              <a:latin typeface="Garamond" pitchFamily="18" charset="0"/>
            </a:endParaRPr>
          </a:p>
          <a:p>
            <a:r>
              <a:rPr lang="cs-CZ" sz="2800" i="1" dirty="0" smtClean="0">
                <a:latin typeface="Garamond" pitchFamily="18" charset="0"/>
              </a:rPr>
              <a:t>„Malá dohoda posílila díky zkouškám, jimž byla vystavena, </a:t>
            </a:r>
            <a:r>
              <a:rPr lang="pt-BR" sz="2800" i="1" dirty="0" smtClean="0">
                <a:latin typeface="Garamond" pitchFamily="18" charset="0"/>
              </a:rPr>
              <a:t>ale objevily se i známky žárlivosti na vůdčí postavení, které převzal dr. Beneš</a:t>
            </a:r>
            <a:r>
              <a:rPr lang="cs-CZ" sz="2800" i="1" dirty="0" smtClean="0">
                <a:latin typeface="Garamond" pitchFamily="18" charset="0"/>
              </a:rPr>
              <a:t> ve vztazích Malé dohody ke zbytku světa, a to díky své vyšší kultuře a schopnostem. Srbské vojsko nemá valné myšlení o československých ozbrojených silách a říká se, že pokud Beneš představuje mozek Malé dohody, pak srbský Generální štáb představuje její fyzickou sílu.“</a:t>
            </a:r>
          </a:p>
          <a:p>
            <a:pPr algn="r">
              <a:buNone/>
            </a:pPr>
            <a:endParaRPr lang="cs-CZ" sz="1800" dirty="0" smtClean="0">
              <a:latin typeface="Garamond" pitchFamily="18" charset="0"/>
            </a:endParaRPr>
          </a:p>
          <a:p>
            <a:pPr algn="r">
              <a:buNone/>
            </a:pPr>
            <a:r>
              <a:rPr lang="cs-CZ" sz="1800" dirty="0" err="1" smtClean="0">
                <a:latin typeface="Garamond" pitchFamily="18" charset="0"/>
              </a:rPr>
              <a:t>Avramovski</a:t>
            </a:r>
            <a:r>
              <a:rPr lang="cs-CZ" sz="1800" dirty="0" smtClean="0">
                <a:latin typeface="Garamond" pitchFamily="18" charset="0"/>
              </a:rPr>
              <a:t>, Živko (</a:t>
            </a:r>
            <a:r>
              <a:rPr lang="cs-CZ" sz="1800" dirty="0" err="1" smtClean="0">
                <a:latin typeface="Garamond" pitchFamily="18" charset="0"/>
              </a:rPr>
              <a:t>ed</a:t>
            </a:r>
            <a:r>
              <a:rPr lang="cs-CZ" sz="1800" dirty="0" smtClean="0">
                <a:latin typeface="Garamond" pitchFamily="18" charset="0"/>
              </a:rPr>
              <a:t>.): </a:t>
            </a:r>
            <a:r>
              <a:rPr lang="cs-CZ" sz="1800" i="1" dirty="0" err="1" smtClean="0">
                <a:latin typeface="Garamond" pitchFamily="18" charset="0"/>
              </a:rPr>
              <a:t>Britanci</a:t>
            </a:r>
            <a:r>
              <a:rPr lang="cs-CZ" sz="1800" i="1" dirty="0" smtClean="0">
                <a:latin typeface="Garamond" pitchFamily="18" charset="0"/>
              </a:rPr>
              <a:t> o </a:t>
            </a:r>
            <a:r>
              <a:rPr lang="cs-CZ" sz="1800" i="1" dirty="0" err="1" smtClean="0">
                <a:latin typeface="Garamond" pitchFamily="18" charset="0"/>
              </a:rPr>
              <a:t>Kraljevini</a:t>
            </a:r>
            <a:r>
              <a:rPr lang="cs-CZ" sz="1800" i="1" dirty="0" smtClean="0">
                <a:latin typeface="Garamond" pitchFamily="18" charset="0"/>
              </a:rPr>
              <a:t> </a:t>
            </a:r>
            <a:r>
              <a:rPr lang="cs-CZ" sz="1800" i="1" dirty="0" err="1" smtClean="0">
                <a:latin typeface="Garamond" pitchFamily="18" charset="0"/>
              </a:rPr>
              <a:t>Jugoslaviji</a:t>
            </a:r>
            <a:r>
              <a:rPr lang="cs-CZ" sz="1800" i="1" dirty="0" smtClean="0">
                <a:latin typeface="Garamond" pitchFamily="18" charset="0"/>
              </a:rPr>
              <a:t>. </a:t>
            </a:r>
            <a:r>
              <a:rPr lang="cs-CZ" sz="1800" i="1" dirty="0" err="1" smtClean="0">
                <a:latin typeface="Garamond" pitchFamily="18" charset="0"/>
              </a:rPr>
              <a:t>Godišnji</a:t>
            </a:r>
            <a:r>
              <a:rPr lang="cs-CZ" sz="1800" i="1" dirty="0" smtClean="0">
                <a:latin typeface="Garamond" pitchFamily="18" charset="0"/>
              </a:rPr>
              <a:t> </a:t>
            </a:r>
            <a:r>
              <a:rPr lang="cs-CZ" sz="1800" i="1" dirty="0" err="1" smtClean="0">
                <a:latin typeface="Garamond" pitchFamily="18" charset="0"/>
              </a:rPr>
              <a:t>Izveštaji</a:t>
            </a:r>
            <a:r>
              <a:rPr lang="cs-CZ" sz="1800" i="1" dirty="0" smtClean="0">
                <a:latin typeface="Garamond" pitchFamily="18" charset="0"/>
              </a:rPr>
              <a:t> </a:t>
            </a:r>
            <a:r>
              <a:rPr lang="cs-CZ" sz="1800" i="1" dirty="0" err="1" smtClean="0">
                <a:latin typeface="Garamond" pitchFamily="18" charset="0"/>
              </a:rPr>
              <a:t>Britanskog</a:t>
            </a:r>
            <a:r>
              <a:rPr lang="cs-CZ" sz="1800" i="1" dirty="0" smtClean="0">
                <a:latin typeface="Garamond" pitchFamily="18" charset="0"/>
              </a:rPr>
              <a:t> poslanstva </a:t>
            </a:r>
            <a:r>
              <a:rPr lang="pl-PL" sz="1800" i="1" dirty="0" smtClean="0">
                <a:latin typeface="Garamond" pitchFamily="18" charset="0"/>
              </a:rPr>
              <a:t>u Beogradu 1921–1930. </a:t>
            </a:r>
            <a:r>
              <a:rPr lang="pl-PL" sz="1800" dirty="0" smtClean="0">
                <a:latin typeface="Garamond" pitchFamily="18" charset="0"/>
              </a:rPr>
              <a:t>Zagreb 1986, s. 31.</a:t>
            </a:r>
            <a:endParaRPr lang="cs-CZ" sz="1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352928" cy="6408712"/>
          </a:xfrm>
        </p:spPr>
        <p:txBody>
          <a:bodyPr/>
          <a:lstStyle/>
          <a:p>
            <a:r>
              <a:rPr lang="cs-CZ" sz="2600" dirty="0" smtClean="0">
                <a:latin typeface="Garamond" pitchFamily="18" charset="0"/>
              </a:rPr>
              <a:t>Společné přípravy MD na Janovskou konferenci</a:t>
            </a:r>
          </a:p>
          <a:p>
            <a:r>
              <a:rPr lang="cs-CZ" sz="2600" dirty="0" smtClean="0">
                <a:latin typeface="Garamond" pitchFamily="18" charset="0"/>
              </a:rPr>
              <a:t>Beneš byl proti angažování Polska v Malé dohodě – znamenalo by to praktikovat protiruskou politiku</a:t>
            </a:r>
          </a:p>
          <a:p>
            <a:r>
              <a:rPr lang="cs-CZ" sz="2600" dirty="0" smtClean="0">
                <a:latin typeface="Garamond" pitchFamily="18" charset="0"/>
              </a:rPr>
              <a:t>Březen 1922 – schůze </a:t>
            </a:r>
            <a:r>
              <a:rPr lang="cs-CZ" sz="2600" dirty="0" smtClean="0">
                <a:latin typeface="Garamond" pitchFamily="18" charset="0"/>
              </a:rPr>
              <a:t>expertů </a:t>
            </a:r>
            <a:r>
              <a:rPr lang="cs-CZ" sz="2600" dirty="0" smtClean="0">
                <a:latin typeface="Garamond" pitchFamily="18" charset="0"/>
              </a:rPr>
              <a:t>MD v Bělehradě za účasti polských zástupců – dohodnut společný postup pro Janovskou konferenci, zejména v hospodářských otázkách a postup proti </a:t>
            </a:r>
            <a:r>
              <a:rPr lang="cs-CZ" sz="2600" dirty="0" smtClean="0">
                <a:latin typeface="Garamond" pitchFamily="18" charset="0"/>
              </a:rPr>
              <a:t>M</a:t>
            </a:r>
            <a:r>
              <a:rPr lang="cs-CZ" sz="2600" dirty="0" smtClean="0">
                <a:latin typeface="Garamond" pitchFamily="18" charset="0"/>
              </a:rPr>
              <a:t>aďarsku</a:t>
            </a:r>
            <a:endParaRPr lang="cs-CZ" sz="2600" dirty="0" smtClean="0">
              <a:latin typeface="Garamond" pitchFamily="18" charset="0"/>
            </a:endParaRPr>
          </a:p>
          <a:p>
            <a:r>
              <a:rPr lang="cs-CZ" sz="2600" dirty="0" smtClean="0">
                <a:latin typeface="Garamond" pitchFamily="18" charset="0"/>
              </a:rPr>
              <a:t>30</a:t>
            </a:r>
            <a:r>
              <a:rPr lang="cs-CZ" sz="2600" dirty="0" smtClean="0">
                <a:latin typeface="Garamond" pitchFamily="18" charset="0"/>
              </a:rPr>
              <a:t>. srpna 1922 – v Mariánských Lázních uzavřeny tři multilaterální smlouvy doplňující vojenské závazky o sliby vzájemné politické a hospodářské spolupráce</a:t>
            </a:r>
          </a:p>
          <a:p>
            <a:r>
              <a:rPr lang="cs-CZ" sz="2600" dirty="0" smtClean="0">
                <a:latin typeface="Garamond" pitchFamily="18" charset="0"/>
              </a:rPr>
              <a:t>Beneš chtěl, aby byla malodohodová spolupráce rozšířena a vztahovala se na všechny mírové smlouvy, ne jen na Trianon, ale neuspěl</a:t>
            </a:r>
          </a:p>
          <a:p>
            <a:r>
              <a:rPr lang="cs-CZ" sz="2600" dirty="0" smtClean="0">
                <a:latin typeface="Garamond" pitchFamily="18" charset="0"/>
              </a:rPr>
              <a:t>Platnost pouze na 5 let, ne na 10–20, jak chtěl Beneš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648072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Garamond" pitchFamily="18" charset="0"/>
              </a:rPr>
              <a:t>Vzájemné vztahy v první polovině 20. let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352928" cy="5760640"/>
          </a:xfrm>
        </p:spPr>
        <p:txBody>
          <a:bodyPr>
            <a:normAutofit fontScale="92500"/>
          </a:bodyPr>
          <a:lstStyle/>
          <a:p>
            <a:r>
              <a:rPr lang="cs-CZ" sz="2500" dirty="0" smtClean="0">
                <a:latin typeface="Garamond" pitchFamily="18" charset="0"/>
              </a:rPr>
              <a:t>Kromě intenzivních politických styků rozvoj také hospodářských a kulturních vztahů</a:t>
            </a:r>
          </a:p>
          <a:p>
            <a:r>
              <a:rPr lang="cs-CZ" sz="2500" dirty="0" smtClean="0">
                <a:latin typeface="Garamond" pitchFamily="18" charset="0"/>
              </a:rPr>
              <a:t>Listopad 1922 – první valná hromada Československo-jugoslávské ligy, prvním předsedou </a:t>
            </a:r>
            <a:r>
              <a:rPr lang="cs-CZ" sz="25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Milan Hodža</a:t>
            </a:r>
          </a:p>
          <a:p>
            <a:r>
              <a:rPr lang="cs-CZ" sz="2500" dirty="0" smtClean="0">
                <a:latin typeface="Garamond" pitchFamily="18" charset="0"/>
              </a:rPr>
              <a:t>Prosinec 1922 – založena </a:t>
            </a:r>
            <a:r>
              <a:rPr lang="cs-CZ" sz="2500" dirty="0" err="1" smtClean="0">
                <a:latin typeface="Garamond" pitchFamily="18" charset="0"/>
              </a:rPr>
              <a:t>Jugoslovensko</a:t>
            </a:r>
            <a:r>
              <a:rPr lang="cs-CZ" sz="2500" dirty="0" smtClean="0">
                <a:latin typeface="Garamond" pitchFamily="18" charset="0"/>
              </a:rPr>
              <a:t>-</a:t>
            </a:r>
            <a:r>
              <a:rPr lang="cs-CZ" sz="2500" dirty="0" err="1" smtClean="0">
                <a:latin typeface="Garamond" pitchFamily="18" charset="0"/>
              </a:rPr>
              <a:t>čehoslovačka</a:t>
            </a:r>
            <a:r>
              <a:rPr lang="cs-CZ" sz="2500" dirty="0" smtClean="0">
                <a:latin typeface="Garamond" pitchFamily="18" charset="0"/>
              </a:rPr>
              <a:t> liga v </a:t>
            </a:r>
            <a:r>
              <a:rPr lang="cs-CZ" sz="2500" dirty="0" smtClean="0">
                <a:latin typeface="Garamond" pitchFamily="18" charset="0"/>
              </a:rPr>
              <a:t>Bělehradě</a:t>
            </a:r>
          </a:p>
          <a:p>
            <a:r>
              <a:rPr lang="cs-CZ" sz="2500" dirty="0" smtClean="0">
                <a:latin typeface="Garamond" pitchFamily="18" charset="0"/>
              </a:rPr>
              <a:t>1925 – </a:t>
            </a:r>
            <a:r>
              <a:rPr lang="cs-CZ" sz="2500" dirty="0" err="1" smtClean="0">
                <a:latin typeface="Garamond" pitchFamily="18" charset="0"/>
              </a:rPr>
              <a:t>celojugoslávský</a:t>
            </a:r>
            <a:r>
              <a:rPr lang="cs-CZ" sz="2500" dirty="0" smtClean="0">
                <a:latin typeface="Garamond" pitchFamily="18" charset="0"/>
              </a:rPr>
              <a:t> svaz lig založený na sjezdu v </a:t>
            </a:r>
            <a:r>
              <a:rPr lang="cs-CZ" sz="2500" dirty="0" err="1" smtClean="0">
                <a:latin typeface="Garamond" pitchFamily="18" charset="0"/>
              </a:rPr>
              <a:t>Rogašské</a:t>
            </a:r>
            <a:r>
              <a:rPr lang="cs-CZ" sz="2500" dirty="0" smtClean="0">
                <a:latin typeface="Garamond" pitchFamily="18" charset="0"/>
              </a:rPr>
              <a:t> Slatině</a:t>
            </a:r>
            <a:endParaRPr lang="cs-CZ" sz="2500" dirty="0" smtClean="0">
              <a:latin typeface="Garamond" pitchFamily="18" charset="0"/>
            </a:endParaRPr>
          </a:p>
          <a:p>
            <a:r>
              <a:rPr lang="cs-CZ" sz="2500" dirty="0" smtClean="0">
                <a:latin typeface="Garamond" pitchFamily="18" charset="0"/>
              </a:rPr>
              <a:t>Také čs. tisk často psal o jugoslávských záležitostech – </a:t>
            </a:r>
            <a:r>
              <a:rPr lang="cs-CZ" sz="2500" i="1" dirty="0" smtClean="0">
                <a:latin typeface="Garamond" pitchFamily="18" charset="0"/>
              </a:rPr>
              <a:t>Československá republika, </a:t>
            </a:r>
            <a:r>
              <a:rPr lang="cs-CZ" sz="2500" i="1" dirty="0" err="1" smtClean="0">
                <a:latin typeface="Garamond" pitchFamily="18" charset="0"/>
              </a:rPr>
              <a:t>Prager</a:t>
            </a:r>
            <a:r>
              <a:rPr lang="cs-CZ" sz="2500" i="1" dirty="0" smtClean="0">
                <a:latin typeface="Garamond" pitchFamily="18" charset="0"/>
              </a:rPr>
              <a:t> </a:t>
            </a:r>
            <a:r>
              <a:rPr lang="cs-CZ" sz="2500" i="1" dirty="0" err="1" smtClean="0">
                <a:latin typeface="Garamond" pitchFamily="18" charset="0"/>
              </a:rPr>
              <a:t>Presse</a:t>
            </a:r>
            <a:r>
              <a:rPr lang="cs-CZ" sz="2500" dirty="0" smtClean="0">
                <a:latin typeface="Garamond" pitchFamily="18" charset="0"/>
              </a:rPr>
              <a:t>, dále zejména </a:t>
            </a:r>
            <a:r>
              <a:rPr lang="cs-CZ" sz="2500" i="1" dirty="0" smtClean="0">
                <a:latin typeface="Garamond" pitchFamily="18" charset="0"/>
              </a:rPr>
              <a:t>Národní listy</a:t>
            </a:r>
            <a:r>
              <a:rPr lang="cs-CZ" sz="2500" dirty="0" smtClean="0">
                <a:latin typeface="Garamond" pitchFamily="18" charset="0"/>
              </a:rPr>
              <a:t> a </a:t>
            </a:r>
            <a:r>
              <a:rPr lang="cs-CZ" sz="2500" i="1" dirty="0" smtClean="0">
                <a:latin typeface="Garamond" pitchFamily="18" charset="0"/>
              </a:rPr>
              <a:t>Národní politika</a:t>
            </a:r>
          </a:p>
          <a:p>
            <a:r>
              <a:rPr lang="cs-CZ" sz="2500" dirty="0" smtClean="0">
                <a:latin typeface="Garamond" pitchFamily="18" charset="0"/>
              </a:rPr>
              <a:t>Spolupráce na úrovni spolků – Sokol, Orel aj., </a:t>
            </a:r>
            <a:r>
              <a:rPr lang="cs-CZ" sz="2500" dirty="0" smtClean="0">
                <a:latin typeface="Garamond" pitchFamily="18" charset="0"/>
              </a:rPr>
              <a:t>legionáři</a:t>
            </a:r>
          </a:p>
          <a:p>
            <a:r>
              <a:rPr lang="cs-CZ" sz="2500" dirty="0" smtClean="0">
                <a:latin typeface="Garamond" pitchFamily="18" charset="0"/>
              </a:rPr>
              <a:t>turistika</a:t>
            </a:r>
            <a:endParaRPr lang="cs-CZ" sz="2500" dirty="0" smtClean="0">
              <a:latin typeface="Garamond" pitchFamily="18" charset="0"/>
            </a:endParaRPr>
          </a:p>
          <a:p>
            <a:r>
              <a:rPr lang="cs-CZ" sz="2500" dirty="0" smtClean="0">
                <a:latin typeface="Garamond" pitchFamily="18" charset="0"/>
              </a:rPr>
              <a:t>Jihoslovanská studentská kolonie v Praze</a:t>
            </a:r>
          </a:p>
          <a:p>
            <a:r>
              <a:rPr lang="cs-CZ" sz="2500" dirty="0" smtClean="0">
                <a:latin typeface="Garamond" pitchFamily="18" charset="0"/>
              </a:rPr>
              <a:t>Různé tradice kulturního a veřejného života, ale např. i politické kultury</a:t>
            </a:r>
          </a:p>
          <a:p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408712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Garamond" pitchFamily="18" charset="0"/>
              </a:rPr>
              <a:t>I přes společné zájmy (zachování versailleského mírového systému, zajištění bezpečnosti apod.) řada neshod plynoucích z rozdílné geografické polohy a tím pádem odlišných geopolitických zájmů</a:t>
            </a:r>
          </a:p>
          <a:p>
            <a:r>
              <a:rPr lang="cs-CZ" sz="2600" dirty="0" smtClean="0">
                <a:latin typeface="Garamond" pitchFamily="18" charset="0"/>
              </a:rPr>
              <a:t>Také hospodářská struktura odlišná – ČSR průmyslovou zemí, KSHS agrární</a:t>
            </a:r>
          </a:p>
          <a:p>
            <a:r>
              <a:rPr lang="cs-CZ" sz="2600" dirty="0" smtClean="0">
                <a:latin typeface="Garamond" pitchFamily="18" charset="0"/>
              </a:rPr>
              <a:t>Vzhledem ke dlouhé společné existenci v rámci habsburské monarchie k sobě měli obzvláště blízko především Češi a Chorvaté a Slovinci, avšak zatímco po vzniku ČSR se Češi stali v ČSR vládnoucím národem, v Království SHS dominovali Srbové, což politicky i ekonomicky vyspělejší Chorvaté a Slovinci vnímali dosti nelibě</a:t>
            </a:r>
          </a:p>
          <a:p>
            <a:r>
              <a:rPr lang="cs-CZ" sz="2600" dirty="0" smtClean="0">
                <a:latin typeface="Garamond" pitchFamily="18" charset="0"/>
              </a:rPr>
              <a:t>Politici ze Záhřebu a Lublaně také zazlívali svým československým kolegům jednoznačnou orientaci jejich zahraniční politiky na </a:t>
            </a:r>
            <a:r>
              <a:rPr lang="cs-CZ" sz="2600" dirty="0" smtClean="0">
                <a:latin typeface="Garamond" pitchFamily="18" charset="0"/>
              </a:rPr>
              <a:t>Bělehrad a jeho zájmy</a:t>
            </a:r>
            <a:endParaRPr lang="cs-CZ" sz="2600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08912" cy="6336704"/>
          </a:xfrm>
        </p:spPr>
        <p:txBody>
          <a:bodyPr>
            <a:normAutofit lnSpcReduction="10000"/>
          </a:bodyPr>
          <a:lstStyle/>
          <a:p>
            <a:r>
              <a:rPr lang="cs-CZ" sz="2600" b="1" dirty="0" smtClean="0">
                <a:latin typeface="Garamond" pitchFamily="18" charset="0"/>
              </a:rPr>
              <a:t>Spolupráce na úrovni politických stran</a:t>
            </a:r>
          </a:p>
          <a:p>
            <a:r>
              <a:rPr lang="cs-CZ" sz="2600" dirty="0" smtClean="0">
                <a:latin typeface="Garamond" pitchFamily="18" charset="0"/>
              </a:rPr>
              <a:t>Čeští lidovci a slovenští </a:t>
            </a:r>
            <a:r>
              <a:rPr lang="cs-CZ" sz="2600" dirty="0" err="1" smtClean="0">
                <a:latin typeface="Garamond" pitchFamily="18" charset="0"/>
              </a:rPr>
              <a:t>ľuďáci</a:t>
            </a:r>
            <a:r>
              <a:rPr lang="cs-CZ" sz="2600" dirty="0" smtClean="0">
                <a:latin typeface="Garamond" pitchFamily="18" charset="0"/>
              </a:rPr>
              <a:t> spolupracovali zejména se slovinskými lidovci</a:t>
            </a:r>
          </a:p>
          <a:p>
            <a:r>
              <a:rPr lang="cs-CZ" sz="2600" dirty="0" smtClean="0">
                <a:latin typeface="Garamond" pitchFamily="18" charset="0"/>
              </a:rPr>
              <a:t>Agrárníci s Chorvatskou selskou stranou (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Stjepan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Radić</a:t>
            </a:r>
            <a:r>
              <a:rPr lang="cs-CZ" sz="2600" dirty="0" smtClean="0">
                <a:latin typeface="Garamond" pitchFamily="18" charset="0"/>
              </a:rPr>
              <a:t>), méně se Zemědělskou stranou, která působila hlavně v Srbsku a Slovinskou rolnickou stranou</a:t>
            </a:r>
          </a:p>
          <a:p>
            <a:r>
              <a:rPr lang="cs-CZ" sz="2600" dirty="0" smtClean="0">
                <a:latin typeface="Garamond" pitchFamily="18" charset="0"/>
              </a:rPr>
              <a:t>Pokus o ustavení Mezinárodního agrárního byra – tzv. Zelená internacionála na jaře 1929, ale spolupráci zhatila hospodářská krize</a:t>
            </a:r>
          </a:p>
          <a:p>
            <a:r>
              <a:rPr lang="cs-CZ" sz="2600" dirty="0" smtClean="0">
                <a:latin typeface="Garamond" pitchFamily="18" charset="0"/>
              </a:rPr>
              <a:t>Spolupráce sociálních demokratů (v KSHS však nebyli příliš silní)</a:t>
            </a:r>
          </a:p>
          <a:p>
            <a:r>
              <a:rPr lang="cs-CZ" sz="2600" dirty="0" smtClean="0">
                <a:latin typeface="Garamond" pitchFamily="18" charset="0"/>
              </a:rPr>
              <a:t>Komunisté – v KSHS už od roku 1921 ilegální (tzv. </a:t>
            </a:r>
            <a:r>
              <a:rPr lang="cs-CZ" sz="2600" dirty="0" err="1" smtClean="0">
                <a:latin typeface="Garamond" pitchFamily="18" charset="0"/>
              </a:rPr>
              <a:t>Obznana</a:t>
            </a:r>
            <a:r>
              <a:rPr lang="cs-CZ" sz="2600" dirty="0" smtClean="0">
                <a:latin typeface="Garamond" pitchFamily="18" charset="0"/>
              </a:rPr>
              <a:t>), takže spolupráce složitá</a:t>
            </a:r>
          </a:p>
          <a:p>
            <a:r>
              <a:rPr lang="cs-CZ" sz="2600" dirty="0" smtClean="0">
                <a:latin typeface="Garamond" pitchFamily="18" charset="0"/>
              </a:rPr>
              <a:t>Národní demokracie (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Karel Kramář</a:t>
            </a:r>
            <a:r>
              <a:rPr lang="cs-CZ" sz="2600" dirty="0" smtClean="0">
                <a:latin typeface="Garamond" pitchFamily="18" charset="0"/>
              </a:rPr>
              <a:t>) – styky redukovány na slovanskou vzájemnost</a:t>
            </a:r>
          </a:p>
          <a:p>
            <a:endParaRPr lang="cs-CZ" sz="2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91264" cy="6480720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Garamond" pitchFamily="18" charset="0"/>
              </a:rPr>
              <a:t>Neshody </a:t>
            </a:r>
            <a:r>
              <a:rPr lang="cs-CZ" sz="2600" dirty="0" smtClean="0">
                <a:latin typeface="Garamond" pitchFamily="18" charset="0"/>
              </a:rPr>
              <a:t>mezi ČSR a KSHS v </a:t>
            </a:r>
            <a:r>
              <a:rPr lang="cs-CZ" sz="2600" dirty="0" smtClean="0">
                <a:latin typeface="Garamond" pitchFamily="18" charset="0"/>
              </a:rPr>
              <a:t>otázce vztahů k Sovětskému </a:t>
            </a:r>
            <a:r>
              <a:rPr lang="cs-CZ" sz="2600" dirty="0" smtClean="0">
                <a:latin typeface="Garamond" pitchFamily="18" charset="0"/>
              </a:rPr>
              <a:t>svazu</a:t>
            </a:r>
          </a:p>
          <a:p>
            <a:r>
              <a:rPr lang="cs-CZ" sz="2600" dirty="0" smtClean="0">
                <a:latin typeface="Garamond" pitchFamily="18" charset="0"/>
              </a:rPr>
              <a:t>Sbližování se SSSR odmítalo i Rumunsko – spor o Besarábii</a:t>
            </a:r>
          </a:p>
          <a:p>
            <a:r>
              <a:rPr lang="cs-CZ" sz="2600" dirty="0" smtClean="0">
                <a:latin typeface="Garamond" pitchFamily="18" charset="0"/>
              </a:rPr>
              <a:t>Dohoda </a:t>
            </a:r>
            <a:r>
              <a:rPr lang="cs-CZ" sz="2600" dirty="0" smtClean="0">
                <a:latin typeface="Garamond" pitchFamily="18" charset="0"/>
              </a:rPr>
              <a:t>s Jugoslávií – s Ruskem budou rozvíjet hospodářské vztahy, jinak zdrženlivost</a:t>
            </a:r>
          </a:p>
          <a:p>
            <a:r>
              <a:rPr lang="cs-CZ" sz="2600" dirty="0" smtClean="0">
                <a:latin typeface="Garamond" pitchFamily="18" charset="0"/>
              </a:rPr>
              <a:t>1924 – Nakonec dohoda, že každý člen MD bude vůči SSSR postupovat dle svého uvážení</a:t>
            </a:r>
          </a:p>
          <a:p>
            <a:endParaRPr lang="cs-CZ" sz="2600" dirty="0" smtClean="0">
              <a:latin typeface="Garamond" pitchFamily="18" charset="0"/>
            </a:endParaRPr>
          </a:p>
          <a:p>
            <a:r>
              <a:rPr lang="cs-CZ" sz="2600" dirty="0" smtClean="0">
                <a:latin typeface="Garamond" pitchFamily="18" charset="0"/>
              </a:rPr>
              <a:t>ČSR nelibě neslo i jugoslávské pokusy o sblížení s Polskem, také Rumunsko mělo zájem na spolupráci, zejména kvůli společným obavám ze SSSR</a:t>
            </a:r>
          </a:p>
          <a:p>
            <a:r>
              <a:rPr lang="cs-CZ" sz="2600" dirty="0" smtClean="0">
                <a:latin typeface="Garamond" pitchFamily="18" charset="0"/>
              </a:rPr>
              <a:t>ČSR n</a:t>
            </a:r>
            <a:r>
              <a:rPr lang="cs-CZ" sz="2600" dirty="0" smtClean="0">
                <a:latin typeface="Garamond" pitchFamily="18" charset="0"/>
              </a:rPr>
              <a:t>aopak </a:t>
            </a:r>
            <a:r>
              <a:rPr lang="cs-CZ" sz="2600" dirty="0" smtClean="0">
                <a:latin typeface="Garamond" pitchFamily="18" charset="0"/>
              </a:rPr>
              <a:t>podporovalo usmíření mezi KSHS a Bulharskem, ale pokusy o zprostředkování nebyly </a:t>
            </a:r>
            <a:r>
              <a:rPr lang="cs-CZ" sz="2600" dirty="0" smtClean="0">
                <a:latin typeface="Garamond" pitchFamily="18" charset="0"/>
              </a:rPr>
              <a:t>úspěšné</a:t>
            </a:r>
          </a:p>
          <a:p>
            <a:pPr>
              <a:buNone/>
            </a:pPr>
            <a:endParaRPr lang="cs-CZ" sz="26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352928" cy="6408712"/>
          </a:xfrm>
        </p:spPr>
        <p:txBody>
          <a:bodyPr>
            <a:normAutofit fontScale="92500" lnSpcReduction="10000"/>
          </a:bodyPr>
          <a:lstStyle/>
          <a:p>
            <a:r>
              <a:rPr lang="cs-CZ" sz="2500" dirty="0" smtClean="0">
                <a:latin typeface="Garamond" pitchFamily="18" charset="0"/>
              </a:rPr>
              <a:t>1922 – nástup fašismu v Itálii</a:t>
            </a:r>
          </a:p>
          <a:p>
            <a:r>
              <a:rPr lang="cs-CZ" sz="2500" dirty="0" err="1" smtClean="0">
                <a:latin typeface="Garamond" pitchFamily="18" charset="0"/>
              </a:rPr>
              <a:t>Mussolini</a:t>
            </a:r>
            <a:r>
              <a:rPr lang="cs-CZ" sz="2500" dirty="0" smtClean="0">
                <a:latin typeface="Garamond" pitchFamily="18" charset="0"/>
              </a:rPr>
              <a:t> měl značné dobyvačné tendence – zaměřil se na Balkán – Jugoslávie, Albánie</a:t>
            </a:r>
          </a:p>
          <a:p>
            <a:r>
              <a:rPr lang="cs-CZ" sz="2500" dirty="0" smtClean="0">
                <a:latin typeface="Garamond" pitchFamily="18" charset="0"/>
              </a:rPr>
              <a:t>Září 1923 – Itálie vojensky obsadila přístav Rijeku</a:t>
            </a:r>
          </a:p>
          <a:p>
            <a:r>
              <a:rPr lang="cs-CZ" sz="2500" dirty="0" smtClean="0">
                <a:latin typeface="Garamond" pitchFamily="18" charset="0"/>
              </a:rPr>
              <a:t>ČSR podporovalo uzavření tzv. Římského paktu mezi Itálií a KSHS, Francie naopak proti</a:t>
            </a:r>
          </a:p>
          <a:p>
            <a:r>
              <a:rPr lang="cs-CZ" sz="2500" dirty="0" smtClean="0">
                <a:latin typeface="Garamond" pitchFamily="18" charset="0"/>
              </a:rPr>
              <a:t>Smlouva uzavřena v lednu 1924 – Rijeka definitivně italská, KSHS dostalo pouze předměstí </a:t>
            </a:r>
            <a:r>
              <a:rPr lang="cs-CZ" sz="2500" dirty="0" err="1" smtClean="0">
                <a:latin typeface="Garamond" pitchFamily="18" charset="0"/>
              </a:rPr>
              <a:t>Baroš</a:t>
            </a:r>
            <a:r>
              <a:rPr lang="cs-CZ" sz="2500" dirty="0" smtClean="0">
                <a:latin typeface="Garamond" pitchFamily="18" charset="0"/>
              </a:rPr>
              <a:t> a přístav </a:t>
            </a:r>
            <a:r>
              <a:rPr lang="cs-CZ" sz="2500" dirty="0" err="1" smtClean="0">
                <a:latin typeface="Garamond" pitchFamily="18" charset="0"/>
              </a:rPr>
              <a:t>Sušak</a:t>
            </a:r>
            <a:r>
              <a:rPr lang="cs-CZ" sz="2500" dirty="0" smtClean="0">
                <a:latin typeface="Garamond" pitchFamily="18" charset="0"/>
              </a:rPr>
              <a:t> </a:t>
            </a:r>
          </a:p>
          <a:p>
            <a:r>
              <a:rPr lang="cs-CZ" sz="2500" dirty="0" smtClean="0">
                <a:latin typeface="Garamond" pitchFamily="18" charset="0"/>
              </a:rPr>
              <a:t>Smlouva o přátelských vztazích a spolupráci Itálie a KSHS na 5 </a:t>
            </a:r>
            <a:r>
              <a:rPr lang="cs-CZ" sz="2500" dirty="0" smtClean="0">
                <a:latin typeface="Garamond" pitchFamily="18" charset="0"/>
              </a:rPr>
              <a:t>let</a:t>
            </a:r>
          </a:p>
          <a:p>
            <a:r>
              <a:rPr lang="cs-CZ" sz="2500" dirty="0" smtClean="0">
                <a:latin typeface="Garamond" pitchFamily="18" charset="0"/>
              </a:rPr>
              <a:t>1925 – tzv. </a:t>
            </a:r>
            <a:r>
              <a:rPr lang="cs-CZ" sz="2500" dirty="0" err="1" smtClean="0">
                <a:latin typeface="Garamond" pitchFamily="18" charset="0"/>
              </a:rPr>
              <a:t>Nettunské</a:t>
            </a:r>
            <a:r>
              <a:rPr lang="cs-CZ" sz="2500" dirty="0" smtClean="0">
                <a:latin typeface="Garamond" pitchFamily="18" charset="0"/>
              </a:rPr>
              <a:t> konvence - řešily kromě hospodářských otázek také problémy Rijeky a Zadaru, italské menšině v Dalmácii zaručovaly právo na používání italského jazyka ve správě a soudnictví, právo na svobodný obchod i volné obchodování s nemovitostmi a půdou, zmenšení tranzitních cel, volný rybolov v jugoslávských výsostných vodách a zaručovaly také zvláštní práva pro italský konzulát; podobně jako </a:t>
            </a:r>
            <a:r>
              <a:rPr lang="cs-CZ" sz="2500" dirty="0" err="1" smtClean="0">
                <a:latin typeface="Garamond" pitchFamily="18" charset="0"/>
              </a:rPr>
              <a:t>Rapallská</a:t>
            </a:r>
            <a:r>
              <a:rPr lang="cs-CZ" sz="2500" dirty="0" smtClean="0">
                <a:latin typeface="Garamond" pitchFamily="18" charset="0"/>
              </a:rPr>
              <a:t> smlouva však ani tyto konvence nijak neupravovaly postavení půlmilionové slovanské menšiny v Itálii, která se stala terčem italského šovinismu 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141296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Garamond" pitchFamily="18" charset="0"/>
              </a:rPr>
              <a:t>pronásledování</a:t>
            </a:r>
            <a:r>
              <a:rPr lang="cs-CZ" sz="2600" dirty="0" smtClean="0">
                <a:latin typeface="Garamond" pitchFamily="18" charset="0"/>
              </a:rPr>
              <a:t>, násilné </a:t>
            </a:r>
            <a:r>
              <a:rPr lang="cs-CZ" sz="2600" dirty="0" smtClean="0">
                <a:latin typeface="Garamond" pitchFamily="18" charset="0"/>
              </a:rPr>
              <a:t>poitalšťování slovanského obyvatelstva v Itálii</a:t>
            </a:r>
            <a:endParaRPr lang="cs-CZ" sz="2600" dirty="0" smtClean="0">
              <a:latin typeface="Garamond" pitchFamily="18" charset="0"/>
            </a:endParaRPr>
          </a:p>
          <a:p>
            <a:r>
              <a:rPr lang="cs-CZ" sz="2600" i="1" baseline="30000" dirty="0" smtClean="0">
                <a:latin typeface="Garamond" pitchFamily="18" charset="0"/>
              </a:rPr>
              <a:t>„</a:t>
            </a:r>
            <a:r>
              <a:rPr lang="cs-CZ" sz="2600" i="1" dirty="0" smtClean="0">
                <a:latin typeface="Garamond" pitchFamily="18" charset="0"/>
              </a:rPr>
              <a:t>Právo a spravedlnost zde již, pokud jde o Slovince a Chorvaty, vůbec neexistuje. Nemají nikde zastání a jsou v pravém smyslu slova vydáni na milost a nemilost desítkám a stům fašistických </a:t>
            </a:r>
            <a:r>
              <a:rPr lang="cs-CZ" sz="2600" i="1" dirty="0" err="1" smtClean="0">
                <a:latin typeface="Garamond" pitchFamily="18" charset="0"/>
              </a:rPr>
              <a:t>činovníků</a:t>
            </a:r>
            <a:r>
              <a:rPr lang="cs-CZ" sz="2600" i="1" dirty="0" smtClean="0">
                <a:latin typeface="Garamond" pitchFamily="18" charset="0"/>
              </a:rPr>
              <a:t>, kterými jsou nové provincie obsazeny. </a:t>
            </a:r>
            <a:r>
              <a:rPr lang="cs-CZ" sz="2600" dirty="0" smtClean="0">
                <a:latin typeface="Garamond" pitchFamily="18" charset="0"/>
              </a:rPr>
              <a:t>(...) </a:t>
            </a:r>
            <a:r>
              <a:rPr lang="cs-CZ" sz="2600" i="1" dirty="0" smtClean="0">
                <a:latin typeface="Garamond" pitchFamily="18" charset="0"/>
              </a:rPr>
              <a:t>Co prodělává nyní zdejší slovanský živel, jest učiněnou </a:t>
            </a:r>
            <a:r>
              <a:rPr lang="cs-CZ" sz="2600" i="1" dirty="0" err="1" smtClean="0">
                <a:latin typeface="Garamond" pitchFamily="18" charset="0"/>
              </a:rPr>
              <a:t>Kalvarií</a:t>
            </a:r>
            <a:r>
              <a:rPr lang="cs-CZ" sz="2600" i="1" dirty="0" smtClean="0">
                <a:latin typeface="Garamond" pitchFamily="18" charset="0"/>
              </a:rPr>
              <a:t>. Vydáni na pospas různým živlům středo- a jihoitalským jsou italští Slovinci a Chorvati nejen úplně </a:t>
            </a:r>
            <a:r>
              <a:rPr lang="cs-CZ" sz="2600" i="1" dirty="0" err="1" smtClean="0">
                <a:latin typeface="Garamond" pitchFamily="18" charset="0"/>
              </a:rPr>
              <a:t>bezbranými</a:t>
            </a:r>
            <a:r>
              <a:rPr lang="cs-CZ" sz="2600" i="1" dirty="0" smtClean="0">
                <a:latin typeface="Garamond" pitchFamily="18" charset="0"/>
              </a:rPr>
              <a:t> ale i neustále </a:t>
            </a:r>
            <a:r>
              <a:rPr lang="cs-CZ" sz="2600" i="1" dirty="0" err="1" smtClean="0">
                <a:latin typeface="Garamond" pitchFamily="18" charset="0"/>
              </a:rPr>
              <a:t>vydrážďováni</a:t>
            </a:r>
            <a:r>
              <a:rPr lang="cs-CZ" sz="2600" i="1" dirty="0" smtClean="0">
                <a:latin typeface="Garamond" pitchFamily="18" charset="0"/>
              </a:rPr>
              <a:t> k nepředloženým činům. Dosud, až na jeden krutý případ – renegát a provokatér byl zastřelen – k ničemu naštěstí nedošlo.“</a:t>
            </a:r>
            <a:endParaRPr lang="cs-CZ" sz="2600" dirty="0" smtClean="0">
              <a:latin typeface="Garamond" pitchFamily="18" charset="0"/>
            </a:endParaRPr>
          </a:p>
          <a:p>
            <a:pPr algn="r">
              <a:buNone/>
            </a:pPr>
            <a:r>
              <a:rPr lang="cs-CZ" sz="1700" dirty="0" smtClean="0">
                <a:latin typeface="Garamond" pitchFamily="18" charset="0"/>
              </a:rPr>
              <a:t>AMZV, PZ, Itálie, Konzulát Terst 1928, Slovanská menšina v Itálii. Potlačování. 21. 9. 1928, s. 1 a 3.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33670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1923 – znepokojivé zprávy z Maďarska (zbrojení, incidenty na hranicích s Rumunskem)</a:t>
            </a:r>
          </a:p>
          <a:p>
            <a:r>
              <a:rPr lang="cs-CZ" dirty="0" smtClean="0">
                <a:latin typeface="Garamond" pitchFamily="18" charset="0"/>
              </a:rPr>
              <a:t>1924 – protokol o finanční sanaci Maďarska – podepsán i státy MD, byť se obávaly, že to ohrozí jejich nároky na reparační platby</a:t>
            </a: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Podzim 1923 – nová vojenská konvence MD</a:t>
            </a:r>
          </a:p>
          <a:p>
            <a:r>
              <a:rPr lang="cs-CZ" dirty="0" smtClean="0">
                <a:latin typeface="Garamond" pitchFamily="18" charset="0"/>
              </a:rPr>
              <a:t>Prosinec 1923 -  francouzsko-československá spojenecká smlouva, vojenskou konvenci ale Beneš odmítl, aby to nevypadlo, že ČSR je příliš těsně navázáno na Francii</a:t>
            </a:r>
          </a:p>
          <a:p>
            <a:r>
              <a:rPr lang="cs-CZ" dirty="0" smtClean="0">
                <a:latin typeface="Garamond" pitchFamily="18" charset="0"/>
              </a:rPr>
              <a:t>1925 – tzv. Rýnský garanční pakt – oslabení mezinárodního postavení Československa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2</a:t>
            </a:r>
            <a:r>
              <a:rPr lang="cs-CZ" dirty="0" smtClean="0">
                <a:latin typeface="Garamond" pitchFamily="18" charset="0"/>
              </a:rPr>
              <a:t>. polovina 20. let – Československo znepokojoval stále rostoucí vliv Německa a obecně se ve své zahraniční politice orientovalo na střední Evropu X Království SHS vidělo těžiště svých zájmů na Balkáně a ve Středomoří, kde se cítilo ohrožováno jak Itálií, tak také revizionistickými snahami Bulharska a celkově neklidnou vnitřní situací svého východního souseda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5-Kraljevstvo_Srba,_Hrvata_i_Slovenaca_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308615" cy="54006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971600" y="5733256"/>
            <a:ext cx="6984776" cy="658368"/>
          </a:xfrm>
        </p:spPr>
        <p:txBody>
          <a:bodyPr/>
          <a:lstStyle/>
          <a:p>
            <a:pPr algn="ctr"/>
            <a:r>
              <a:rPr lang="cs-CZ" dirty="0" smtClean="0"/>
              <a:t>Království Srbů, Chorvatů a Slovinců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800px-Czechoslovakia0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714890" cy="39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275856" y="5661248"/>
            <a:ext cx="2592288" cy="658368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>
                <a:latin typeface="Garamond" pitchFamily="18" charset="0"/>
              </a:rPr>
              <a:t>Československo</a:t>
            </a:r>
            <a:endParaRPr lang="en-GB" sz="20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43800" cy="56366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Garamond" pitchFamily="18" charset="0"/>
              </a:rPr>
              <a:t>Spolupráce po první světové válce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251520" y="764704"/>
            <a:ext cx="4176464" cy="5904656"/>
          </a:xfrm>
        </p:spPr>
        <p:txBody>
          <a:bodyPr>
            <a:noAutofit/>
          </a:bodyPr>
          <a:lstStyle/>
          <a:p>
            <a:r>
              <a:rPr lang="cs-CZ" sz="1800" dirty="0" smtClean="0">
                <a:latin typeface="Garamond" pitchFamily="18" charset="0"/>
              </a:rPr>
              <a:t>Jihoslované řešili zejména otázku hranic s Itálií a očekávali od Čechoslováků podporu, které se jim ale nedostalo</a:t>
            </a:r>
          </a:p>
          <a:p>
            <a:r>
              <a:rPr lang="cs-CZ" sz="1800" dirty="0" smtClean="0">
                <a:latin typeface="Garamond" pitchFamily="18" charset="0"/>
              </a:rPr>
              <a:t>Jihoslované z Istrie se obraceli i na T. G. Masaryka jako význačného státníka, ale on nereagoval</a:t>
            </a:r>
          </a:p>
          <a:p>
            <a:r>
              <a:rPr lang="cs-CZ" sz="1800" dirty="0" smtClean="0">
                <a:latin typeface="Garamond" pitchFamily="18" charset="0"/>
              </a:rPr>
              <a:t>Obava z restaurace Habsburků</a:t>
            </a:r>
          </a:p>
          <a:p>
            <a:r>
              <a:rPr lang="cs-CZ" sz="1800" dirty="0" smtClean="0">
                <a:latin typeface="Garamond" pitchFamily="18" charset="0"/>
              </a:rPr>
              <a:t>Ohledy na Itálii – hospodářské důvody a také přítomnost českých zajatců v Itálii</a:t>
            </a:r>
          </a:p>
          <a:p>
            <a:r>
              <a:rPr lang="cs-CZ" sz="1800" dirty="0" smtClean="0">
                <a:latin typeface="Garamond" pitchFamily="18" charset="0"/>
              </a:rPr>
              <a:t>Spolupráce na pařížské mírové konferenci</a:t>
            </a:r>
          </a:p>
          <a:p>
            <a:r>
              <a:rPr lang="cs-CZ" sz="1800" dirty="0" smtClean="0">
                <a:latin typeface="Garamond" pitchFamily="18" charset="0"/>
              </a:rPr>
              <a:t>Znovu otázka koridoru</a:t>
            </a:r>
          </a:p>
          <a:p>
            <a:r>
              <a:rPr lang="cs-CZ" sz="1800" dirty="0" smtClean="0">
                <a:latin typeface="Garamond" pitchFamily="18" charset="0"/>
              </a:rPr>
              <a:t>jaro 1919 – pokusy části chorvatských politiků kolem Chorvatské strany práva o vyčlenění Chorvatska z Království SHS – spoléhali na pomoc Maďarska, Bulharska a přes čs. diplomatické zastoupení ve Vídni (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Robert </a:t>
            </a:r>
            <a:r>
              <a:rPr lang="cs-CZ" sz="1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Flieder</a:t>
            </a:r>
            <a:r>
              <a:rPr lang="cs-CZ" sz="1800" dirty="0" smtClean="0">
                <a:latin typeface="Garamond" pitchFamily="18" charset="0"/>
              </a:rPr>
              <a:t>) sondovali i případný postoj československé vlády, ale ta o ničem takovém ani neuvažovala</a:t>
            </a:r>
          </a:p>
        </p:txBody>
      </p:sp>
      <p:pic>
        <p:nvPicPr>
          <p:cNvPr id="12" name="Zástupný symbol pro obsah 11" descr="IMG_440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3950196" cy="5266928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"/>
          </p:nvPr>
        </p:nvSpPr>
        <p:spPr>
          <a:xfrm>
            <a:off x="4572000" y="692696"/>
            <a:ext cx="4104456" cy="658368"/>
          </a:xfrm>
        </p:spPr>
        <p:txBody>
          <a:bodyPr/>
          <a:lstStyle/>
          <a:p>
            <a:pPr algn="ctr"/>
            <a:r>
              <a:rPr lang="cs-CZ" sz="1800" dirty="0" smtClean="0">
                <a:latin typeface="Garamond" pitchFamily="18" charset="0"/>
              </a:rPr>
              <a:t>Národnostní mapa Istrie poslaná T. G. Masarykovi koncem roku 1918</a:t>
            </a:r>
            <a:endParaRPr lang="cs-CZ" sz="1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4807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Garamond" pitchFamily="18" charset="0"/>
              </a:rPr>
              <a:t>Vznik Malé dohody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424936" cy="576064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Společný postup Čechoslováků a Jugoslávců proti Maďarské republice rad v březnu 1919</a:t>
            </a:r>
          </a:p>
          <a:p>
            <a:r>
              <a:rPr lang="cs-CZ" dirty="0" smtClean="0">
                <a:latin typeface="Garamond" pitchFamily="18" charset="0"/>
              </a:rPr>
              <a:t>Duben 1919 – útok nejprve Rumunů, poté </a:t>
            </a:r>
            <a:r>
              <a:rPr lang="cs-CZ" dirty="0" smtClean="0">
                <a:latin typeface="Garamond" pitchFamily="18" charset="0"/>
              </a:rPr>
              <a:t> KSHS a Čechoslováků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Květen 1919 – maďarský protiútok – obsazeno jižní Slovensko – 16. června vytvořena Slovenská republika rad</a:t>
            </a:r>
          </a:p>
          <a:p>
            <a:r>
              <a:rPr lang="cs-CZ" dirty="0" smtClean="0">
                <a:latin typeface="Garamond" pitchFamily="18" charset="0"/>
              </a:rPr>
              <a:t>Zákrok čs. vojska podpořeného Sokoly a DTJ – SRR zlikvidována</a:t>
            </a:r>
          </a:p>
          <a:p>
            <a:r>
              <a:rPr lang="cs-CZ" dirty="0" smtClean="0">
                <a:latin typeface="Garamond" pitchFamily="18" charset="0"/>
              </a:rPr>
              <a:t>okupace Maďarska rumunskou armádou – rumunské kruhy uvažovaly o personální unii s Maďarskem a slibovaly mu připojení Slovenska a Podkarpatské Rusi, zájem o spolupráci s Polskem (zejména proti Rusku)</a:t>
            </a:r>
          </a:p>
          <a:p>
            <a:r>
              <a:rPr lang="cs-CZ" dirty="0" smtClean="0">
                <a:latin typeface="Garamond" pitchFamily="18" charset="0"/>
              </a:rPr>
              <a:t>MRR předala moc do rukou sociálních demokratů</a:t>
            </a:r>
          </a:p>
          <a:p>
            <a:r>
              <a:rPr lang="cs-CZ" dirty="0" smtClean="0">
                <a:latin typeface="Garamond" pitchFamily="18" charset="0"/>
              </a:rPr>
              <a:t>S Jugoslávií mělo Rumunsko spor o </a:t>
            </a:r>
            <a:r>
              <a:rPr lang="cs-CZ" dirty="0" err="1" smtClean="0">
                <a:latin typeface="Garamond" pitchFamily="18" charset="0"/>
              </a:rPr>
              <a:t>Banát</a:t>
            </a:r>
            <a:r>
              <a:rPr lang="cs-CZ" dirty="0" smtClean="0">
                <a:latin typeface="Garamond" pitchFamily="18" charset="0"/>
              </a:rPr>
              <a:t> – obavy Jugoslávie z vojenského řešení</a:t>
            </a:r>
          </a:p>
          <a:p>
            <a:r>
              <a:rPr lang="cs-CZ" dirty="0" smtClean="0">
                <a:latin typeface="Garamond" pitchFamily="18" charset="0"/>
              </a:rPr>
              <a:t>listopad 1919 – Rumuni museli Maďarsko opustit na nátlak velmocí</a:t>
            </a:r>
          </a:p>
          <a:p>
            <a:r>
              <a:rPr lang="cs-CZ" dirty="0" smtClean="0">
                <a:latin typeface="Garamond" pitchFamily="18" charset="0"/>
              </a:rPr>
              <a:t>16. listopadu – k moci v Maďarsku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admirál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Miklós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Horthy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neskrývaná nespokojenost s návrhem mírové smlouvy</a:t>
            </a:r>
          </a:p>
          <a:p>
            <a:r>
              <a:rPr lang="cs-CZ" dirty="0" smtClean="0">
                <a:latin typeface="Garamond" pitchFamily="18" charset="0"/>
              </a:rPr>
              <a:t>Rumuni nuceni přehodnotit svoje postoje – první porady s Čechoslováky a Jugoslávci už v prosinci 1919 v Paříži</a:t>
            </a:r>
          </a:p>
          <a:p>
            <a:pPr>
              <a:buNone/>
            </a:pP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352928" cy="65253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Maďaři měli zejména územní požadavky, v nichž je podporovali Britové (premiér </a:t>
            </a:r>
            <a:r>
              <a:rPr lang="cs-CZ" dirty="0" err="1" smtClean="0">
                <a:latin typeface="Garamond" pitchFamily="18" charset="0"/>
              </a:rPr>
              <a:t>Lloyd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George</a:t>
            </a:r>
            <a:r>
              <a:rPr lang="cs-CZ" dirty="0" smtClean="0">
                <a:latin typeface="Garamond" pitchFamily="18" charset="0"/>
              </a:rPr>
              <a:t>) a také Francouzi</a:t>
            </a:r>
          </a:p>
          <a:p>
            <a:r>
              <a:rPr lang="cs-CZ" dirty="0" smtClean="0">
                <a:latin typeface="Garamond" pitchFamily="18" charset="0"/>
              </a:rPr>
              <a:t>Únor 1920 – maďarský tisk nově se formující uskupení posměšně pojmenoval </a:t>
            </a:r>
            <a:r>
              <a:rPr lang="cs-CZ" dirty="0" err="1" smtClean="0">
                <a:latin typeface="Garamond" pitchFamily="18" charset="0"/>
              </a:rPr>
              <a:t>Aprò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Antante</a:t>
            </a:r>
            <a:r>
              <a:rPr lang="cs-CZ" dirty="0" smtClean="0">
                <a:latin typeface="Garamond" pitchFamily="18" charset="0"/>
              </a:rPr>
              <a:t> (Malá dohoda)</a:t>
            </a:r>
          </a:p>
          <a:p>
            <a:r>
              <a:rPr lang="cs-CZ" dirty="0" smtClean="0">
                <a:latin typeface="Garamond" pitchFamily="18" charset="0"/>
              </a:rPr>
              <a:t>Jednání mezi ČSR a KSHS komplikovaly různé menší incidenty – např. pozvání Bulharů na sokolský slet do Prahy v létě 1920 a jednání ČSR s Itálií</a:t>
            </a:r>
          </a:p>
          <a:p>
            <a:r>
              <a:rPr lang="cs-CZ" dirty="0" smtClean="0">
                <a:latin typeface="Garamond" pitchFamily="18" charset="0"/>
              </a:rPr>
              <a:t>1. června 1920 – společný protest proti průvodnímu dopisu k podmínkám mírové smlouvy s Maďarskem, který připouštěl možnost úpravy maďarských hranic</a:t>
            </a:r>
          </a:p>
          <a:p>
            <a:r>
              <a:rPr lang="cs-CZ" dirty="0" smtClean="0">
                <a:latin typeface="Garamond" pitchFamily="18" charset="0"/>
              </a:rPr>
              <a:t>4. června 1920 – podpis Trianonské mírové smlouvy  </a:t>
            </a:r>
          </a:p>
          <a:p>
            <a:r>
              <a:rPr lang="cs-CZ" dirty="0" smtClean="0">
                <a:latin typeface="Garamond" pitchFamily="18" charset="0"/>
              </a:rPr>
              <a:t>Maďaři doufali v revizi podmínek s pomocí Francouzů – nabídka vojenské podpory Polska proti sovětskému Rusku v probíhající polsko-sovětské válce, ale za velmi vysokou cenu</a:t>
            </a:r>
          </a:p>
          <a:p>
            <a:r>
              <a:rPr lang="cs-CZ" dirty="0" smtClean="0">
                <a:latin typeface="Garamond" pitchFamily="18" charset="0"/>
              </a:rPr>
              <a:t>ČSR a Jugoslávie vyhlásily neutralitu, Rumunsko odmítlo vyslat vojsko na pomoc Polsku, společně protest proti maďarské nabídce</a:t>
            </a:r>
          </a:p>
          <a:p>
            <a:r>
              <a:rPr lang="cs-CZ" dirty="0" smtClean="0">
                <a:latin typeface="Garamond" pitchFamily="18" charset="0"/>
              </a:rPr>
              <a:t>Nelibost Francie (ministr zahraničí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Paléologue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- uvažoval o spolupráci Maďarska, Rumunska a Polska) – brala to jako „paktování“ s Ruskem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179512" y="188640"/>
            <a:ext cx="4608512" cy="655272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latin typeface="Garamond" pitchFamily="18" charset="0"/>
              </a:rPr>
              <a:t>14. srpna 1920 – podpis československo-jugoslávské spojenecké smlouvy v Bělehradě (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Edvard Beneš </a:t>
            </a:r>
            <a:r>
              <a:rPr lang="cs-CZ" b="1" dirty="0" smtClean="0">
                <a:latin typeface="Garamond" pitchFamily="18" charset="0"/>
              </a:rPr>
              <a:t>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Momčilo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Ninčić</a:t>
            </a:r>
            <a:r>
              <a:rPr lang="cs-CZ" b="1" dirty="0" smtClean="0">
                <a:latin typeface="Garamond" pitchFamily="18" charset="0"/>
              </a:rPr>
              <a:t>)</a:t>
            </a:r>
          </a:p>
          <a:p>
            <a:r>
              <a:rPr lang="cs-CZ" b="1" dirty="0" smtClean="0">
                <a:latin typeface="Garamond" pitchFamily="18" charset="0"/>
              </a:rPr>
              <a:t>19. srpna 1920 </a:t>
            </a:r>
            <a:r>
              <a:rPr lang="cs-CZ" dirty="0" smtClean="0">
                <a:latin typeface="Garamond" pitchFamily="18" charset="0"/>
              </a:rPr>
              <a:t>– dohoda o československo-rumunské spojenecké spolupráci v Bukurešti – zatím ne smlouva</a:t>
            </a:r>
          </a:p>
          <a:p>
            <a:r>
              <a:rPr lang="cs-CZ" dirty="0" smtClean="0">
                <a:latin typeface="Garamond" pitchFamily="18" charset="0"/>
              </a:rPr>
              <a:t>12. listopadu 1920 – </a:t>
            </a:r>
            <a:r>
              <a:rPr lang="cs-CZ" dirty="0" err="1" smtClean="0">
                <a:latin typeface="Garamond" pitchFamily="18" charset="0"/>
              </a:rPr>
              <a:t>Rapallská</a:t>
            </a:r>
            <a:r>
              <a:rPr lang="cs-CZ" dirty="0" smtClean="0">
                <a:latin typeface="Garamond" pitchFamily="18" charset="0"/>
              </a:rPr>
              <a:t> smlouva mezi Itálií a Jugoslávií</a:t>
            </a:r>
          </a:p>
          <a:p>
            <a:r>
              <a:rPr lang="cs-CZ" dirty="0" smtClean="0">
                <a:latin typeface="Garamond" pitchFamily="18" charset="0"/>
              </a:rPr>
              <a:t>Spory mezi Maďarskem a Rakouskem o Burgenland – rozdílný pohled Prahy a Bělehradu</a:t>
            </a:r>
          </a:p>
          <a:p>
            <a:r>
              <a:rPr lang="cs-CZ" dirty="0" smtClean="0">
                <a:latin typeface="Garamond" pitchFamily="18" charset="0"/>
              </a:rPr>
              <a:t>Francie zpočátku proti vzniku Malé dohody – vnímala ji jako opozici vůči své politice v Maďarsku a Polsku</a:t>
            </a:r>
          </a:p>
          <a:p>
            <a:r>
              <a:rPr lang="cs-CZ" dirty="0" smtClean="0">
                <a:latin typeface="Garamond" pitchFamily="18" charset="0"/>
              </a:rPr>
              <a:t>Září 1920 – změna vlády ve Francii – změna postoje ke střední Evropě, odmítnutí maďarské nabídky, změna postoje k MD, obavy z bolševismu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  <p:pic>
        <p:nvPicPr>
          <p:cNvPr id="10" name="Zástupný symbol pro obsah 9" descr="Obr 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276872"/>
            <a:ext cx="2436051" cy="3886200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860032" y="116632"/>
            <a:ext cx="3657600" cy="2016224"/>
          </a:xfrm>
        </p:spPr>
        <p:txBody>
          <a:bodyPr/>
          <a:lstStyle/>
          <a:p>
            <a:pPr algn="ctr"/>
            <a:r>
              <a:rPr lang="cs-CZ" sz="1800" dirty="0" err="1" smtClean="0">
                <a:latin typeface="Garamond" pitchFamily="18" charset="0"/>
              </a:rPr>
              <a:t>Momčilo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Ninčić</a:t>
            </a:r>
            <a:r>
              <a:rPr lang="cs-CZ" sz="1800" dirty="0" smtClean="0">
                <a:latin typeface="Garamond" pitchFamily="18" charset="0"/>
              </a:rPr>
              <a:t> – jugoslávský politik a diplomat, 1926–1927 předseda Společnosti národů, 1922–1924 ministr zahraničních věcí , 1941–1943 – ministr zahraničních věcí v emigrantské vládě</a:t>
            </a:r>
            <a:endParaRPr lang="cs-CZ" sz="1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80920" cy="64087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Březen 1921 – první pokus excísaře Karla Habsburského o restauraci v Maďarsku</a:t>
            </a:r>
          </a:p>
          <a:p>
            <a:r>
              <a:rPr lang="cs-CZ" dirty="0" smtClean="0">
                <a:latin typeface="Garamond" pitchFamily="18" charset="0"/>
              </a:rPr>
              <a:t>Společná demarše malodohodových států v Budapešti i ke konferenci velmocí</a:t>
            </a:r>
          </a:p>
          <a:p>
            <a:r>
              <a:rPr lang="cs-CZ" dirty="0" smtClean="0">
                <a:latin typeface="Garamond" pitchFamily="18" charset="0"/>
              </a:rPr>
              <a:t>Snaha nejen mu zabránit v získání trůnu, ale i dosáhnout zrušení nároků Habsburků na maďarský trůn vůbec</a:t>
            </a:r>
          </a:p>
          <a:p>
            <a:r>
              <a:rPr lang="cs-CZ" dirty="0" smtClean="0">
                <a:latin typeface="Garamond" pitchFamily="18" charset="0"/>
              </a:rPr>
              <a:t>Jugoslávie však stále váhala s podpisem vojenské konvence s Československem</a:t>
            </a:r>
          </a:p>
          <a:p>
            <a:r>
              <a:rPr lang="cs-CZ" dirty="0" smtClean="0">
                <a:latin typeface="Garamond" pitchFamily="18" charset="0"/>
              </a:rPr>
              <a:t>ČSR se začala orientovat na budování spojenectví s Rumunskem</a:t>
            </a:r>
          </a:p>
          <a:p>
            <a:r>
              <a:rPr lang="cs-CZ" b="1" dirty="0" smtClean="0">
                <a:latin typeface="Garamond" pitchFamily="18" charset="0"/>
              </a:rPr>
              <a:t>23. dubna 1921 – československo-rumunská spojenecká smlouva </a:t>
            </a:r>
            <a:r>
              <a:rPr lang="cs-CZ" dirty="0" smtClean="0">
                <a:latin typeface="Garamond" pitchFamily="18" charset="0"/>
              </a:rPr>
              <a:t>uzavřená v Bukurešti</a:t>
            </a:r>
          </a:p>
          <a:p>
            <a:r>
              <a:rPr lang="cs-CZ" b="1" dirty="0" smtClean="0">
                <a:latin typeface="Garamond" pitchFamily="18" charset="0"/>
              </a:rPr>
              <a:t>7. června 1921 – </a:t>
            </a:r>
            <a:r>
              <a:rPr lang="cs-CZ" b="1" dirty="0" err="1" smtClean="0">
                <a:latin typeface="Garamond" pitchFamily="18" charset="0"/>
              </a:rPr>
              <a:t>rumunsko</a:t>
            </a:r>
            <a:r>
              <a:rPr lang="cs-CZ" b="1" dirty="0" smtClean="0">
                <a:latin typeface="Garamond" pitchFamily="18" charset="0"/>
              </a:rPr>
              <a:t>-jugoslávská spojenecká smlouva </a:t>
            </a:r>
            <a:r>
              <a:rPr lang="cs-CZ" dirty="0" smtClean="0">
                <a:latin typeface="Garamond" pitchFamily="18" charset="0"/>
              </a:rPr>
              <a:t>podepsaná v Bělehradě</a:t>
            </a:r>
          </a:p>
          <a:p>
            <a:r>
              <a:rPr lang="cs-CZ" dirty="0" smtClean="0">
                <a:latin typeface="Garamond" pitchFamily="18" charset="0"/>
              </a:rPr>
              <a:t>2. července 1921 – československo-rumunská vojenská konvence</a:t>
            </a:r>
          </a:p>
          <a:p>
            <a:r>
              <a:rPr lang="cs-CZ" dirty="0" smtClean="0">
                <a:latin typeface="Garamond" pitchFamily="18" charset="0"/>
              </a:rPr>
              <a:t>31. července 1921 – československo-jugoslávská vojenská konvence</a:t>
            </a:r>
          </a:p>
          <a:p>
            <a:r>
              <a:rPr lang="cs-CZ" dirty="0" smtClean="0">
                <a:latin typeface="Garamond" pitchFamily="18" charset="0"/>
              </a:rPr>
              <a:t>Uzavření vojenských konvencí uspíšil restaurační pokus Karla Habsburského v Maďarsku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ittle_Entente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31545"/>
            <a:ext cx="6995120" cy="5726455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6300192" y="404664"/>
            <a:ext cx="2448272" cy="936104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latin typeface="Garamond" pitchFamily="18" charset="0"/>
              </a:rPr>
              <a:t>Malá dohoda</a:t>
            </a:r>
            <a:endParaRPr lang="en-GB" sz="24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540</TotalTime>
  <Words>1804</Words>
  <Application>Microsoft Office PowerPoint</Application>
  <PresentationFormat>Předvádění na obrazovce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Arkýř</vt:lpstr>
      <vt:lpstr>Věrnost za věrnost? –  Československo-jugoslávské vztahy v kontextu mezinárodních vztahů ve střední a jihovýchodní Evropě mezi dvěma světovými válkami</vt:lpstr>
      <vt:lpstr>Snímek 2</vt:lpstr>
      <vt:lpstr>Snímek 3</vt:lpstr>
      <vt:lpstr>Spolupráce po první světové válce</vt:lpstr>
      <vt:lpstr>Vznik Malé dohody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Vzájemné vztahy v první polovině 20. let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Věrnost za věrnost? –  Československo-jugoslávské vztahy v kontextu mezinárodních vztahů ve střední a jihovýchodní Evropě mezi dvěma světovými válkami</dc:title>
  <dc:creator>Hrabcova</dc:creator>
  <cp:lastModifiedBy>Standard</cp:lastModifiedBy>
  <cp:revision>56</cp:revision>
  <dcterms:created xsi:type="dcterms:W3CDTF">2016-10-11T09:58:04Z</dcterms:created>
  <dcterms:modified xsi:type="dcterms:W3CDTF">2016-10-17T09:13:36Z</dcterms:modified>
</cp:coreProperties>
</file>