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72" r:id="rId4"/>
    <p:sldId id="295" r:id="rId5"/>
    <p:sldId id="276" r:id="rId6"/>
    <p:sldId id="277" r:id="rId7"/>
    <p:sldId id="260" r:id="rId8"/>
    <p:sldId id="261" r:id="rId9"/>
    <p:sldId id="262" r:id="rId10"/>
    <p:sldId id="263" r:id="rId11"/>
    <p:sldId id="264" r:id="rId12"/>
    <p:sldId id="290" r:id="rId13"/>
    <p:sldId id="291" r:id="rId14"/>
    <p:sldId id="292" r:id="rId15"/>
    <p:sldId id="268" r:id="rId16"/>
    <p:sldId id="266" r:id="rId17"/>
    <p:sldId id="293" r:id="rId18"/>
    <p:sldId id="267" r:id="rId19"/>
    <p:sldId id="270" r:id="rId20"/>
    <p:sldId id="269" r:id="rId21"/>
    <p:sldId id="289" r:id="rId22"/>
    <p:sldId id="282" r:id="rId23"/>
    <p:sldId id="283" r:id="rId24"/>
    <p:sldId id="284" r:id="rId25"/>
    <p:sldId id="294" r:id="rId26"/>
    <p:sldId id="285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58CA340-242D-4A2C-BFF2-4E9E269E6C17}" type="datetimeFigureOut">
              <a:rPr lang="cs-CZ" smtClean="0"/>
              <a:pPr/>
              <a:t>24.10.2016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CD92582-001B-43F1-954F-F623CEB5880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A340-242D-4A2C-BFF2-4E9E269E6C17}" type="datetimeFigureOut">
              <a:rPr lang="cs-CZ" smtClean="0"/>
              <a:pPr/>
              <a:t>24.10.2016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2582-001B-43F1-954F-F623CEB5880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A340-242D-4A2C-BFF2-4E9E269E6C17}" type="datetimeFigureOut">
              <a:rPr lang="cs-CZ" smtClean="0"/>
              <a:pPr/>
              <a:t>24.10.2016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2582-001B-43F1-954F-F623CEB5880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58CA340-242D-4A2C-BFF2-4E9E269E6C17}" type="datetimeFigureOut">
              <a:rPr lang="cs-CZ" smtClean="0"/>
              <a:pPr/>
              <a:t>24.10.2016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CD92582-001B-43F1-954F-F623CEB5880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58CA340-242D-4A2C-BFF2-4E9E269E6C17}" type="datetimeFigureOut">
              <a:rPr lang="cs-CZ" smtClean="0"/>
              <a:pPr/>
              <a:t>24.10.2016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CD92582-001B-43F1-954F-F623CEB5880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A340-242D-4A2C-BFF2-4E9E269E6C17}" type="datetimeFigureOut">
              <a:rPr lang="cs-CZ" smtClean="0"/>
              <a:pPr/>
              <a:t>24.10.2016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2582-001B-43F1-954F-F623CEB5880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A340-242D-4A2C-BFF2-4E9E269E6C17}" type="datetimeFigureOut">
              <a:rPr lang="cs-CZ" smtClean="0"/>
              <a:pPr/>
              <a:t>24.10.2016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2582-001B-43F1-954F-F623CEB5880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58CA340-242D-4A2C-BFF2-4E9E269E6C17}" type="datetimeFigureOut">
              <a:rPr lang="cs-CZ" smtClean="0"/>
              <a:pPr/>
              <a:t>24.10.2016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CD92582-001B-43F1-954F-F623CEB5880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A340-242D-4A2C-BFF2-4E9E269E6C17}" type="datetimeFigureOut">
              <a:rPr lang="cs-CZ" smtClean="0"/>
              <a:pPr/>
              <a:t>24.10.2016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2582-001B-43F1-954F-F623CEB5880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58CA340-242D-4A2C-BFF2-4E9E269E6C17}" type="datetimeFigureOut">
              <a:rPr lang="cs-CZ" smtClean="0"/>
              <a:pPr/>
              <a:t>24.10.2016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CD92582-001B-43F1-954F-F623CEB5880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58CA340-242D-4A2C-BFF2-4E9E269E6C17}" type="datetimeFigureOut">
              <a:rPr lang="cs-CZ" smtClean="0"/>
              <a:pPr/>
              <a:t>24.10.2016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CD92582-001B-43F1-954F-F623CEB5880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58CA340-242D-4A2C-BFF2-4E9E269E6C17}" type="datetimeFigureOut">
              <a:rPr lang="cs-CZ" smtClean="0"/>
              <a:pPr/>
              <a:t>24.10.2016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CD92582-001B-43F1-954F-F623CEB5880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5776" y="404664"/>
            <a:ext cx="6264696" cy="3672408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Garamond" pitchFamily="18" charset="0"/>
              </a:rPr>
              <a:t>Věrnost za věrnost? – </a:t>
            </a:r>
            <a:br>
              <a:rPr lang="cs-CZ" sz="3200" dirty="0" smtClean="0">
                <a:latin typeface="Garamond" pitchFamily="18" charset="0"/>
              </a:rPr>
            </a:br>
            <a:r>
              <a:rPr lang="cs-CZ" sz="3200" dirty="0" smtClean="0">
                <a:latin typeface="Garamond" pitchFamily="18" charset="0"/>
              </a:rPr>
              <a:t>Československo-jugoslávské vztahy v kontextu mezinárodních vztahů ve střední a jihovýchodní Evropě mezi dvěma světovými válkami</a:t>
            </a:r>
            <a:endParaRPr lang="cs-CZ" sz="3200" dirty="0">
              <a:latin typeface="Garamond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059832" y="5003322"/>
            <a:ext cx="5544616" cy="1371600"/>
          </a:xfrm>
        </p:spPr>
        <p:txBody>
          <a:bodyPr>
            <a:normAutofit/>
          </a:bodyPr>
          <a:lstStyle/>
          <a:p>
            <a:pPr algn="r"/>
            <a:r>
              <a:rPr lang="cs-CZ" sz="2000" dirty="0" smtClean="0">
                <a:latin typeface="Garamond" pitchFamily="18" charset="0"/>
              </a:rPr>
              <a:t>Mgr. Jana Škerlová, </a:t>
            </a:r>
            <a:r>
              <a:rPr lang="cs-CZ" sz="2000" dirty="0" err="1" smtClean="0">
                <a:latin typeface="Garamond" pitchFamily="18" charset="0"/>
              </a:rPr>
              <a:t>Ph</a:t>
            </a:r>
            <a:r>
              <a:rPr lang="cs-CZ" sz="2000" dirty="0" smtClean="0">
                <a:latin typeface="Garamond" pitchFamily="18" charset="0"/>
              </a:rPr>
              <a:t>. D.</a:t>
            </a:r>
          </a:p>
          <a:p>
            <a:pPr algn="r"/>
            <a:r>
              <a:rPr lang="cs-CZ" sz="2000" dirty="0" smtClean="0">
                <a:latin typeface="Garamond" pitchFamily="18" charset="0"/>
              </a:rPr>
              <a:t>Historický ústav Akademie věd ČR, v. v. i.,</a:t>
            </a:r>
          </a:p>
          <a:p>
            <a:pPr algn="r"/>
            <a:r>
              <a:rPr lang="cs-CZ" sz="2000" dirty="0" smtClean="0">
                <a:latin typeface="Garamond" pitchFamily="18" charset="0"/>
              </a:rPr>
              <a:t>pobočka Brno</a:t>
            </a:r>
          </a:p>
          <a:p>
            <a:pPr algn="r"/>
            <a:endParaRPr lang="cs-CZ" sz="2000" dirty="0">
              <a:latin typeface="Garamond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8280920" cy="6141296"/>
          </a:xfrm>
        </p:spPr>
        <p:txBody>
          <a:bodyPr>
            <a:normAutofit/>
          </a:bodyPr>
          <a:lstStyle/>
          <a:p>
            <a:r>
              <a:rPr lang="cs-CZ" sz="2600" dirty="0" smtClean="0">
                <a:latin typeface="Garamond" pitchFamily="18" charset="0"/>
              </a:rPr>
              <a:t>pronásledování, násilné poitalšťování slovanského obyvatelstva v Itálii</a:t>
            </a:r>
          </a:p>
          <a:p>
            <a:r>
              <a:rPr lang="cs-CZ" sz="2600" i="1" baseline="30000" dirty="0" smtClean="0">
                <a:latin typeface="Garamond" pitchFamily="18" charset="0"/>
              </a:rPr>
              <a:t>„</a:t>
            </a:r>
            <a:r>
              <a:rPr lang="cs-CZ" sz="2600" i="1" dirty="0" smtClean="0">
                <a:latin typeface="Garamond" pitchFamily="18" charset="0"/>
              </a:rPr>
              <a:t>Právo a spravedlnost zde již, pokud jde o Slovince a Chorvaty, vůbec neexistuje. Nemají nikde zastání a jsou v pravém smyslu slova vydáni na milost a nemilost desítkám a stům fašistických </a:t>
            </a:r>
            <a:r>
              <a:rPr lang="cs-CZ" sz="2600" i="1" dirty="0" err="1" smtClean="0">
                <a:latin typeface="Garamond" pitchFamily="18" charset="0"/>
              </a:rPr>
              <a:t>činovníků</a:t>
            </a:r>
            <a:r>
              <a:rPr lang="cs-CZ" sz="2600" i="1" dirty="0" smtClean="0">
                <a:latin typeface="Garamond" pitchFamily="18" charset="0"/>
              </a:rPr>
              <a:t>, kterými jsou nové provincie obsazeny. </a:t>
            </a:r>
            <a:r>
              <a:rPr lang="cs-CZ" sz="2600" dirty="0" smtClean="0">
                <a:latin typeface="Garamond" pitchFamily="18" charset="0"/>
              </a:rPr>
              <a:t>(...) </a:t>
            </a:r>
            <a:r>
              <a:rPr lang="cs-CZ" sz="2600" i="1" dirty="0" smtClean="0">
                <a:latin typeface="Garamond" pitchFamily="18" charset="0"/>
              </a:rPr>
              <a:t>Co prodělává nyní zdejší slovanský živel, jest učiněnou </a:t>
            </a:r>
            <a:r>
              <a:rPr lang="cs-CZ" sz="2600" i="1" dirty="0" err="1" smtClean="0">
                <a:latin typeface="Garamond" pitchFamily="18" charset="0"/>
              </a:rPr>
              <a:t>Kalvarií</a:t>
            </a:r>
            <a:r>
              <a:rPr lang="cs-CZ" sz="2600" i="1" dirty="0" smtClean="0">
                <a:latin typeface="Garamond" pitchFamily="18" charset="0"/>
              </a:rPr>
              <a:t>. Vydáni na pospas různým živlům středo- a jihoitalským jsou italští Slovinci a Chorvati nejen úplně </a:t>
            </a:r>
            <a:r>
              <a:rPr lang="cs-CZ" sz="2600" i="1" dirty="0" err="1" smtClean="0">
                <a:latin typeface="Garamond" pitchFamily="18" charset="0"/>
              </a:rPr>
              <a:t>bezbranými</a:t>
            </a:r>
            <a:r>
              <a:rPr lang="cs-CZ" sz="2600" i="1" dirty="0" smtClean="0">
                <a:latin typeface="Garamond" pitchFamily="18" charset="0"/>
              </a:rPr>
              <a:t> ale i neustále </a:t>
            </a:r>
            <a:r>
              <a:rPr lang="cs-CZ" sz="2600" i="1" dirty="0" err="1" smtClean="0">
                <a:latin typeface="Garamond" pitchFamily="18" charset="0"/>
              </a:rPr>
              <a:t>vydrážďováni</a:t>
            </a:r>
            <a:r>
              <a:rPr lang="cs-CZ" sz="2600" i="1" dirty="0" smtClean="0">
                <a:latin typeface="Garamond" pitchFamily="18" charset="0"/>
              </a:rPr>
              <a:t> k nepředloženým činům. Dosud, až na jeden krutý případ – renegát a provokatér byl zastřelen – k ničemu naštěstí nedošlo.“</a:t>
            </a:r>
            <a:endParaRPr lang="cs-CZ" sz="2600" dirty="0" smtClean="0">
              <a:latin typeface="Garamond" pitchFamily="18" charset="0"/>
            </a:endParaRPr>
          </a:p>
          <a:p>
            <a:pPr algn="r">
              <a:buNone/>
            </a:pPr>
            <a:r>
              <a:rPr lang="cs-CZ" sz="1700" dirty="0" smtClean="0">
                <a:latin typeface="Garamond" pitchFamily="18" charset="0"/>
              </a:rPr>
              <a:t>AMZV, PZ, Itálie, Konzulát Terst 1928, Slovanská menšina v Itálii. Potlačování. 21. 9. 1928, s. 1 a 3.</a:t>
            </a:r>
          </a:p>
          <a:p>
            <a:endParaRPr lang="cs-CZ" dirty="0" smtClean="0">
              <a:latin typeface="Garamond" pitchFamily="18" charset="0"/>
            </a:endParaRPr>
          </a:p>
          <a:p>
            <a:endParaRPr lang="cs-CZ" dirty="0" smtClean="0">
              <a:latin typeface="Garamond" pitchFamily="18" charset="0"/>
            </a:endParaRPr>
          </a:p>
          <a:p>
            <a:endParaRPr lang="cs-CZ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8280920" cy="6336704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Garamond" pitchFamily="18" charset="0"/>
              </a:rPr>
              <a:t>1923 – znepokojivé zprávy z Maďarska (zbrojení, incidenty na hranicích s Rumunskem)</a:t>
            </a:r>
          </a:p>
          <a:p>
            <a:r>
              <a:rPr lang="cs-CZ" dirty="0" smtClean="0">
                <a:latin typeface="Garamond" pitchFamily="18" charset="0"/>
              </a:rPr>
              <a:t>Špatná hospodářská situace Maďarska – nutně potřebovalo zahraniční půjčku, k tomu nutná sanace a zrušení zástavního práva na maďarské státní příjmy – Rumunsko a Jugoslávie se obávaly o reparační platby, které jim Maďarsko mělo hradit, ČSR je podpořila, ale nátlak Britů (vyhrožovali, že ČSR neobdrží půjčku)</a:t>
            </a:r>
          </a:p>
          <a:p>
            <a:r>
              <a:rPr lang="cs-CZ" dirty="0" smtClean="0">
                <a:latin typeface="Garamond" pitchFamily="18" charset="0"/>
              </a:rPr>
              <a:t>Březen 1924 – protokol o finanční sanaci Maďarska podepsaný státy MD</a:t>
            </a:r>
          </a:p>
          <a:p>
            <a:r>
              <a:rPr lang="cs-CZ" dirty="0" smtClean="0">
                <a:latin typeface="Garamond" pitchFamily="18" charset="0"/>
              </a:rPr>
              <a:t>Sanováno také Rakousko – odpuštění reparačních plateb + půjčka, podílela se ní i ČSR</a:t>
            </a:r>
          </a:p>
          <a:p>
            <a:endParaRPr lang="cs-CZ" dirty="0" smtClean="0"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</a:rPr>
              <a:t>Prosinec 1923 -  francouzsko-československá spojenecká smlouva, vojenskou konvenci ale Beneš odmítl, aby to nevypadlo, že ČSR je příliš těsně navázáno na Francii</a:t>
            </a:r>
          </a:p>
          <a:p>
            <a:endParaRPr lang="cs-CZ" dirty="0" smtClean="0">
              <a:latin typeface="Garamond" pitchFamily="18" charset="0"/>
            </a:endParaRPr>
          </a:p>
          <a:p>
            <a:endParaRPr lang="cs-CZ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404664"/>
            <a:ext cx="8496944" cy="6192688"/>
          </a:xfrm>
        </p:spPr>
        <p:txBody>
          <a:bodyPr>
            <a:normAutofit fontScale="92500" lnSpcReduction="20000"/>
          </a:bodyPr>
          <a:lstStyle/>
          <a:p>
            <a:r>
              <a:rPr lang="cs-CZ" sz="2500" dirty="0" smtClean="0">
                <a:latin typeface="Garamond" pitchFamily="18" charset="0"/>
              </a:rPr>
              <a:t>Říjen 1925 </a:t>
            </a:r>
            <a:r>
              <a:rPr lang="cs-CZ" sz="2500" dirty="0" smtClean="0">
                <a:latin typeface="Garamond" pitchFamily="18" charset="0"/>
              </a:rPr>
              <a:t>– tzv. Rýnský garanční pakt </a:t>
            </a:r>
            <a:r>
              <a:rPr lang="cs-CZ" sz="2500" dirty="0" smtClean="0">
                <a:latin typeface="Garamond" pitchFamily="18" charset="0"/>
              </a:rPr>
              <a:t> - signatáři Německo, Belgie, Francie, Velká Británie a Itálie) – garantovány pouze západní hranice Německa, zatímco východní ne</a:t>
            </a:r>
          </a:p>
          <a:p>
            <a:r>
              <a:rPr lang="cs-CZ" sz="2500" dirty="0" smtClean="0">
                <a:latin typeface="Garamond" pitchFamily="18" charset="0"/>
              </a:rPr>
              <a:t>Hranice ČSR a Polska s Německem řešena pouze bilaterálními arbitrážními smlouvami bez mezinárodních garancí a bez závazků o neporušitelnosti hranic</a:t>
            </a:r>
          </a:p>
          <a:p>
            <a:r>
              <a:rPr lang="cs-CZ" sz="2500" dirty="0" smtClean="0">
                <a:latin typeface="Garamond" pitchFamily="18" charset="0"/>
              </a:rPr>
              <a:t>oslabení </a:t>
            </a:r>
            <a:r>
              <a:rPr lang="cs-CZ" sz="2500" dirty="0" smtClean="0">
                <a:latin typeface="Garamond" pitchFamily="18" charset="0"/>
              </a:rPr>
              <a:t>mezinárodního postavení Francie, Československa i </a:t>
            </a:r>
            <a:r>
              <a:rPr lang="cs-CZ" sz="2500" dirty="0" smtClean="0">
                <a:latin typeface="Garamond" pitchFamily="18" charset="0"/>
              </a:rPr>
              <a:t>Jugoslávie</a:t>
            </a:r>
          </a:p>
          <a:p>
            <a:r>
              <a:rPr lang="cs-CZ" sz="2500" dirty="0" smtClean="0">
                <a:latin typeface="Garamond" pitchFamily="18" charset="0"/>
              </a:rPr>
              <a:t>naopak posílení Německa a také Itálie – aspirace na Albánii a snaha o zvýšení svého vlivu v </a:t>
            </a:r>
            <a:r>
              <a:rPr lang="cs-CZ" sz="2500" dirty="0" smtClean="0">
                <a:latin typeface="Garamond" pitchFamily="18" charset="0"/>
              </a:rPr>
              <a:t>Maďarsku</a:t>
            </a:r>
          </a:p>
          <a:p>
            <a:r>
              <a:rPr lang="cs-CZ" sz="2500" dirty="0" smtClean="0">
                <a:latin typeface="Garamond" pitchFamily="18" charset="0"/>
              </a:rPr>
              <a:t>Zesílení revizionismu i v Maďarsku</a:t>
            </a:r>
            <a:endParaRPr lang="cs-CZ" sz="2500" dirty="0" smtClean="0">
              <a:latin typeface="Garamond" pitchFamily="18" charset="0"/>
            </a:endParaRPr>
          </a:p>
          <a:p>
            <a:r>
              <a:rPr lang="cs-CZ" sz="2500" dirty="0" smtClean="0">
                <a:latin typeface="Garamond" pitchFamily="18" charset="0"/>
              </a:rPr>
              <a:t>Znepokojení Polska – pokusy o sblížení s ČSR i MD, už na jaře 1925 arbitrážní a obchodní dohoda s ČSR – zahrnovala i strategický aspekt – přeprava vojenského materiálu</a:t>
            </a:r>
          </a:p>
          <a:p>
            <a:r>
              <a:rPr lang="cs-CZ" sz="2500" dirty="0" smtClean="0">
                <a:latin typeface="Garamond" pitchFamily="18" charset="0"/>
              </a:rPr>
              <a:t>Jednání Polska s celou MD neúspěšné, zvláště po převratu v roce 1926 se Polsko orientovalo na bilaterální vztahy s MD </a:t>
            </a:r>
          </a:p>
          <a:p>
            <a:r>
              <a:rPr lang="cs-CZ" sz="2500" dirty="0" smtClean="0">
                <a:latin typeface="Garamond" pitchFamily="18" charset="0"/>
              </a:rPr>
              <a:t>Březen 1926 – prodloužení polsko-rumunské smlouvy z roku 1921 </a:t>
            </a:r>
          </a:p>
          <a:p>
            <a:r>
              <a:rPr lang="cs-CZ" sz="2500" dirty="0" smtClean="0">
                <a:latin typeface="Garamond" pitchFamily="18" charset="0"/>
              </a:rPr>
              <a:t>Září 1926 – italsko-rumunská přátelská smírčí a rozhodčí smlouva</a:t>
            </a:r>
            <a:endParaRPr lang="cs-CZ" sz="2500" dirty="0" smtClean="0">
              <a:latin typeface="Garamond" pitchFamily="18" charset="0"/>
            </a:endParaRPr>
          </a:p>
          <a:p>
            <a:r>
              <a:rPr lang="cs-CZ" sz="2500" dirty="0" smtClean="0">
                <a:latin typeface="Garamond" pitchFamily="18" charset="0"/>
              </a:rPr>
              <a:t>Snaha </a:t>
            </a:r>
            <a:r>
              <a:rPr lang="cs-CZ" sz="2500" dirty="0" smtClean="0">
                <a:latin typeface="Garamond" pitchFamily="18" charset="0"/>
              </a:rPr>
              <a:t>MD o </a:t>
            </a:r>
            <a:r>
              <a:rPr lang="cs-CZ" sz="2500" dirty="0" smtClean="0">
                <a:latin typeface="Garamond" pitchFamily="18" charset="0"/>
              </a:rPr>
              <a:t>zlepšení vztahů s Rakouskem, ale zásah </a:t>
            </a:r>
            <a:r>
              <a:rPr lang="cs-CZ" sz="2500" dirty="0" smtClean="0">
                <a:latin typeface="Garamond" pitchFamily="18" charset="0"/>
              </a:rPr>
              <a:t>Itálie</a:t>
            </a:r>
          </a:p>
          <a:p>
            <a:r>
              <a:rPr lang="cs-CZ" sz="2500" dirty="0" smtClean="0">
                <a:latin typeface="Garamond" pitchFamily="18" charset="0"/>
              </a:rPr>
              <a:t>Beneš usiloval o zamezení anšlusu i vzniku </a:t>
            </a:r>
            <a:r>
              <a:rPr lang="cs-CZ" sz="2500" dirty="0" err="1" smtClean="0">
                <a:latin typeface="Garamond" pitchFamily="18" charset="0"/>
              </a:rPr>
              <a:t>Mitteleuropy</a:t>
            </a:r>
            <a:endParaRPr lang="cs-CZ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476672"/>
            <a:ext cx="8208912" cy="619268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Garamond" pitchFamily="18" charset="0"/>
              </a:rPr>
              <a:t>Duben 1926 – zajišťovací smlouva o přátelství a neutralitě mezi Německem s SSSR</a:t>
            </a:r>
          </a:p>
          <a:p>
            <a:r>
              <a:rPr lang="cs-CZ" dirty="0" smtClean="0">
                <a:latin typeface="Garamond" pitchFamily="18" charset="0"/>
              </a:rPr>
              <a:t>1926 – Německo vstoupilo do Společnosti národů</a:t>
            </a:r>
          </a:p>
          <a:p>
            <a:r>
              <a:rPr lang="cs-CZ" dirty="0" smtClean="0">
                <a:latin typeface="Garamond" pitchFamily="18" charset="0"/>
              </a:rPr>
              <a:t>1925 – tzv. penězokazecká aféra v </a:t>
            </a:r>
            <a:r>
              <a:rPr lang="cs-CZ" dirty="0" smtClean="0">
                <a:latin typeface="Garamond" pitchFamily="18" charset="0"/>
              </a:rPr>
              <a:t>M</a:t>
            </a:r>
            <a:r>
              <a:rPr lang="cs-CZ" dirty="0" smtClean="0">
                <a:latin typeface="Garamond" pitchFamily="18" charset="0"/>
              </a:rPr>
              <a:t>aďarsku – s vědomím nejvyšších kruhů falšovány československé koruny a fr. franky, postoj velmocí vlažný, odrazovaly i MD od rozhodného postupu</a:t>
            </a:r>
          </a:p>
          <a:p>
            <a:r>
              <a:rPr lang="cs-CZ" dirty="0" smtClean="0">
                <a:latin typeface="Garamond" pitchFamily="18" charset="0"/>
              </a:rPr>
              <a:t>Duben 1927 </a:t>
            </a:r>
            <a:r>
              <a:rPr lang="cs-CZ" dirty="0" smtClean="0">
                <a:latin typeface="Garamond" pitchFamily="18" charset="0"/>
              </a:rPr>
              <a:t>– maďarsko-italská přátelská smírčí a rozhodčí smlouva – velké znepokojení MD, konec mezinárodní izolace </a:t>
            </a:r>
            <a:r>
              <a:rPr lang="cs-CZ" dirty="0" smtClean="0">
                <a:latin typeface="Garamond" pitchFamily="18" charset="0"/>
              </a:rPr>
              <a:t>Maďarska</a:t>
            </a:r>
          </a:p>
          <a:p>
            <a:r>
              <a:rPr lang="cs-CZ" dirty="0" smtClean="0">
                <a:latin typeface="Garamond" pitchFamily="18" charset="0"/>
              </a:rPr>
              <a:t>Snaha Beneše orientovat MD více na středoevropské problémy, ale neúspěch, shoda pouze v otázce Maďarska</a:t>
            </a:r>
          </a:p>
          <a:p>
            <a:r>
              <a:rPr lang="cs-CZ" dirty="0" smtClean="0">
                <a:latin typeface="Garamond" pitchFamily="18" charset="0"/>
              </a:rPr>
              <a:t>Léto 1927 – tzv. akce lorda </a:t>
            </a:r>
            <a:r>
              <a:rPr lang="cs-CZ" dirty="0" err="1" smtClean="0">
                <a:latin typeface="Garamond" pitchFamily="18" charset="0"/>
              </a:rPr>
              <a:t>Rothemera</a:t>
            </a:r>
            <a:r>
              <a:rPr lang="cs-CZ" dirty="0" smtClean="0">
                <a:latin typeface="Garamond" pitchFamily="18" charset="0"/>
              </a:rPr>
              <a:t> – britský politik se vyslovil pro revizi maďarských hranic – silná reakce MD – britská vláda se od něj distancovala</a:t>
            </a:r>
          </a:p>
          <a:p>
            <a:r>
              <a:rPr lang="cs-CZ" dirty="0" smtClean="0">
                <a:latin typeface="Garamond" pitchFamily="18" charset="0"/>
              </a:rPr>
              <a:t>Březen 1927 – </a:t>
            </a:r>
            <a:r>
              <a:rPr lang="cs-CZ" dirty="0" err="1" smtClean="0">
                <a:latin typeface="Garamond" pitchFamily="18" charset="0"/>
              </a:rPr>
              <a:t>Mussolini</a:t>
            </a:r>
            <a:r>
              <a:rPr lang="cs-CZ" dirty="0" smtClean="0">
                <a:latin typeface="Garamond" pitchFamily="18" charset="0"/>
              </a:rPr>
              <a:t> ratifikoval tzv. besarabský protokol z roku 1920 – velmoci jím uznaly držení Besarábie Rumunskem</a:t>
            </a:r>
          </a:p>
          <a:p>
            <a:r>
              <a:rPr lang="cs-CZ" dirty="0" smtClean="0">
                <a:latin typeface="Garamond" pitchFamily="18" charset="0"/>
              </a:rPr>
              <a:t>Tím si </a:t>
            </a:r>
            <a:r>
              <a:rPr lang="cs-CZ" dirty="0" err="1" smtClean="0">
                <a:latin typeface="Garamond" pitchFamily="18" charset="0"/>
              </a:rPr>
              <a:t>Mussolini</a:t>
            </a:r>
            <a:r>
              <a:rPr lang="cs-CZ" dirty="0" smtClean="0">
                <a:latin typeface="Garamond" pitchFamily="18" charset="0"/>
              </a:rPr>
              <a:t> značně naklonil Rumunsko, které vnímalo podporu MD v řešení besarabského problému jako nedostatečnou</a:t>
            </a:r>
          </a:p>
          <a:p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8352928" cy="6264696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 smtClean="0">
                <a:latin typeface="Garamond" pitchFamily="18" charset="0"/>
              </a:rPr>
              <a:t>Zesílení tlaku na Jugoslávii ze strany Itálie</a:t>
            </a:r>
          </a:p>
          <a:p>
            <a:r>
              <a:rPr lang="cs-CZ" sz="2800" dirty="0" smtClean="0">
                <a:latin typeface="Garamond" pitchFamily="18" charset="0"/>
              </a:rPr>
              <a:t>Listopad 1927 – jugoslávsko-francouzská spojenecká smlouva</a:t>
            </a:r>
          </a:p>
          <a:p>
            <a:r>
              <a:rPr lang="cs-CZ" sz="2800" dirty="0" smtClean="0">
                <a:latin typeface="Garamond" pitchFamily="18" charset="0"/>
              </a:rPr>
              <a:t>Odpověď Itálie – smlouva o obranné aliance s Albánií – tzv. </a:t>
            </a:r>
            <a:r>
              <a:rPr lang="cs-CZ" sz="2800" b="1" dirty="0" smtClean="0">
                <a:latin typeface="Garamond" pitchFamily="18" charset="0"/>
              </a:rPr>
              <a:t>I. tiranský pakt</a:t>
            </a:r>
          </a:p>
          <a:p>
            <a:r>
              <a:rPr lang="cs-CZ" sz="2800" dirty="0" smtClean="0">
                <a:latin typeface="Garamond" pitchFamily="18" charset="0"/>
              </a:rPr>
              <a:t>Počátkem roku 1928 – aféra s pašováním zbraní z Itálie do Maďarska – chabá reakce velmocí i MD (zejména Rumunsko bralo ohledy na Itálii kvůli besarabskému protokolu)</a:t>
            </a:r>
          </a:p>
          <a:p>
            <a:r>
              <a:rPr lang="cs-CZ" sz="2800" dirty="0" smtClean="0">
                <a:latin typeface="Garamond" pitchFamily="18" charset="0"/>
              </a:rPr>
              <a:t>Maďarský premiér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István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Bethlen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sz="2800" dirty="0" smtClean="0">
                <a:latin typeface="Garamond" pitchFamily="18" charset="0"/>
              </a:rPr>
              <a:t>prohlásil, že cílem je vytvoření středoevropského bloku proti MD</a:t>
            </a:r>
          </a:p>
          <a:p>
            <a:r>
              <a:rPr lang="cs-CZ" sz="2800" dirty="0" smtClean="0">
                <a:latin typeface="Garamond" pitchFamily="18" charset="0"/>
              </a:rPr>
              <a:t>Pokusy Beneše o zlepšení vztahů s Rakouskem – nechtělo bez Německa</a:t>
            </a:r>
          </a:p>
          <a:p>
            <a:r>
              <a:rPr lang="cs-CZ" sz="2800" dirty="0" smtClean="0">
                <a:latin typeface="Garamond" pitchFamily="18" charset="0"/>
              </a:rPr>
              <a:t>Také Jugoslávie a Rumunsko nevnímaly Rakousko jako urgentní problém, Jugoslávie dokonce nebyla striktně ani proti anšlusu</a:t>
            </a:r>
          </a:p>
          <a:p>
            <a:endParaRPr lang="cs-CZ" sz="2800" dirty="0" smtClean="0">
              <a:latin typeface="Garamond" pitchFamily="18" charset="0"/>
            </a:endParaRPr>
          </a:p>
          <a:p>
            <a:endParaRPr lang="cs-CZ" sz="2800" dirty="0" smtClean="0">
              <a:latin typeface="Garamond" pitchFamily="18" charset="0"/>
            </a:endParaRPr>
          </a:p>
          <a:p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8280920" cy="6336704"/>
          </a:xfrm>
        </p:spPr>
        <p:txBody>
          <a:bodyPr/>
          <a:lstStyle/>
          <a:p>
            <a:r>
              <a:rPr lang="cs-CZ" dirty="0" smtClean="0">
                <a:latin typeface="Garamond" pitchFamily="18" charset="0"/>
              </a:rPr>
              <a:t>2. polovina 20. let – Československo znepokojoval stále rostoucí vliv Německa a obecně se ve své zahraniční politice orientovalo na střední Evropu X Království SHS vidělo těžiště svých zájmů na Balkáně a ve Středomoří, kde se cítilo ohrožováno jak Itálií, tak také revizionistickými snahami Bulharska a celkově neklidnou vnitřní situací svého východního souseda</a:t>
            </a:r>
          </a:p>
          <a:p>
            <a:r>
              <a:rPr lang="cs-CZ" dirty="0" smtClean="0">
                <a:latin typeface="Garamond" pitchFamily="18" charset="0"/>
              </a:rPr>
              <a:t>Přesto dále snaha prohlubovat spolupráci</a:t>
            </a:r>
          </a:p>
          <a:p>
            <a:r>
              <a:rPr lang="cs-CZ" dirty="0" smtClean="0">
                <a:latin typeface="Garamond" pitchFamily="18" charset="0"/>
              </a:rPr>
              <a:t>Květen 1929 – schůze Malé dohody v Bělehradě – Beneš navrhl sjednat arbitrážní smlouvy mezi státy MD, místo toho tripartitní Všeobecný pakt o řízení rozhodčím, smírčím a soudním</a:t>
            </a:r>
          </a:p>
          <a:p>
            <a:r>
              <a:rPr lang="cs-CZ" dirty="0" smtClean="0">
                <a:latin typeface="Garamond" pitchFamily="18" charset="0"/>
              </a:rPr>
              <a:t>Prodloužení spojeneckých smluv mezi státy MD na 5 let a jejich další automatické prodloužení, pokud nebudou vypovězeny</a:t>
            </a:r>
          </a:p>
          <a:p>
            <a:r>
              <a:rPr lang="cs-CZ" dirty="0" smtClean="0">
                <a:latin typeface="Garamond" pitchFamily="18" charset="0"/>
              </a:rPr>
              <a:t>Červen 1930 – na konferenci ve Štrbě přijat Organizační statut MD – formalizace dosavadních postupů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cs-CZ" b="1" dirty="0" smtClean="0">
                <a:latin typeface="Garamond" pitchFamily="18" charset="0"/>
              </a:rPr>
              <a:t>Hospodářské vztahy ve 20. letech</a:t>
            </a:r>
            <a:endParaRPr lang="cs-CZ" b="1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908720"/>
            <a:ext cx="8352928" cy="576064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Garamond" pitchFamily="18" charset="0"/>
              </a:rPr>
              <a:t>Hospodářské styky komplikovány poválečnou krizí i komplikovanou dopravou zboží</a:t>
            </a:r>
          </a:p>
          <a:p>
            <a:r>
              <a:rPr lang="cs-CZ" dirty="0" smtClean="0">
                <a:latin typeface="Garamond" pitchFamily="18" charset="0"/>
              </a:rPr>
              <a:t>1919 – kompenzační dohody – výměna čs. cukru a uhlí za jug. maso, kukuřici, pšenici a další zemědělské a průmyslové suroviny</a:t>
            </a:r>
          </a:p>
          <a:p>
            <a:r>
              <a:rPr lang="cs-CZ" dirty="0" smtClean="0">
                <a:latin typeface="Garamond" pitchFamily="18" charset="0"/>
              </a:rPr>
              <a:t>1919 – prozatímní obchodní a celní úmluva</a:t>
            </a:r>
          </a:p>
          <a:p>
            <a:r>
              <a:rPr lang="cs-CZ" dirty="0" smtClean="0">
                <a:latin typeface="Garamond" pitchFamily="18" charset="0"/>
              </a:rPr>
              <a:t>1920 – Smlouva o prozatímní úpravě hospodářských vztahů mezi Československem a Královstvím SHS </a:t>
            </a:r>
          </a:p>
          <a:p>
            <a:r>
              <a:rPr lang="cs-CZ" dirty="0" smtClean="0">
                <a:latin typeface="Garamond" pitchFamily="18" charset="0"/>
              </a:rPr>
              <a:t>1921 – přechod k normálnímu obchodu, komplikován ochranářskou politikou Jugoslávie a vysokým kurzem koruny</a:t>
            </a:r>
          </a:p>
          <a:p>
            <a:r>
              <a:rPr lang="cs-CZ" dirty="0" smtClean="0">
                <a:latin typeface="Garamond" pitchFamily="18" charset="0"/>
              </a:rPr>
              <a:t>1922 – dohoda mezi Škodovkou a jugoslávskou vládou o dodávce zbrojního materiálu (dělostřelecký materiál, pancéřová auta, letecké motory ad.)</a:t>
            </a:r>
          </a:p>
          <a:p>
            <a:r>
              <a:rPr lang="cs-CZ" dirty="0" smtClean="0">
                <a:latin typeface="Garamond" pitchFamily="18" charset="0"/>
              </a:rPr>
              <a:t>Podzim 1923 – nová vojenská konvence MD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424936" cy="6192688"/>
          </a:xfrm>
        </p:spPr>
        <p:txBody>
          <a:bodyPr/>
          <a:lstStyle/>
          <a:p>
            <a:r>
              <a:rPr lang="cs-CZ" dirty="0" smtClean="0">
                <a:latin typeface="Garamond" pitchFamily="18" charset="0"/>
              </a:rPr>
              <a:t>Čs</a:t>
            </a:r>
            <a:r>
              <a:rPr lang="cs-CZ" dirty="0" smtClean="0">
                <a:latin typeface="Garamond" pitchFamily="18" charset="0"/>
              </a:rPr>
              <a:t>. investice v Jugoslávii – v roce 1923 tvořil čs. kapitál 1/6 celkové kapacity jug. průmyslu</a:t>
            </a:r>
          </a:p>
          <a:p>
            <a:r>
              <a:rPr lang="cs-CZ" dirty="0" smtClean="0">
                <a:latin typeface="Garamond" pitchFamily="18" charset="0"/>
              </a:rPr>
              <a:t>Živnobanka (např. podíl v Chorvatské zemské bance), </a:t>
            </a:r>
            <a:r>
              <a:rPr lang="cs-CZ" dirty="0" err="1" smtClean="0">
                <a:latin typeface="Garamond" pitchFamily="18" charset="0"/>
              </a:rPr>
              <a:t>Legiobanka</a:t>
            </a:r>
            <a:r>
              <a:rPr lang="cs-CZ" dirty="0" smtClean="0">
                <a:latin typeface="Garamond" pitchFamily="18" charset="0"/>
              </a:rPr>
              <a:t>, Banka </a:t>
            </a:r>
            <a:r>
              <a:rPr lang="cs-CZ" dirty="0" err="1" smtClean="0">
                <a:latin typeface="Garamond" pitchFamily="18" charset="0"/>
              </a:rPr>
              <a:t>Slavia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r>
              <a:rPr lang="cs-CZ" dirty="0" smtClean="0">
                <a:latin typeface="Garamond" pitchFamily="18" charset="0"/>
              </a:rPr>
              <a:t>investory i soukromé továrny</a:t>
            </a:r>
          </a:p>
          <a:p>
            <a:r>
              <a:rPr lang="cs-CZ" dirty="0" smtClean="0">
                <a:latin typeface="Garamond" pitchFamily="18" charset="0"/>
              </a:rPr>
              <a:t>stavba cukrovarů (</a:t>
            </a:r>
            <a:r>
              <a:rPr lang="cs-CZ" dirty="0" err="1" smtClean="0">
                <a:latin typeface="Garamond" pitchFamily="18" charset="0"/>
              </a:rPr>
              <a:t>Čuprija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Osijek</a:t>
            </a:r>
            <a:r>
              <a:rPr lang="cs-CZ" dirty="0" smtClean="0">
                <a:latin typeface="Garamond" pitchFamily="18" charset="0"/>
              </a:rPr>
              <a:t>), pivovarů (Skopje), textilních továren (</a:t>
            </a:r>
            <a:r>
              <a:rPr lang="cs-CZ" dirty="0" err="1" smtClean="0">
                <a:latin typeface="Garamond" pitchFamily="18" charset="0"/>
              </a:rPr>
              <a:t>Kranj</a:t>
            </a:r>
            <a:r>
              <a:rPr lang="cs-CZ" dirty="0" smtClean="0">
                <a:latin typeface="Garamond" pitchFamily="18" charset="0"/>
              </a:rPr>
              <a:t>, Lublaň, </a:t>
            </a:r>
            <a:r>
              <a:rPr lang="cs-CZ" dirty="0" err="1" smtClean="0">
                <a:latin typeface="Garamond" pitchFamily="18" charset="0"/>
              </a:rPr>
              <a:t>Maribor</a:t>
            </a:r>
            <a:r>
              <a:rPr lang="cs-CZ" dirty="0" smtClean="0">
                <a:latin typeface="Garamond" pitchFamily="18" charset="0"/>
              </a:rPr>
              <a:t>), chemiček (</a:t>
            </a:r>
            <a:r>
              <a:rPr lang="cs-CZ" dirty="0" err="1" smtClean="0">
                <a:latin typeface="Garamond" pitchFamily="18" charset="0"/>
              </a:rPr>
              <a:t>Drava</a:t>
            </a:r>
            <a:r>
              <a:rPr lang="cs-CZ" dirty="0" smtClean="0">
                <a:latin typeface="Garamond" pitchFamily="18" charset="0"/>
              </a:rPr>
              <a:t> v </a:t>
            </a:r>
            <a:r>
              <a:rPr lang="cs-CZ" dirty="0" err="1" smtClean="0">
                <a:latin typeface="Garamond" pitchFamily="18" charset="0"/>
              </a:rPr>
              <a:t>Osijeku</a:t>
            </a:r>
            <a:r>
              <a:rPr lang="cs-CZ" dirty="0" smtClean="0">
                <a:latin typeface="Garamond" pitchFamily="18" charset="0"/>
              </a:rPr>
              <a:t>, Zorka v </a:t>
            </a:r>
            <a:r>
              <a:rPr lang="cs-CZ" dirty="0" err="1" smtClean="0">
                <a:latin typeface="Garamond" pitchFamily="18" charset="0"/>
              </a:rPr>
              <a:t>Subotici</a:t>
            </a:r>
            <a:r>
              <a:rPr lang="cs-CZ" dirty="0" smtClean="0">
                <a:latin typeface="Garamond" pitchFamily="18" charset="0"/>
              </a:rPr>
              <a:t>), </a:t>
            </a:r>
            <a:r>
              <a:rPr lang="cs-CZ" dirty="0" err="1" smtClean="0">
                <a:latin typeface="Garamond" pitchFamily="18" charset="0"/>
              </a:rPr>
              <a:t>stojírenských</a:t>
            </a:r>
            <a:r>
              <a:rPr lang="cs-CZ" dirty="0" smtClean="0">
                <a:latin typeface="Garamond" pitchFamily="18" charset="0"/>
              </a:rPr>
              <a:t> závodů (</a:t>
            </a:r>
            <a:r>
              <a:rPr lang="cs-CZ" dirty="0" err="1" smtClean="0">
                <a:latin typeface="Garamond" pitchFamily="18" charset="0"/>
              </a:rPr>
              <a:t>Elka</a:t>
            </a:r>
            <a:r>
              <a:rPr lang="cs-CZ" dirty="0" smtClean="0">
                <a:latin typeface="Garamond" pitchFamily="18" charset="0"/>
              </a:rPr>
              <a:t> v Bělehradě), kožedělných a gumárenských závodů (</a:t>
            </a:r>
            <a:r>
              <a:rPr lang="cs-CZ" dirty="0" err="1" smtClean="0">
                <a:latin typeface="Garamond" pitchFamily="18" charset="0"/>
              </a:rPr>
              <a:t>Borovo</a:t>
            </a:r>
            <a:r>
              <a:rPr lang="cs-CZ" dirty="0" smtClean="0">
                <a:latin typeface="Garamond" pitchFamily="18" charset="0"/>
              </a:rPr>
              <a:t> – Baťa)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8" descr="tvornica šećera Osijek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2492896"/>
            <a:ext cx="3979225" cy="2952328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>
          <a:xfrm>
            <a:off x="395536" y="1340768"/>
            <a:ext cx="3657600" cy="658368"/>
          </a:xfrm>
        </p:spPr>
        <p:txBody>
          <a:bodyPr/>
          <a:lstStyle/>
          <a:p>
            <a:pPr algn="ctr"/>
            <a:r>
              <a:rPr lang="cs-CZ" dirty="0" smtClean="0">
                <a:latin typeface="Garamond" pitchFamily="18" charset="0"/>
              </a:rPr>
              <a:t>Cukrovar v </a:t>
            </a:r>
            <a:r>
              <a:rPr lang="cs-CZ" dirty="0" err="1" smtClean="0">
                <a:latin typeface="Garamond" pitchFamily="18" charset="0"/>
              </a:rPr>
              <a:t>Osijeku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zal</a:t>
            </a:r>
            <a:r>
              <a:rPr lang="cs-CZ" dirty="0" smtClean="0">
                <a:latin typeface="Garamond" pitchFamily="18" charset="0"/>
              </a:rPr>
              <a:t>. 1906, rekonstrukce 1925 a 1930)</a:t>
            </a:r>
            <a:endParaRPr lang="cs-CZ" dirty="0">
              <a:latin typeface="Garamond" pitchFamily="18" charset="0"/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499992" y="1340768"/>
            <a:ext cx="3657600" cy="658368"/>
          </a:xfrm>
        </p:spPr>
        <p:txBody>
          <a:bodyPr/>
          <a:lstStyle/>
          <a:p>
            <a:pPr algn="ctr"/>
            <a:r>
              <a:rPr lang="cs-CZ" dirty="0" smtClean="0">
                <a:latin typeface="Garamond" pitchFamily="18" charset="0"/>
              </a:rPr>
              <a:t>Továrna v </a:t>
            </a:r>
            <a:r>
              <a:rPr lang="cs-CZ" dirty="0" err="1" smtClean="0">
                <a:latin typeface="Garamond" pitchFamily="18" charset="0"/>
              </a:rPr>
              <a:t>Borovu</a:t>
            </a:r>
            <a:r>
              <a:rPr lang="cs-CZ" dirty="0" smtClean="0">
                <a:latin typeface="Garamond" pitchFamily="18" charset="0"/>
              </a:rPr>
              <a:t> založená r. 1931 Tomášem Baťou</a:t>
            </a:r>
            <a:endParaRPr lang="cs-CZ" dirty="0">
              <a:latin typeface="Garamond" pitchFamily="18" charset="0"/>
            </a:endParaRPr>
          </a:p>
        </p:txBody>
      </p:sp>
      <p:pic>
        <p:nvPicPr>
          <p:cNvPr id="12" name="Zástupný symbol pro obsah 11" descr="Bata Borovo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55976" y="2708920"/>
            <a:ext cx="4398454" cy="260925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8" descr="IMG_805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3896748" cy="5195664"/>
          </a:xfrm>
        </p:spPr>
      </p:pic>
      <p:pic>
        <p:nvPicPr>
          <p:cNvPr id="17" name="Zástupný symbol pro obsah 16" descr="Borovo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484784"/>
            <a:ext cx="4208893" cy="5112568"/>
          </a:xfrm>
        </p:spPr>
      </p:pic>
      <p:sp>
        <p:nvSpPr>
          <p:cNvPr id="11" name="Zástupný symbol pro text 10"/>
          <p:cNvSpPr>
            <a:spLocks noGrp="1"/>
          </p:cNvSpPr>
          <p:nvPr>
            <p:ph type="body" sz="quarter" idx="1"/>
          </p:nvPr>
        </p:nvSpPr>
        <p:spPr>
          <a:xfrm>
            <a:off x="395536" y="332656"/>
            <a:ext cx="3657600" cy="864096"/>
          </a:xfrm>
        </p:spPr>
        <p:txBody>
          <a:bodyPr/>
          <a:lstStyle/>
          <a:p>
            <a:pPr algn="ctr"/>
            <a:r>
              <a:rPr lang="cs-CZ" sz="1800" dirty="0" smtClean="0">
                <a:latin typeface="Garamond" pitchFamily="18" charset="0"/>
              </a:rPr>
              <a:t>Inzerát na obuv Baťa z konce roku 1934 v novinách </a:t>
            </a:r>
            <a:r>
              <a:rPr lang="cs-CZ" sz="1800" dirty="0" err="1" smtClean="0">
                <a:latin typeface="Garamond" pitchFamily="18" charset="0"/>
              </a:rPr>
              <a:t>Jugoslovenski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Lloyd</a:t>
            </a:r>
            <a:r>
              <a:rPr lang="cs-CZ" sz="1800" dirty="0" smtClean="0">
                <a:latin typeface="Garamond" pitchFamily="18" charset="0"/>
              </a:rPr>
              <a:t> (Záhřeb).</a:t>
            </a:r>
            <a:endParaRPr lang="cs-CZ" sz="1800" dirty="0">
              <a:latin typeface="Garamond" pitchFamily="18" charset="0"/>
            </a:endParaRP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788024" y="332656"/>
            <a:ext cx="3657600" cy="864096"/>
          </a:xfrm>
        </p:spPr>
        <p:txBody>
          <a:bodyPr/>
          <a:lstStyle/>
          <a:p>
            <a:pPr algn="ctr"/>
            <a:r>
              <a:rPr lang="cs-CZ" dirty="0" smtClean="0">
                <a:latin typeface="Garamond" pitchFamily="18" charset="0"/>
              </a:rPr>
              <a:t>Vedení Baťova závodu a pohled na město </a:t>
            </a:r>
            <a:r>
              <a:rPr lang="cs-CZ" dirty="0" err="1" smtClean="0">
                <a:latin typeface="Garamond" pitchFamily="18" charset="0"/>
              </a:rPr>
              <a:t>Borovo</a:t>
            </a:r>
            <a:r>
              <a:rPr lang="cs-CZ" dirty="0" smtClean="0">
                <a:latin typeface="Garamond" pitchFamily="18" charset="0"/>
              </a:rPr>
              <a:t>.</a:t>
            </a:r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cs-CZ" b="1" dirty="0" smtClean="0">
                <a:latin typeface="Garamond" pitchFamily="18" charset="0"/>
              </a:rPr>
              <a:t>Vzájemné vztahy ve 20. letech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908720"/>
            <a:ext cx="8424936" cy="5760640"/>
          </a:xfrm>
        </p:spPr>
        <p:txBody>
          <a:bodyPr>
            <a:normAutofit fontScale="70000" lnSpcReduction="20000"/>
          </a:bodyPr>
          <a:lstStyle/>
          <a:p>
            <a:r>
              <a:rPr lang="cs-CZ" sz="3000" dirty="0" smtClean="0">
                <a:latin typeface="Garamond" pitchFamily="18" charset="0"/>
              </a:rPr>
              <a:t>I přes společné zájmy (zachování versailleského mírového systému, zajištění bezpečnosti apod.) řada neshod plynoucích z rozdílné geografické polohy a tím pádem odlišných geopolitických zájmů</a:t>
            </a:r>
          </a:p>
          <a:p>
            <a:r>
              <a:rPr lang="cs-CZ" sz="3000" dirty="0" smtClean="0">
                <a:latin typeface="Garamond" pitchFamily="18" charset="0"/>
              </a:rPr>
              <a:t>Také hospodářská struktura odlišná – ČSR průmyslovou zemí, KSHS agrární</a:t>
            </a:r>
          </a:p>
          <a:p>
            <a:r>
              <a:rPr lang="cs-CZ" sz="3000" dirty="0" smtClean="0">
                <a:latin typeface="Garamond" pitchFamily="18" charset="0"/>
              </a:rPr>
              <a:t>Vzhledem ke dlouhé společné existenci v rámci habsburské monarchie k sobě měli obzvláště blízko především Češi a Chorvaté a Slovinci, avšak zatímco po vzniku ČSR se Češi stali v ČSR vládnoucím národem, v Království SHS dominovali Srbové, což politicky i ekonomicky vyspělejší Chorvaté a Slovinci vnímali dosti nelibě</a:t>
            </a:r>
          </a:p>
          <a:p>
            <a:r>
              <a:rPr lang="cs-CZ" sz="3000" dirty="0" smtClean="0">
                <a:latin typeface="Garamond" pitchFamily="18" charset="0"/>
              </a:rPr>
              <a:t>Upevnění diplomatických vztahů, vybudování stálých zastoupení a konzulátů</a:t>
            </a:r>
          </a:p>
          <a:p>
            <a:r>
              <a:rPr lang="cs-CZ" sz="3000" dirty="0" smtClean="0">
                <a:latin typeface="Garamond" pitchFamily="18" charset="0"/>
              </a:rPr>
              <a:t>První vyslanci KSHS v ČSR z řad Slovinců (</a:t>
            </a:r>
            <a:r>
              <a:rPr lang="cs-CZ" sz="30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Ivan </a:t>
            </a:r>
            <a:r>
              <a:rPr lang="cs-CZ" sz="30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Hribar</a:t>
            </a:r>
            <a:r>
              <a:rPr lang="cs-CZ" sz="30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, Bogumil </a:t>
            </a:r>
            <a:r>
              <a:rPr lang="cs-CZ" sz="30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Vošnjak</a:t>
            </a:r>
            <a:r>
              <a:rPr lang="cs-CZ" sz="3000" dirty="0" smtClean="0">
                <a:latin typeface="Garamond" pitchFamily="18" charset="0"/>
              </a:rPr>
              <a:t>) – vycházelo to z dřívějších tradic</a:t>
            </a:r>
          </a:p>
          <a:p>
            <a:r>
              <a:rPr lang="cs-CZ" sz="3000" dirty="0" smtClean="0">
                <a:latin typeface="Garamond" pitchFamily="18" charset="0"/>
              </a:rPr>
              <a:t>1922 – návštěva krále Alexandra u TGM v Lánech</a:t>
            </a:r>
            <a:endParaRPr lang="cs-CZ" sz="3000" dirty="0" smtClean="0">
              <a:latin typeface="Garamond" pitchFamily="18" charset="0"/>
            </a:endParaRPr>
          </a:p>
          <a:p>
            <a:r>
              <a:rPr lang="cs-CZ" sz="3000" dirty="0" smtClean="0">
                <a:latin typeface="Garamond" pitchFamily="18" charset="0"/>
              </a:rPr>
              <a:t>1923 – po smrti A. Kaliny novým čs. vyslancem v Bělehradě </a:t>
            </a:r>
            <a:r>
              <a:rPr lang="cs-CZ" sz="30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Jan </a:t>
            </a:r>
            <a:r>
              <a:rPr lang="cs-CZ" sz="30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Šeba</a:t>
            </a:r>
            <a:endParaRPr lang="cs-CZ" sz="3000" b="1" dirty="0" smtClean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r>
              <a:rPr lang="cs-CZ" sz="3000" dirty="0" smtClean="0">
                <a:latin typeface="Garamond" pitchFamily="18" charset="0"/>
              </a:rPr>
              <a:t>Politici ze Záhřebu a Lublaně zazlívali svým československým kolegům jednoznačnou orientaci jejich zahraniční politiky na Bělehrad a jeho zájmy</a:t>
            </a:r>
          </a:p>
          <a:p>
            <a:r>
              <a:rPr lang="cs-CZ" sz="3000" dirty="0" smtClean="0">
                <a:latin typeface="Garamond" pitchFamily="18" charset="0"/>
              </a:rPr>
              <a:t>1925 – tzv. Tisková Malá dohoda</a:t>
            </a:r>
            <a:endParaRPr lang="cs-CZ" sz="3000" dirty="0" smtClean="0">
              <a:latin typeface="Garamond" pitchFamily="18" charset="0"/>
            </a:endParaRPr>
          </a:p>
          <a:p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23528" y="404664"/>
            <a:ext cx="8352928" cy="6192688"/>
          </a:xfrm>
        </p:spPr>
        <p:txBody>
          <a:bodyPr>
            <a:normAutofit fontScale="92500"/>
          </a:bodyPr>
          <a:lstStyle/>
          <a:p>
            <a:r>
              <a:rPr lang="cs-CZ" dirty="0" smtClean="0">
                <a:latin typeface="Garamond" pitchFamily="18" charset="0"/>
              </a:rPr>
              <a:t>2. polovina 20. let – všeobecná konjunktura – i přes protekcionistická opatření jednotlivých států nárůst obchodních styků</a:t>
            </a:r>
          </a:p>
          <a:p>
            <a:r>
              <a:rPr lang="cs-CZ" dirty="0" smtClean="0">
                <a:latin typeface="Garamond" pitchFamily="18" charset="0"/>
              </a:rPr>
              <a:t>V ČSR velký vliv agrárních kruhů, které se snažily chránit čs. zemědělství před dovozem</a:t>
            </a:r>
          </a:p>
          <a:p>
            <a:r>
              <a:rPr lang="cs-CZ" dirty="0" smtClean="0">
                <a:latin typeface="Garamond" pitchFamily="18" charset="0"/>
              </a:rPr>
              <a:t>Také jugoslávská zemědělská obchodní politika prohibitivní</a:t>
            </a:r>
          </a:p>
          <a:p>
            <a:r>
              <a:rPr lang="cs-CZ" dirty="0" smtClean="0">
                <a:latin typeface="Garamond" pitchFamily="18" charset="0"/>
              </a:rPr>
              <a:t>Oba státy měly v obchodní politice protichůdné </a:t>
            </a:r>
            <a:r>
              <a:rPr lang="cs-CZ" dirty="0" smtClean="0">
                <a:latin typeface="Garamond" pitchFamily="18" charset="0"/>
              </a:rPr>
              <a:t>cíle</a:t>
            </a:r>
          </a:p>
          <a:p>
            <a:r>
              <a:rPr lang="cs-CZ" dirty="0" smtClean="0">
                <a:latin typeface="Garamond" pitchFamily="18" charset="0"/>
              </a:rPr>
              <a:t>1925–1926 – na nátlak čs. agrárníků přijata ochranná zemědělská cla – komplikace pro rozvoj hospodářských vztahů s Jugoslávií</a:t>
            </a:r>
          </a:p>
          <a:p>
            <a:r>
              <a:rPr lang="cs-CZ" dirty="0" smtClean="0">
                <a:latin typeface="Garamond" pitchFamily="18" charset="0"/>
              </a:rPr>
              <a:t>1926 </a:t>
            </a:r>
            <a:r>
              <a:rPr lang="cs-CZ" dirty="0" smtClean="0">
                <a:latin typeface="Garamond" pitchFamily="18" charset="0"/>
              </a:rPr>
              <a:t>– ČSR uzákonila minimalizovaní cla na zemědělské výrobky – komplikace pro dovoz v Jugoslávie </a:t>
            </a:r>
          </a:p>
          <a:p>
            <a:r>
              <a:rPr lang="cs-CZ" dirty="0" smtClean="0">
                <a:latin typeface="Garamond" pitchFamily="18" charset="0"/>
              </a:rPr>
              <a:t>1926 – podepsána vojenská konvence mezi náčelníky generálních štábů obou armád </a:t>
            </a:r>
          </a:p>
          <a:p>
            <a:r>
              <a:rPr lang="cs-CZ" dirty="0" smtClean="0">
                <a:latin typeface="Garamond" pitchFamily="18" charset="0"/>
              </a:rPr>
              <a:t>listopad 1928 – uzavřena obchodní a platební smlouva mezi ČSR a Jugoslávií, ratifikována o rok později</a:t>
            </a:r>
          </a:p>
          <a:p>
            <a:r>
              <a:rPr lang="cs-CZ" dirty="0" smtClean="0">
                <a:latin typeface="Garamond" pitchFamily="18" charset="0"/>
              </a:rPr>
              <a:t>Nadále však spory zejména o dovoz jugoslávských zemědělských výrobků do ČSR</a:t>
            </a:r>
          </a:p>
          <a:p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8352928" cy="6336704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Garamond" pitchFamily="18" charset="0"/>
              </a:rPr>
              <a:t>Jugoslávská obchodní bilance s ČSR pasivní, přesto ČSR po celá 20. léta druhým nejvýznamnějším partnerem jugoslávského zahraničního obchodu</a:t>
            </a:r>
          </a:p>
          <a:p>
            <a:r>
              <a:rPr lang="cs-CZ" dirty="0" smtClean="0">
                <a:latin typeface="Garamond" pitchFamily="18" charset="0"/>
              </a:rPr>
              <a:t>ČSR do Jugoslávie vyvážela zejména textilní výrobky, </a:t>
            </a:r>
            <a:r>
              <a:rPr lang="cs-CZ" dirty="0" err="1" smtClean="0">
                <a:latin typeface="Garamond" pitchFamily="18" charset="0"/>
              </a:rPr>
              <a:t>výrobky</a:t>
            </a:r>
            <a:r>
              <a:rPr lang="cs-CZ" dirty="0" smtClean="0">
                <a:latin typeface="Garamond" pitchFamily="18" charset="0"/>
              </a:rPr>
              <a:t> kovoprůmyslu, stroje a přístroje, dřevo, uhlí, koks a chemické výrobky, vozidla a spotřební zboží (sklo, papír, porcelán, klobouky ad.), zemědělské výrobky (bramborová sadba, semeno řepy cukrovky ad.; cukr, pivo, likéry, šunky, uzenářské delikatesy)</a:t>
            </a:r>
          </a:p>
          <a:p>
            <a:r>
              <a:rPr lang="cs-CZ" dirty="0" smtClean="0">
                <a:latin typeface="Garamond" pitchFamily="18" charset="0"/>
              </a:rPr>
              <a:t>Koncem 20. let uzavřela Škodovka v Jugoslávii několik velkých zakázek na dodávku dělostřeleckého materiálu</a:t>
            </a:r>
          </a:p>
          <a:p>
            <a:r>
              <a:rPr lang="cs-CZ" dirty="0" smtClean="0">
                <a:latin typeface="Garamond" pitchFamily="18" charset="0"/>
              </a:rPr>
              <a:t>1928 – „tabáková konvence“ – ČSR se zavázala nakupovat ročně 3,5 mil. kg tabáku po dobu 6 let</a:t>
            </a:r>
          </a:p>
          <a:p>
            <a:r>
              <a:rPr lang="cs-CZ" dirty="0" smtClean="0">
                <a:latin typeface="Garamond" pitchFamily="18" charset="0"/>
              </a:rPr>
              <a:t>Únor 1929 – porady hospodářských expertů MD v Bukurešti – návrh jugoslávské delegace na to, aby byly hospodářské styky uvedeny do souladu s politickými – návrh na omezení restriktivních a prohibitivních opatření, snížení cel a umožnění vývozu zemědělských výrobků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cs-CZ" b="1" dirty="0" smtClean="0"/>
              <a:t>Kulturní vztahy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424936" cy="5688632"/>
          </a:xfrm>
        </p:spPr>
        <p:txBody>
          <a:bodyPr>
            <a:normAutofit fontScale="77500" lnSpcReduction="20000"/>
          </a:bodyPr>
          <a:lstStyle/>
          <a:p>
            <a:r>
              <a:rPr lang="cs-CZ" sz="3100" dirty="0" smtClean="0">
                <a:latin typeface="Garamond" pitchFamily="18" charset="0"/>
              </a:rPr>
              <a:t>Kromě intenzivních politických styků rozvoj také hospodářských a kulturních vztahů</a:t>
            </a:r>
          </a:p>
          <a:p>
            <a:r>
              <a:rPr lang="cs-CZ" sz="3100" dirty="0" smtClean="0">
                <a:latin typeface="Garamond" pitchFamily="18" charset="0"/>
              </a:rPr>
              <a:t>Různé spolky propagující spolupráci s Jugoslávií </a:t>
            </a:r>
          </a:p>
          <a:p>
            <a:r>
              <a:rPr lang="cs-CZ" sz="3100" dirty="0" smtClean="0">
                <a:latin typeface="Garamond" pitchFamily="18" charset="0"/>
              </a:rPr>
              <a:t>např.  už v roce 1919 v Olomouci založen Klub přátel Jugoslávie</a:t>
            </a:r>
          </a:p>
          <a:p>
            <a:r>
              <a:rPr lang="cs-CZ" sz="3100" dirty="0" smtClean="0">
                <a:latin typeface="Garamond" pitchFamily="18" charset="0"/>
              </a:rPr>
              <a:t>Listopad 1922 – první valná hromada Československo-jugoslávské ligy, prvním předsedou </a:t>
            </a:r>
            <a:r>
              <a:rPr lang="cs-CZ" sz="31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Milan Hodža</a:t>
            </a:r>
          </a:p>
          <a:p>
            <a:r>
              <a:rPr lang="cs-CZ" sz="3100" dirty="0" smtClean="0">
                <a:latin typeface="Garamond" pitchFamily="18" charset="0"/>
              </a:rPr>
              <a:t>Listopad 1921 – založena </a:t>
            </a:r>
            <a:r>
              <a:rPr lang="cs-CZ" sz="3100" dirty="0" err="1" smtClean="0">
                <a:latin typeface="Garamond" pitchFamily="18" charset="0"/>
              </a:rPr>
              <a:t>Jugoslovensko</a:t>
            </a:r>
            <a:r>
              <a:rPr lang="cs-CZ" sz="3100" dirty="0" smtClean="0">
                <a:latin typeface="Garamond" pitchFamily="18" charset="0"/>
              </a:rPr>
              <a:t>-</a:t>
            </a:r>
            <a:r>
              <a:rPr lang="cs-CZ" sz="3100" dirty="0" err="1" smtClean="0">
                <a:latin typeface="Garamond" pitchFamily="18" charset="0"/>
              </a:rPr>
              <a:t>čehoslovačka</a:t>
            </a:r>
            <a:r>
              <a:rPr lang="cs-CZ" sz="3100" dirty="0" smtClean="0">
                <a:latin typeface="Garamond" pitchFamily="18" charset="0"/>
              </a:rPr>
              <a:t> liga v Lublani – první pobočka v KSHS</a:t>
            </a:r>
          </a:p>
          <a:p>
            <a:r>
              <a:rPr lang="cs-CZ" sz="3100" dirty="0" smtClean="0">
                <a:latin typeface="Garamond" pitchFamily="18" charset="0"/>
              </a:rPr>
              <a:t>Prosinec 1922 – založena </a:t>
            </a:r>
            <a:r>
              <a:rPr lang="cs-CZ" sz="3100" dirty="0" err="1" smtClean="0">
                <a:latin typeface="Garamond" pitchFamily="18" charset="0"/>
              </a:rPr>
              <a:t>Jugoslovensko</a:t>
            </a:r>
            <a:r>
              <a:rPr lang="cs-CZ" sz="3100" dirty="0" smtClean="0">
                <a:latin typeface="Garamond" pitchFamily="18" charset="0"/>
              </a:rPr>
              <a:t>-</a:t>
            </a:r>
            <a:r>
              <a:rPr lang="cs-CZ" sz="3100" dirty="0" err="1" smtClean="0">
                <a:latin typeface="Garamond" pitchFamily="18" charset="0"/>
              </a:rPr>
              <a:t>čehoslovačka</a:t>
            </a:r>
            <a:r>
              <a:rPr lang="cs-CZ" sz="3100" dirty="0" smtClean="0">
                <a:latin typeface="Garamond" pitchFamily="18" charset="0"/>
              </a:rPr>
              <a:t> liga v Bělehradě</a:t>
            </a:r>
          </a:p>
          <a:p>
            <a:r>
              <a:rPr lang="cs-CZ" sz="3100" dirty="0" smtClean="0">
                <a:latin typeface="Garamond" pitchFamily="18" charset="0"/>
              </a:rPr>
              <a:t>1925 – </a:t>
            </a:r>
            <a:r>
              <a:rPr lang="cs-CZ" sz="3100" dirty="0" err="1" smtClean="0">
                <a:latin typeface="Garamond" pitchFamily="18" charset="0"/>
              </a:rPr>
              <a:t>celojugoslávský</a:t>
            </a:r>
            <a:r>
              <a:rPr lang="cs-CZ" sz="3100" dirty="0" smtClean="0">
                <a:latin typeface="Garamond" pitchFamily="18" charset="0"/>
              </a:rPr>
              <a:t> svaz lig založený na sjezdu v </a:t>
            </a:r>
            <a:r>
              <a:rPr lang="cs-CZ" sz="3100" dirty="0" err="1" smtClean="0">
                <a:latin typeface="Garamond" pitchFamily="18" charset="0"/>
              </a:rPr>
              <a:t>Rogašské</a:t>
            </a:r>
            <a:r>
              <a:rPr lang="cs-CZ" sz="3100" dirty="0" smtClean="0">
                <a:latin typeface="Garamond" pitchFamily="18" charset="0"/>
              </a:rPr>
              <a:t> Slatině</a:t>
            </a:r>
          </a:p>
          <a:p>
            <a:r>
              <a:rPr lang="cs-CZ" sz="3100" dirty="0" smtClean="0">
                <a:latin typeface="Garamond" pitchFamily="18" charset="0"/>
              </a:rPr>
              <a:t>V čele politik radikální strany </a:t>
            </a:r>
            <a:r>
              <a:rPr lang="cs-CZ" sz="31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Miša</a:t>
            </a:r>
            <a:r>
              <a:rPr lang="cs-CZ" sz="31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sz="31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Trifunović</a:t>
            </a:r>
            <a:r>
              <a:rPr lang="cs-CZ" sz="3100" dirty="0" smtClean="0">
                <a:latin typeface="Garamond" pitchFamily="18" charset="0"/>
              </a:rPr>
              <a:t>, později starosta Bělehradu a pozdější předseda skupštiny </a:t>
            </a:r>
            <a:r>
              <a:rPr lang="cs-CZ" sz="31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Kosta</a:t>
            </a:r>
            <a:r>
              <a:rPr lang="cs-CZ" sz="31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sz="31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Kumanudi</a:t>
            </a:r>
            <a:endParaRPr lang="cs-CZ" sz="3100" b="1" dirty="0" smtClean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endParaRPr lang="cs-CZ" sz="3100" dirty="0" smtClean="0">
              <a:latin typeface="Garamond" pitchFamily="18" charset="0"/>
            </a:endParaRPr>
          </a:p>
          <a:p>
            <a:endParaRPr lang="cs-CZ" dirty="0" smtClean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8" descr="mauzoleum_olomouc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283073"/>
            <a:ext cx="8147871" cy="4586087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>
          <a:xfrm>
            <a:off x="539552" y="5157192"/>
            <a:ext cx="7416824" cy="1152128"/>
          </a:xfrm>
        </p:spPr>
        <p:txBody>
          <a:bodyPr/>
          <a:lstStyle/>
          <a:p>
            <a:pPr algn="ctr"/>
            <a:r>
              <a:rPr lang="cs-CZ" dirty="0" smtClean="0">
                <a:latin typeface="Garamond" pitchFamily="18" charset="0"/>
              </a:rPr>
              <a:t>Mauzoleum v Olomouci (postaveno 1926) obsahující ostatky více než 1 100 padlých jihoslovanských vojáků z první světové války– dnešní stav</a:t>
            </a:r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>
          <a:xfrm>
            <a:off x="1187624" y="188640"/>
            <a:ext cx="2170584" cy="792088"/>
          </a:xfrm>
        </p:spPr>
        <p:txBody>
          <a:bodyPr/>
          <a:lstStyle/>
          <a:p>
            <a:pPr algn="ctr"/>
            <a:endParaRPr lang="cs-CZ" dirty="0" smtClean="0">
              <a:latin typeface="Garamond" pitchFamily="18" charset="0"/>
            </a:endParaRPr>
          </a:p>
          <a:p>
            <a:pPr algn="ctr"/>
            <a:r>
              <a:rPr lang="cs-CZ" dirty="0" smtClean="0">
                <a:latin typeface="Garamond" pitchFamily="18" charset="0"/>
              </a:rPr>
              <a:t>Milan Hodža</a:t>
            </a:r>
          </a:p>
          <a:p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4499992" y="188640"/>
            <a:ext cx="4032448" cy="936104"/>
          </a:xfrm>
        </p:spPr>
        <p:txBody>
          <a:bodyPr/>
          <a:lstStyle/>
          <a:p>
            <a:pPr algn="ctr"/>
            <a:r>
              <a:rPr lang="cs-CZ" dirty="0" smtClean="0">
                <a:latin typeface="Garamond" pitchFamily="18" charset="0"/>
              </a:rPr>
              <a:t>Časopis Československo-jihoslovanská liga (ročník 2, 1921)</a:t>
            </a:r>
            <a:endParaRPr lang="cs-CZ" dirty="0">
              <a:latin typeface="Garamond" pitchFamily="18" charset="0"/>
            </a:endParaRPr>
          </a:p>
        </p:txBody>
      </p:sp>
      <p:pic>
        <p:nvPicPr>
          <p:cNvPr id="7" name="Zástupný symbol pro obsah 6" descr="Hodz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3707250" cy="5040560"/>
          </a:xfrm>
        </p:spPr>
      </p:pic>
      <p:pic>
        <p:nvPicPr>
          <p:cNvPr id="8" name="Zástupný symbol pro obsah 5" descr="Časopis ligy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268760"/>
            <a:ext cx="3812392" cy="5256931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352928" cy="6264696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Garamond" pitchFamily="18" charset="0"/>
              </a:rPr>
              <a:t>Také čs. tisk často psal o jugoslávských záležitostech – </a:t>
            </a:r>
            <a:r>
              <a:rPr lang="cs-CZ" i="1" dirty="0" smtClean="0">
                <a:latin typeface="Garamond" pitchFamily="18" charset="0"/>
              </a:rPr>
              <a:t>Československá republika, </a:t>
            </a:r>
            <a:r>
              <a:rPr lang="cs-CZ" i="1" dirty="0" err="1" smtClean="0">
                <a:latin typeface="Garamond" pitchFamily="18" charset="0"/>
              </a:rPr>
              <a:t>Prager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Presse</a:t>
            </a:r>
            <a:r>
              <a:rPr lang="cs-CZ" dirty="0" smtClean="0">
                <a:latin typeface="Garamond" pitchFamily="18" charset="0"/>
              </a:rPr>
              <a:t>, dále zejména </a:t>
            </a:r>
            <a:r>
              <a:rPr lang="cs-CZ" i="1" dirty="0" smtClean="0">
                <a:latin typeface="Garamond" pitchFamily="18" charset="0"/>
              </a:rPr>
              <a:t>Národní listy</a:t>
            </a:r>
            <a:r>
              <a:rPr lang="cs-CZ" dirty="0" smtClean="0">
                <a:latin typeface="Garamond" pitchFamily="18" charset="0"/>
              </a:rPr>
              <a:t> a </a:t>
            </a:r>
            <a:r>
              <a:rPr lang="cs-CZ" i="1" dirty="0" smtClean="0">
                <a:latin typeface="Garamond" pitchFamily="18" charset="0"/>
              </a:rPr>
              <a:t>Národní politika</a:t>
            </a:r>
          </a:p>
          <a:p>
            <a:r>
              <a:rPr lang="cs-CZ" dirty="0" smtClean="0">
                <a:latin typeface="Garamond" pitchFamily="18" charset="0"/>
              </a:rPr>
              <a:t>Spolupráce na úrovni spolků – Sokol, Orel aj., legionáři</a:t>
            </a:r>
          </a:p>
          <a:p>
            <a:r>
              <a:rPr lang="cs-CZ" dirty="0" smtClean="0">
                <a:latin typeface="Garamond" pitchFamily="18" charset="0"/>
              </a:rPr>
              <a:t>Turistika – rozvoj přímořských letovisek za pomoci čs. kapitálu</a:t>
            </a:r>
          </a:p>
          <a:p>
            <a:r>
              <a:rPr lang="cs-CZ" dirty="0" smtClean="0">
                <a:latin typeface="Garamond" pitchFamily="18" charset="0"/>
              </a:rPr>
              <a:t>Jihoslovanská studentská kolonie v Praze a v Brně (studium technických a zemědělských oborů, veterinárního lékařství a medicíny, uměleckých oborů aj.) – v prvních letech po válce asi 2 500 jihoslovanských studentů v ČSR, poté cca 250 ročně</a:t>
            </a:r>
          </a:p>
          <a:p>
            <a:r>
              <a:rPr lang="cs-CZ" dirty="0" smtClean="0">
                <a:latin typeface="Garamond" pitchFamily="18" charset="0"/>
              </a:rPr>
              <a:t>1933 v Praze vybudována tzv. Alexandrova kolej pro </a:t>
            </a:r>
            <a:r>
              <a:rPr lang="cs-CZ" dirty="0" err="1" smtClean="0">
                <a:latin typeface="Garamond" pitchFamily="18" charset="0"/>
              </a:rPr>
              <a:t>js</a:t>
            </a:r>
            <a:r>
              <a:rPr lang="cs-CZ" dirty="0" smtClean="0">
                <a:latin typeface="Garamond" pitchFamily="18" charset="0"/>
              </a:rPr>
              <a:t>. studenty</a:t>
            </a:r>
          </a:p>
          <a:p>
            <a:r>
              <a:rPr lang="cs-CZ" dirty="0" smtClean="0">
                <a:latin typeface="Garamond" pitchFamily="18" charset="0"/>
              </a:rPr>
              <a:t>Krajanské kolonie – 1921 – v </a:t>
            </a:r>
            <a:r>
              <a:rPr lang="cs-CZ" dirty="0" err="1" smtClean="0">
                <a:latin typeface="Garamond" pitchFamily="18" charset="0"/>
              </a:rPr>
              <a:t>Osijeku</a:t>
            </a:r>
            <a:r>
              <a:rPr lang="cs-CZ" dirty="0" smtClean="0">
                <a:latin typeface="Garamond" pitchFamily="18" charset="0"/>
              </a:rPr>
              <a:t> založen Československý svaz (zastřešující organizace Čechů a Slováků)</a:t>
            </a:r>
          </a:p>
          <a:p>
            <a:r>
              <a:rPr lang="cs-CZ" dirty="0" smtClean="0">
                <a:latin typeface="Garamond" pitchFamily="18" charset="0"/>
              </a:rPr>
              <a:t>Různé tradice kulturního a veřejného života, ale např. i politické kultury</a:t>
            </a: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424936" cy="6408712"/>
          </a:xfrm>
        </p:spPr>
        <p:txBody>
          <a:bodyPr>
            <a:normAutofit fontScale="92500"/>
          </a:bodyPr>
          <a:lstStyle/>
          <a:p>
            <a:r>
              <a:rPr lang="cs-CZ" dirty="0" smtClean="0">
                <a:latin typeface="Garamond" pitchFamily="18" charset="0"/>
              </a:rPr>
              <a:t>4. října 1926 vznikly dvě meziparlamentní komise: hospodářská a kulturní, složené z poslanců zastupitelských sborů obou zemí</a:t>
            </a:r>
          </a:p>
          <a:p>
            <a:r>
              <a:rPr lang="cs-CZ" dirty="0" smtClean="0">
                <a:latin typeface="Garamond" pitchFamily="18" charset="0"/>
              </a:rPr>
              <a:t>Hospodářská komise se zabývala usnadněním obchodní výměny, snižováním cel, podporou investic, sjednocováním různých předpisů a vyhlášek a také podporou turistického ruchu. </a:t>
            </a:r>
          </a:p>
          <a:p>
            <a:r>
              <a:rPr lang="cs-CZ" dirty="0" smtClean="0">
                <a:latin typeface="Garamond" pitchFamily="18" charset="0"/>
              </a:rPr>
              <a:t>Kulturní komise se věnovala především problematice školství. Snažila se o nostrifikaci diplomů, sjednocování školského zákonodárství a osnov středních a vysokých škol, výukou obou jazyků na školách, šíření znalostí o druhé zemi a podobně</a:t>
            </a:r>
          </a:p>
          <a:p>
            <a:r>
              <a:rPr lang="cs-CZ" dirty="0" smtClean="0">
                <a:latin typeface="Garamond" pitchFamily="18" charset="0"/>
              </a:rPr>
              <a:t>Vzájemné kulturní obohacování – překlady, přednášky, zájezdy ad.</a:t>
            </a:r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Matija Murko </a:t>
            </a:r>
            <a:r>
              <a:rPr lang="cs-CZ" dirty="0" smtClean="0">
                <a:latin typeface="Garamond" pitchFamily="18" charset="0"/>
              </a:rPr>
              <a:t>(1961–1952) – zakladatel a ředitel Slovanského ústavu </a:t>
            </a:r>
          </a:p>
          <a:p>
            <a:r>
              <a:rPr lang="cs-CZ" dirty="0" smtClean="0">
                <a:latin typeface="Garamond" pitchFamily="18" charset="0"/>
              </a:rPr>
              <a:t>V Brně profesor psychologie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Mihajlo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Rostohar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(1934–1935 děkanem FF)</a:t>
            </a:r>
          </a:p>
          <a:p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Oton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Berkopec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– překladatel, bibliograf, knihovník Slovanské knihovny</a:t>
            </a:r>
          </a:p>
          <a:p>
            <a:r>
              <a:rPr lang="cs-CZ" dirty="0" smtClean="0">
                <a:latin typeface="Garamond" pitchFamily="18" charset="0"/>
              </a:rPr>
              <a:t>V Praze působil chorvatský literární vědec a kulturní atašé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Dragutin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Prohaska</a:t>
            </a:r>
            <a:endParaRPr lang="cs-CZ" b="1" dirty="0" smtClean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</a:rPr>
              <a:t>20. léta – v Praze působil slovinský architekt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Josip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Plečnik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(1872–1957)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8" descr="800px-Prague_Castle_Plecnik_Peristyl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3355639" cy="4475584"/>
          </a:xfrm>
        </p:spPr>
      </p:pic>
      <p:pic>
        <p:nvPicPr>
          <p:cNvPr id="10" name="Zástupný symbol pro obsah 9" descr="Kostel_Nejsvětějšího_srdce_Páně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55976" y="1988840"/>
            <a:ext cx="4322167" cy="2880320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>
          <a:xfrm>
            <a:off x="395536" y="548680"/>
            <a:ext cx="3657600" cy="864096"/>
          </a:xfrm>
        </p:spPr>
        <p:txBody>
          <a:bodyPr/>
          <a:lstStyle/>
          <a:p>
            <a:pPr algn="ctr"/>
            <a:r>
              <a:rPr lang="cs-CZ" dirty="0" smtClean="0">
                <a:latin typeface="Garamond" pitchFamily="18" charset="0"/>
              </a:rPr>
              <a:t>Sloupová síň Pražského hradu upravená </a:t>
            </a:r>
            <a:r>
              <a:rPr lang="cs-CZ" dirty="0" err="1" smtClean="0">
                <a:latin typeface="Garamond" pitchFamily="18" charset="0"/>
              </a:rPr>
              <a:t>Josipem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Plečnikem</a:t>
            </a:r>
            <a:endParaRPr lang="cs-CZ" dirty="0">
              <a:latin typeface="Garamond" pitchFamily="18" charset="0"/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644008" y="548680"/>
            <a:ext cx="3657600" cy="864096"/>
          </a:xfrm>
        </p:spPr>
        <p:txBody>
          <a:bodyPr/>
          <a:lstStyle/>
          <a:p>
            <a:pPr algn="ctr"/>
            <a:r>
              <a:rPr lang="cs-CZ" dirty="0" smtClean="0">
                <a:latin typeface="Garamond" pitchFamily="18" charset="0"/>
              </a:rPr>
              <a:t>Kostel Nejsvětějšího Srdce Páně na Vinohradech</a:t>
            </a:r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012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100742"/>
            <a:ext cx="4148776" cy="5531702"/>
          </a:xfrm>
        </p:spPr>
      </p:pic>
      <p:pic>
        <p:nvPicPr>
          <p:cNvPr id="8" name="Zástupný symbol pro obsah 7" descr="012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79512" y="1124744"/>
            <a:ext cx="4140460" cy="5520613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>
          <a:xfrm>
            <a:off x="4788024" y="116632"/>
            <a:ext cx="3513584" cy="864096"/>
          </a:xfrm>
        </p:spPr>
        <p:txBody>
          <a:bodyPr/>
          <a:lstStyle/>
          <a:p>
            <a:pPr algn="ctr"/>
            <a:r>
              <a:rPr lang="cs-CZ" dirty="0" smtClean="0">
                <a:latin typeface="Garamond" pitchFamily="18" charset="0"/>
              </a:rPr>
              <a:t>Dopis architekta J. </a:t>
            </a:r>
            <a:r>
              <a:rPr lang="cs-CZ" dirty="0" err="1" smtClean="0">
                <a:latin typeface="Garamond" pitchFamily="18" charset="0"/>
              </a:rPr>
              <a:t>Plečnika</a:t>
            </a:r>
            <a:r>
              <a:rPr lang="cs-CZ" dirty="0" smtClean="0">
                <a:latin typeface="Garamond" pitchFamily="18" charset="0"/>
              </a:rPr>
              <a:t> TGM z 8. června 1932</a:t>
            </a:r>
            <a:endParaRPr lang="cs-CZ" dirty="0">
              <a:latin typeface="Garamond" pitchFamily="18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395536" y="116632"/>
            <a:ext cx="3528392" cy="864096"/>
          </a:xfrm>
        </p:spPr>
        <p:txBody>
          <a:bodyPr/>
          <a:lstStyle/>
          <a:p>
            <a:r>
              <a:rPr lang="cs-CZ" dirty="0" smtClean="0">
                <a:latin typeface="Garamond" pitchFamily="18" charset="0"/>
              </a:rPr>
              <a:t>Opis dopisu T. G. Masaryka J. </a:t>
            </a:r>
            <a:r>
              <a:rPr lang="cs-CZ" dirty="0" err="1" smtClean="0">
                <a:latin typeface="Garamond" pitchFamily="18" charset="0"/>
              </a:rPr>
              <a:t>Plečnikovi</a:t>
            </a:r>
            <a:r>
              <a:rPr lang="cs-CZ" dirty="0" smtClean="0">
                <a:latin typeface="Garamond" pitchFamily="18" charset="0"/>
              </a:rPr>
              <a:t> z 15. května 1932</a:t>
            </a:r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8352928" cy="6264696"/>
          </a:xfrm>
        </p:spPr>
        <p:txBody>
          <a:bodyPr/>
          <a:lstStyle/>
          <a:p>
            <a:r>
              <a:rPr lang="cs-CZ" dirty="0" smtClean="0">
                <a:latin typeface="Garamond" pitchFamily="18" charset="0"/>
              </a:rPr>
              <a:t>Malíř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Vlaho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Bukovac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– výzdoba Obecního domu v Praze, výuka na AVU, v rámci české delegaci i na Pařížské mírové konferenci</a:t>
            </a:r>
          </a:p>
          <a:p>
            <a:r>
              <a:rPr lang="cs-CZ" dirty="0" smtClean="0">
                <a:latin typeface="Garamond" pitchFamily="18" charset="0"/>
              </a:rPr>
              <a:t>V ČSR studoval i chemik a pozdější nositel Nobelovy ceny Chorvat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Vladimir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Prelog</a:t>
            </a:r>
            <a:endParaRPr lang="cs-CZ" b="1" dirty="0" smtClean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</a:rPr>
              <a:t>Další pražský student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Jovan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Kršić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založil v Sarajevu revue </a:t>
            </a:r>
            <a:r>
              <a:rPr lang="cs-CZ" i="1" dirty="0" err="1" smtClean="0">
                <a:latin typeface="Garamond" pitchFamily="18" charset="0"/>
              </a:rPr>
              <a:t>Pregled</a:t>
            </a:r>
            <a:r>
              <a:rPr lang="cs-CZ" dirty="0" smtClean="0">
                <a:latin typeface="Garamond" pitchFamily="18" charset="0"/>
              </a:rPr>
              <a:t>, v níž široce popularizoval českou kulturu</a:t>
            </a:r>
          </a:p>
          <a:p>
            <a:r>
              <a:rPr lang="cs-CZ" dirty="0" smtClean="0">
                <a:latin typeface="Garamond" pitchFamily="18" charset="0"/>
              </a:rPr>
              <a:t>V Praze žil i dramatik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Božo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Lovrić</a:t>
            </a:r>
            <a:endParaRPr lang="cs-CZ" b="1" dirty="0" smtClean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</a:rPr>
              <a:t>V Praze a v Brně působil  režisér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Branko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Gavella</a:t>
            </a:r>
            <a:r>
              <a:rPr lang="cs-CZ" dirty="0" smtClean="0">
                <a:latin typeface="Garamond" pitchFamily="18" charset="0"/>
              </a:rPr>
              <a:t>, 1929–1949 členem Národního divadla herec, režisér a překladatel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Zvonimir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Rogoz</a:t>
            </a:r>
            <a:endParaRPr lang="cs-CZ" b="1" dirty="0" smtClean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r>
              <a:rPr lang="cs-CZ" dirty="0" err="1" smtClean="0">
                <a:latin typeface="Garamond" pitchFamily="18" charset="0"/>
              </a:rPr>
              <a:t>Nejpřekládanějším</a:t>
            </a:r>
            <a:r>
              <a:rPr lang="cs-CZ" dirty="0" smtClean="0">
                <a:latin typeface="Garamond" pitchFamily="18" charset="0"/>
              </a:rPr>
              <a:t> jihoslovanským autorem v ČSR byl srbský dramatik a spisovatel 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Branislav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Nušić</a:t>
            </a:r>
            <a:endParaRPr lang="cs-CZ" b="1" dirty="0" smtClean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</a:rPr>
              <a:t>V Jugoslávii byl velmi populární a překládaný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Karel Čapek</a:t>
            </a:r>
            <a:endParaRPr lang="cs-CZ" b="1" dirty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8" descr="Bogomil_Vošnjak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71600" y="1844824"/>
            <a:ext cx="2650887" cy="3886200"/>
          </a:xfrm>
        </p:spPr>
      </p:pic>
      <p:pic>
        <p:nvPicPr>
          <p:cNvPr id="10" name="Zástupný symbol pro obsah 9" descr="Jan_Šeba_(1886-1953)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92080" y="1844824"/>
            <a:ext cx="2419350" cy="3886200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>
          <a:xfrm>
            <a:off x="467544" y="476672"/>
            <a:ext cx="3657600" cy="936104"/>
          </a:xfrm>
        </p:spPr>
        <p:txBody>
          <a:bodyPr/>
          <a:lstStyle/>
          <a:p>
            <a:pPr algn="ctr"/>
            <a:r>
              <a:rPr lang="cs-CZ" dirty="0" smtClean="0">
                <a:latin typeface="Garamond" pitchFamily="18" charset="0"/>
              </a:rPr>
              <a:t>Jugoslávský vyslanec v Praze v letech 1921–1923 Bogumil </a:t>
            </a:r>
            <a:r>
              <a:rPr lang="cs-CZ" dirty="0" err="1" smtClean="0">
                <a:latin typeface="Garamond" pitchFamily="18" charset="0"/>
              </a:rPr>
              <a:t>Vošnjak</a:t>
            </a:r>
            <a:r>
              <a:rPr lang="cs-CZ" dirty="0" smtClean="0">
                <a:latin typeface="Garamond" pitchFamily="18" charset="0"/>
              </a:rPr>
              <a:t> </a:t>
            </a:r>
            <a:endParaRPr lang="cs-CZ" dirty="0">
              <a:latin typeface="Garamond" pitchFamily="18" charset="0"/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716016" y="476672"/>
            <a:ext cx="3657600" cy="936104"/>
          </a:xfrm>
        </p:spPr>
        <p:txBody>
          <a:bodyPr/>
          <a:lstStyle/>
          <a:p>
            <a:pPr algn="ctr"/>
            <a:r>
              <a:rPr lang="cs-CZ" dirty="0" smtClean="0">
                <a:latin typeface="Garamond" pitchFamily="18" charset="0"/>
              </a:rPr>
              <a:t>Československý vyslanec v Praze v letech 1923–1929 Jan </a:t>
            </a:r>
            <a:r>
              <a:rPr lang="cs-CZ" dirty="0" err="1" smtClean="0">
                <a:latin typeface="Garamond" pitchFamily="18" charset="0"/>
              </a:rPr>
              <a:t>Šeba</a:t>
            </a:r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Alexandr u TGM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27584" y="404664"/>
            <a:ext cx="7828203" cy="4932055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>
          <a:xfrm>
            <a:off x="827584" y="5517232"/>
            <a:ext cx="7272808" cy="1008112"/>
          </a:xfrm>
        </p:spPr>
        <p:txBody>
          <a:bodyPr/>
          <a:lstStyle/>
          <a:p>
            <a:pPr algn="ctr"/>
            <a:r>
              <a:rPr lang="cs-CZ" sz="2200" dirty="0" smtClean="0">
                <a:latin typeface="Garamond" pitchFamily="18" charset="0"/>
              </a:rPr>
              <a:t>Král Alexandr na návštěvě u prezidenta Masaryka v Lánech v roce 1922.</a:t>
            </a:r>
            <a:endParaRPr lang="cs-CZ" sz="22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>
          <a:xfrm>
            <a:off x="899592" y="5661248"/>
            <a:ext cx="6912768" cy="792088"/>
          </a:xfrm>
        </p:spPr>
        <p:txBody>
          <a:bodyPr/>
          <a:lstStyle/>
          <a:p>
            <a:pPr algn="ctr"/>
            <a:r>
              <a:rPr lang="cs-CZ" dirty="0" smtClean="0">
                <a:latin typeface="Garamond" pitchFamily="18" charset="0"/>
              </a:rPr>
              <a:t>Budova československého vyslanectví v Bělehradě na </a:t>
            </a:r>
            <a:r>
              <a:rPr lang="cs-CZ" dirty="0" err="1" smtClean="0">
                <a:latin typeface="Garamond" pitchFamily="18" charset="0"/>
              </a:rPr>
              <a:t>Bulvaru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Kralja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Aleksandra</a:t>
            </a:r>
            <a:r>
              <a:rPr lang="cs-CZ" dirty="0" smtClean="0">
                <a:latin typeface="Garamond" pitchFamily="18" charset="0"/>
              </a:rPr>
              <a:t> postavená v letech 1925–1929 (dnešní stav)</a:t>
            </a:r>
            <a:endParaRPr lang="cs-CZ" dirty="0">
              <a:latin typeface="Garamond" pitchFamily="18" charset="0"/>
            </a:endParaRPr>
          </a:p>
        </p:txBody>
      </p:sp>
      <p:pic>
        <p:nvPicPr>
          <p:cNvPr id="9" name="Zástupný symbol pro obsah 8" descr="51bdb38176783-ceskaambasad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187624" y="332656"/>
            <a:ext cx="6466011" cy="511036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francuska ambasada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827584" y="260648"/>
            <a:ext cx="7056387" cy="5292290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827584" y="5877272"/>
            <a:ext cx="7128792" cy="658368"/>
          </a:xfrm>
        </p:spPr>
        <p:txBody>
          <a:bodyPr/>
          <a:lstStyle/>
          <a:p>
            <a:pPr algn="ctr"/>
            <a:r>
              <a:rPr lang="cs-CZ" dirty="0" smtClean="0">
                <a:latin typeface="Garamond" pitchFamily="18" charset="0"/>
              </a:rPr>
              <a:t>Budova francouzského vyslanectví v Bělehradě otevřená v roce 1933 (dnešní stav)</a:t>
            </a:r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24936" cy="634082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Garamond" pitchFamily="18" charset="0"/>
              </a:rPr>
              <a:t>Spolupráce na úrovni politických stran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352928" cy="5688632"/>
          </a:xfrm>
        </p:spPr>
        <p:txBody>
          <a:bodyPr>
            <a:normAutofit fontScale="92500" lnSpcReduction="20000"/>
          </a:bodyPr>
          <a:lstStyle/>
          <a:p>
            <a:r>
              <a:rPr lang="cs-CZ" sz="2600" dirty="0" smtClean="0">
                <a:latin typeface="Garamond" pitchFamily="18" charset="0"/>
              </a:rPr>
              <a:t>Čeští lidovci a slovenští </a:t>
            </a:r>
            <a:r>
              <a:rPr lang="cs-CZ" sz="2600" dirty="0" err="1" smtClean="0">
                <a:latin typeface="Garamond" pitchFamily="18" charset="0"/>
              </a:rPr>
              <a:t>ľuďáci</a:t>
            </a:r>
            <a:r>
              <a:rPr lang="cs-CZ" sz="2600" dirty="0" smtClean="0">
                <a:latin typeface="Garamond" pitchFamily="18" charset="0"/>
              </a:rPr>
              <a:t> spolupracovali zejména se slovinskými lidovci</a:t>
            </a:r>
          </a:p>
          <a:p>
            <a:r>
              <a:rPr lang="cs-CZ" sz="2600" dirty="0" smtClean="0">
                <a:latin typeface="Garamond" pitchFamily="18" charset="0"/>
              </a:rPr>
              <a:t>Agrárníci s Chorvatskou selskou stranou (</a:t>
            </a:r>
            <a:r>
              <a:rPr lang="cs-CZ" sz="26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Stjepan</a:t>
            </a:r>
            <a:r>
              <a:rPr lang="cs-CZ" sz="26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cs-CZ" sz="2600" b="1" dirty="0" err="1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Radić</a:t>
            </a:r>
            <a:r>
              <a:rPr lang="cs-CZ" sz="2600" dirty="0" smtClean="0">
                <a:latin typeface="Garamond" pitchFamily="18" charset="0"/>
              </a:rPr>
              <a:t>), méně se Zemědělskou stranou, která působila hlavně v Srbsku a Slovinskou rolnickou stranou</a:t>
            </a:r>
          </a:p>
          <a:p>
            <a:r>
              <a:rPr lang="cs-CZ" sz="2600" dirty="0" smtClean="0">
                <a:latin typeface="Garamond" pitchFamily="18" charset="0"/>
              </a:rPr>
              <a:t>1921 – ustavení Mezinárodního agrárního byra – tzv. Zelená internacionála, mezi zakladateli čeští a chorvatští agrárníci</a:t>
            </a:r>
          </a:p>
          <a:p>
            <a:r>
              <a:rPr lang="cs-CZ" sz="2600" dirty="0" smtClean="0">
                <a:latin typeface="Garamond" pitchFamily="18" charset="0"/>
              </a:rPr>
              <a:t>květen 1929 –  valná hromada v Praze i za účasti Jihoslovanů, ale hlubší spolupráci zhatila hospodářská krize a také přechod těchto stran v Jugoslávii do ilegality po vyhlášení královské diktatury v lednu 1929</a:t>
            </a:r>
          </a:p>
          <a:p>
            <a:r>
              <a:rPr lang="cs-CZ" sz="2600" dirty="0" smtClean="0">
                <a:latin typeface="Garamond" pitchFamily="18" charset="0"/>
              </a:rPr>
              <a:t>Spolupráce sociálních demokratů (v KSHS však nebyli příliš silní)</a:t>
            </a:r>
          </a:p>
          <a:p>
            <a:r>
              <a:rPr lang="cs-CZ" sz="2600" dirty="0" smtClean="0">
                <a:latin typeface="Garamond" pitchFamily="18" charset="0"/>
              </a:rPr>
              <a:t>Komunisté – v KSHS už od roku 1921 ilegální (tzv. </a:t>
            </a:r>
            <a:r>
              <a:rPr lang="cs-CZ" sz="2600" dirty="0" err="1" smtClean="0">
                <a:latin typeface="Garamond" pitchFamily="18" charset="0"/>
              </a:rPr>
              <a:t>Obznana</a:t>
            </a:r>
            <a:r>
              <a:rPr lang="cs-CZ" sz="2600" dirty="0" smtClean="0">
                <a:latin typeface="Garamond" pitchFamily="18" charset="0"/>
              </a:rPr>
              <a:t>), takže spolupráce složitá</a:t>
            </a:r>
          </a:p>
          <a:p>
            <a:r>
              <a:rPr lang="cs-CZ" sz="2600" dirty="0" smtClean="0">
                <a:latin typeface="Garamond" pitchFamily="18" charset="0"/>
              </a:rPr>
              <a:t>Národní demokracie (</a:t>
            </a:r>
            <a:r>
              <a:rPr lang="cs-CZ" sz="26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Karel Kramář</a:t>
            </a:r>
            <a:r>
              <a:rPr lang="cs-CZ" sz="2600" dirty="0" smtClean="0">
                <a:latin typeface="Garamond" pitchFamily="18" charset="0"/>
              </a:rPr>
              <a:t>) – styky redukovány na slovanskou vzájemnost</a:t>
            </a:r>
          </a:p>
          <a:p>
            <a:endParaRPr lang="cs-CZ" sz="26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b="1" dirty="0" smtClean="0">
                <a:latin typeface="Garamond" pitchFamily="18" charset="0"/>
              </a:rPr>
              <a:t>Zahraničněpolitické vlivy</a:t>
            </a:r>
            <a:endParaRPr lang="cs-CZ" b="1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352928" cy="5616624"/>
          </a:xfrm>
        </p:spPr>
        <p:txBody>
          <a:bodyPr>
            <a:normAutofit fontScale="92500"/>
          </a:bodyPr>
          <a:lstStyle/>
          <a:p>
            <a:r>
              <a:rPr lang="cs-CZ" sz="2600" dirty="0" smtClean="0">
                <a:latin typeface="Garamond" pitchFamily="18" charset="0"/>
              </a:rPr>
              <a:t>Neshody mezi ČSR a KSHS v otázce vztahů k Sovětskému svazu</a:t>
            </a:r>
          </a:p>
          <a:p>
            <a:r>
              <a:rPr lang="cs-CZ" sz="2600" dirty="0" smtClean="0">
                <a:latin typeface="Garamond" pitchFamily="18" charset="0"/>
              </a:rPr>
              <a:t>Sbližování se SSSR odmítalo i Rumunsko – spor o Besarábii</a:t>
            </a:r>
          </a:p>
          <a:p>
            <a:r>
              <a:rPr lang="cs-CZ" sz="2600" dirty="0" smtClean="0">
                <a:latin typeface="Garamond" pitchFamily="18" charset="0"/>
              </a:rPr>
              <a:t>1924 – nakonec dohoda, že každý člen MD bude vůči SSSR postupovat dle svého uvážení</a:t>
            </a:r>
          </a:p>
          <a:p>
            <a:r>
              <a:rPr lang="cs-CZ" sz="2600" dirty="0" smtClean="0">
                <a:latin typeface="Garamond" pitchFamily="18" charset="0"/>
              </a:rPr>
              <a:t>s Ruskem rozvíjeny hospodářské vztahy, jinak zdrženlivost</a:t>
            </a:r>
          </a:p>
          <a:p>
            <a:r>
              <a:rPr lang="cs-CZ" sz="2600" dirty="0" smtClean="0">
                <a:latin typeface="Garamond" pitchFamily="18" charset="0"/>
              </a:rPr>
              <a:t>ČSR a Rumunsko uznaly SSSR de iure až v červnu 1934, Jugoslávie to i nadále odmítala</a:t>
            </a:r>
          </a:p>
          <a:p>
            <a:pPr>
              <a:buNone/>
            </a:pPr>
            <a:endParaRPr lang="cs-CZ" sz="2600" dirty="0" smtClean="0">
              <a:latin typeface="Garamond" pitchFamily="18" charset="0"/>
            </a:endParaRPr>
          </a:p>
          <a:p>
            <a:r>
              <a:rPr lang="cs-CZ" sz="2600" dirty="0" smtClean="0">
                <a:latin typeface="Garamond" pitchFamily="18" charset="0"/>
              </a:rPr>
              <a:t>ČSR nelibě neslo i jugoslávské pokusy o sblížení s Polskem, také Rumunsko mělo zájem na spolupráci, zejména kvůli společným obavám ze SSSR</a:t>
            </a:r>
          </a:p>
          <a:p>
            <a:r>
              <a:rPr lang="cs-CZ" sz="2600" dirty="0" smtClean="0">
                <a:latin typeface="Garamond" pitchFamily="18" charset="0"/>
              </a:rPr>
              <a:t>ČSR naopak podporovalo usmíření mezi KSHS a Bulharskem, ale pokusy o zprostředkování nebyly úspěšné</a:t>
            </a:r>
          </a:p>
          <a:p>
            <a:pPr>
              <a:buNone/>
            </a:pPr>
            <a:endParaRPr lang="cs-CZ" sz="2600" dirty="0" smtClean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8352928" cy="6408712"/>
          </a:xfrm>
        </p:spPr>
        <p:txBody>
          <a:bodyPr>
            <a:normAutofit fontScale="92500" lnSpcReduction="10000"/>
          </a:bodyPr>
          <a:lstStyle/>
          <a:p>
            <a:r>
              <a:rPr lang="cs-CZ" sz="2500" dirty="0" smtClean="0">
                <a:latin typeface="Garamond" pitchFamily="18" charset="0"/>
              </a:rPr>
              <a:t>1922 – nástup fašismu v Itálii</a:t>
            </a:r>
          </a:p>
          <a:p>
            <a:r>
              <a:rPr lang="cs-CZ" sz="2500" dirty="0" err="1" smtClean="0">
                <a:latin typeface="Garamond" pitchFamily="18" charset="0"/>
              </a:rPr>
              <a:t>Mussolini</a:t>
            </a:r>
            <a:r>
              <a:rPr lang="cs-CZ" sz="2500" dirty="0" smtClean="0">
                <a:latin typeface="Garamond" pitchFamily="18" charset="0"/>
              </a:rPr>
              <a:t> měl značné dobyvačné tendence – zaměřil se na Balkán – Jugoslávie, Albánie</a:t>
            </a:r>
          </a:p>
          <a:p>
            <a:r>
              <a:rPr lang="cs-CZ" sz="2500" dirty="0" smtClean="0">
                <a:latin typeface="Garamond" pitchFamily="18" charset="0"/>
              </a:rPr>
              <a:t>Září 1923 – Itálie vojensky obsadila přístav Rijeku</a:t>
            </a:r>
          </a:p>
          <a:p>
            <a:r>
              <a:rPr lang="cs-CZ" sz="2500" dirty="0" smtClean="0">
                <a:latin typeface="Garamond" pitchFamily="18" charset="0"/>
              </a:rPr>
              <a:t>ČSR podporovalo uzavření tzv. Římského paktu mezi Itálií a KSHS, Francie naopak proti</a:t>
            </a:r>
          </a:p>
          <a:p>
            <a:r>
              <a:rPr lang="cs-CZ" sz="2500" dirty="0" smtClean="0">
                <a:latin typeface="Garamond" pitchFamily="18" charset="0"/>
              </a:rPr>
              <a:t>Smlouva uzavřena v lednu 1924 – Rijeka definitivně italská, KSHS dostalo pouze předměstí </a:t>
            </a:r>
            <a:r>
              <a:rPr lang="cs-CZ" sz="2500" dirty="0" err="1" smtClean="0">
                <a:latin typeface="Garamond" pitchFamily="18" charset="0"/>
              </a:rPr>
              <a:t>Baroš</a:t>
            </a:r>
            <a:r>
              <a:rPr lang="cs-CZ" sz="2500" dirty="0" smtClean="0">
                <a:latin typeface="Garamond" pitchFamily="18" charset="0"/>
              </a:rPr>
              <a:t> a přístav </a:t>
            </a:r>
            <a:r>
              <a:rPr lang="cs-CZ" sz="2500" dirty="0" err="1" smtClean="0">
                <a:latin typeface="Garamond" pitchFamily="18" charset="0"/>
              </a:rPr>
              <a:t>Sušak</a:t>
            </a:r>
            <a:r>
              <a:rPr lang="cs-CZ" sz="2500" dirty="0" smtClean="0">
                <a:latin typeface="Garamond" pitchFamily="18" charset="0"/>
              </a:rPr>
              <a:t> </a:t>
            </a:r>
          </a:p>
          <a:p>
            <a:r>
              <a:rPr lang="cs-CZ" sz="2500" dirty="0" smtClean="0">
                <a:latin typeface="Garamond" pitchFamily="18" charset="0"/>
              </a:rPr>
              <a:t>Smlouva o přátelských vztazích a spolupráci Itálie a KSHS na 5 let</a:t>
            </a:r>
          </a:p>
          <a:p>
            <a:r>
              <a:rPr lang="cs-CZ" sz="2500" dirty="0" smtClean="0">
                <a:latin typeface="Garamond" pitchFamily="18" charset="0"/>
              </a:rPr>
              <a:t>1925 – tzv. </a:t>
            </a:r>
            <a:r>
              <a:rPr lang="cs-CZ" sz="2500" dirty="0" err="1" smtClean="0">
                <a:latin typeface="Garamond" pitchFamily="18" charset="0"/>
              </a:rPr>
              <a:t>Nettunské</a:t>
            </a:r>
            <a:r>
              <a:rPr lang="cs-CZ" sz="2500" dirty="0" smtClean="0">
                <a:latin typeface="Garamond" pitchFamily="18" charset="0"/>
              </a:rPr>
              <a:t> konvence - řešily kromě hospodářských otázek také problémy Rijeky a Zadaru, italské menšině v Dalmácii zaručovaly právo na používání italského jazyka ve správě a soudnictví, právo na svobodný obchod i volné obchodování s nemovitostmi a půdou, zmenšení tranzitních cel, volný rybolov v jugoslávských výsostných vodách a zaručovaly také zvláštní práva pro italský konzulát; podobně jako </a:t>
            </a:r>
            <a:r>
              <a:rPr lang="cs-CZ" sz="2500" dirty="0" err="1" smtClean="0">
                <a:latin typeface="Garamond" pitchFamily="18" charset="0"/>
              </a:rPr>
              <a:t>Rapallská</a:t>
            </a:r>
            <a:r>
              <a:rPr lang="cs-CZ" sz="2500" dirty="0" smtClean="0">
                <a:latin typeface="Garamond" pitchFamily="18" charset="0"/>
              </a:rPr>
              <a:t> smlouva však ani tyto konvence nijak neupravovaly postavení půlmilionové slovanské menšiny v Itálii, která se stala terčem italského šovinismu 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579</TotalTime>
  <Words>2234</Words>
  <Application>Microsoft Office PowerPoint</Application>
  <PresentationFormat>Předvádění na obrazovce (4:3)</PresentationFormat>
  <Paragraphs>157</Paragraphs>
  <Slides>29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Arkýř</vt:lpstr>
      <vt:lpstr>Věrnost za věrnost? –  Československo-jugoslávské vztahy v kontextu mezinárodních vztahů ve střední a jihovýchodní Evropě mezi dvěma světovými válkami</vt:lpstr>
      <vt:lpstr>Vzájemné vztahy ve 20. letech</vt:lpstr>
      <vt:lpstr>Snímek 3</vt:lpstr>
      <vt:lpstr>Snímek 4</vt:lpstr>
      <vt:lpstr>Snímek 5</vt:lpstr>
      <vt:lpstr>Snímek 6</vt:lpstr>
      <vt:lpstr>Spolupráce na úrovni politických stran</vt:lpstr>
      <vt:lpstr>Zahraničněpolitické vlivy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Hospodářské vztahy ve 20. letech</vt:lpstr>
      <vt:lpstr>Snímek 17</vt:lpstr>
      <vt:lpstr>Snímek 18</vt:lpstr>
      <vt:lpstr>Snímek 19</vt:lpstr>
      <vt:lpstr>Snímek 20</vt:lpstr>
      <vt:lpstr>Snímek 21</vt:lpstr>
      <vt:lpstr>Kulturní vztahy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Věrnost za věrnost? –  Československo-jugoslávské vztahy v kontextu mezinárodních vztahů ve střední a jihovýchodní Evropě mezi dvěma světovými válkami</dc:title>
  <dc:creator>Hrabcova</dc:creator>
  <cp:lastModifiedBy>Standard</cp:lastModifiedBy>
  <cp:revision>60</cp:revision>
  <dcterms:created xsi:type="dcterms:W3CDTF">2016-10-18T09:16:05Z</dcterms:created>
  <dcterms:modified xsi:type="dcterms:W3CDTF">2016-10-24T09:44:24Z</dcterms:modified>
</cp:coreProperties>
</file>