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1" r:id="rId7"/>
    <p:sldId id="28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2" r:id="rId16"/>
    <p:sldId id="271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264696" cy="36724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Věrnost za věrnost? – 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smtClean="0">
                <a:latin typeface="Garamond" pitchFamily="18" charset="0"/>
              </a:rPr>
              <a:t>Československo-jugoslávské vztahy v kontextu mezinárodních vztahů ve střední a jihovýchodní Evropě mezi dvěma světovými válkami</a:t>
            </a:r>
            <a:endParaRPr lang="cs-CZ" sz="32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544616" cy="137160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Garamond" pitchFamily="18" charset="0"/>
              </a:rPr>
              <a:t>Mgr. Jana Škerlová, </a:t>
            </a:r>
            <a:r>
              <a:rPr lang="cs-CZ" sz="2000" dirty="0" err="1" smtClean="0">
                <a:latin typeface="Garamond" pitchFamily="18" charset="0"/>
              </a:rPr>
              <a:t>Ph</a:t>
            </a:r>
            <a:r>
              <a:rPr lang="cs-CZ" sz="2000" dirty="0" smtClean="0">
                <a:latin typeface="Garamond" pitchFamily="18" charset="0"/>
              </a:rPr>
              <a:t>. D.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Historický ústav Akademie věd ČR, v. v. i.,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pobočka Brno</a:t>
            </a:r>
          </a:p>
          <a:p>
            <a:pPr algn="r"/>
            <a:endParaRPr lang="cs-CZ" sz="20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80920" cy="6336704"/>
          </a:xfrm>
        </p:spPr>
        <p:txBody>
          <a:bodyPr>
            <a:normAutofit fontScale="92500"/>
          </a:bodyPr>
          <a:lstStyle/>
          <a:p>
            <a:r>
              <a:rPr lang="cs-CZ" sz="2600" dirty="0" smtClean="0">
                <a:latin typeface="Garamond" pitchFamily="18" charset="0"/>
              </a:rPr>
              <a:t>záhřebský konzul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Jindřich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Andriál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600" dirty="0" smtClean="0">
                <a:latin typeface="Garamond" pitchFamily="18" charset="0"/>
              </a:rPr>
              <a:t>na rozdíl od </a:t>
            </a:r>
            <a:r>
              <a:rPr lang="cs-CZ" sz="2600" dirty="0" err="1" smtClean="0">
                <a:latin typeface="Garamond" pitchFamily="18" charset="0"/>
              </a:rPr>
              <a:t>Šeby</a:t>
            </a:r>
            <a:r>
              <a:rPr lang="cs-CZ" sz="2600" dirty="0" smtClean="0">
                <a:latin typeface="Garamond" pitchFamily="18" charset="0"/>
              </a:rPr>
              <a:t> skeptický k novému režimu a ke složení vlády, domníval se, že král schválně sestavil vládu z velmi různorodých osobností, aby spory mezi nimi vládu oslabovaly a zároveň umožňovaly udržet jeho vlastní vliv</a:t>
            </a:r>
          </a:p>
          <a:p>
            <a:r>
              <a:rPr lang="cs-CZ" sz="2600" dirty="0" err="1" smtClean="0">
                <a:latin typeface="Garamond" pitchFamily="18" charset="0"/>
              </a:rPr>
              <a:t>Andriálovy</a:t>
            </a:r>
            <a:r>
              <a:rPr lang="cs-CZ" sz="2600" dirty="0" smtClean="0">
                <a:latin typeface="Garamond" pitchFamily="18" charset="0"/>
              </a:rPr>
              <a:t> názory vyvolávaly nelibost Bělehradu – v červnu 1929 byl Benešem na žádost jugoslávské vlády odvolán</a:t>
            </a:r>
          </a:p>
          <a:p>
            <a:r>
              <a:rPr lang="cs-CZ" sz="2600" dirty="0" smtClean="0">
                <a:latin typeface="Garamond" pitchFamily="18" charset="0"/>
              </a:rPr>
              <a:t>Zásadní byl postoj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Edvarda Beneše </a:t>
            </a:r>
            <a:r>
              <a:rPr lang="cs-CZ" sz="2600" dirty="0" smtClean="0">
                <a:latin typeface="Garamond" pitchFamily="18" charset="0"/>
              </a:rPr>
              <a:t>jako ministra zahraničí</a:t>
            </a:r>
          </a:p>
          <a:p>
            <a:r>
              <a:rPr lang="cs-CZ" sz="2600" dirty="0" smtClean="0">
                <a:latin typeface="Garamond" pitchFamily="18" charset="0"/>
              </a:rPr>
              <a:t>Nechtěl jakkoliv ohrozit Malou dohodu ve složité mezinárodní situaci</a:t>
            </a:r>
          </a:p>
          <a:p>
            <a:r>
              <a:rPr lang="cs-CZ" sz="2600" dirty="0" smtClean="0">
                <a:latin typeface="Garamond" pitchFamily="18" charset="0"/>
              </a:rPr>
              <a:t>Maďarsko v průběhu roku 1928 stupňovalo své revizionistické tendence a navíc se ve svých nárocích opíralo o Itálii. O dohodu s Itálií usilovala i hlavní malodohodová opora, Francie, takže ani na její plnou podporu proti maďarským a potažmo také italským nárokům se ČSR a její spojenci nemohli spolehnout. Příznivě nakloněná Itálii byla v té době i Velká Británie, rostl vliv Německa</a:t>
            </a:r>
          </a:p>
          <a:p>
            <a:endParaRPr lang="cs-CZ" sz="2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352928" cy="6336704"/>
          </a:xfrm>
        </p:spPr>
        <p:txBody>
          <a:bodyPr>
            <a:normAutofit fontScale="92500" lnSpcReduction="10000"/>
          </a:bodyPr>
          <a:lstStyle/>
          <a:p>
            <a:r>
              <a:rPr lang="cs-CZ" sz="2800" i="1" dirty="0" smtClean="0"/>
              <a:t>„</a:t>
            </a:r>
            <a:r>
              <a:rPr lang="cs-CZ" sz="2800" i="1" dirty="0" smtClean="0">
                <a:latin typeface="Garamond" pitchFamily="18" charset="0"/>
              </a:rPr>
              <a:t>Králův krok je jistě vážný, důležitý a jako každý podobný krok, odstraňující ústavu nebezpečný především v tom, jak se bude v posledních fázích, až bude třeba z nového stavu vyjít, řešit. </a:t>
            </a:r>
            <a:r>
              <a:rPr lang="cs-CZ" sz="2800" dirty="0" smtClean="0">
                <a:latin typeface="Garamond" pitchFamily="18" charset="0"/>
              </a:rPr>
              <a:t>[…] </a:t>
            </a:r>
            <a:r>
              <a:rPr lang="cs-CZ" sz="2800" i="1" dirty="0" smtClean="0">
                <a:latin typeface="Garamond" pitchFamily="18" charset="0"/>
              </a:rPr>
              <a:t>Nebezpečí komplikací zahraničních není. Navenek aspoň pro nejbližší dobu to </a:t>
            </a:r>
            <a:r>
              <a:rPr lang="cs-CZ" sz="2800" dirty="0" smtClean="0">
                <a:latin typeface="Garamond" pitchFamily="18" charset="0"/>
              </a:rPr>
              <a:t>[Království] </a:t>
            </a:r>
            <a:r>
              <a:rPr lang="cs-CZ" sz="2800" i="1" dirty="0" smtClean="0">
                <a:latin typeface="Garamond" pitchFamily="18" charset="0"/>
              </a:rPr>
              <a:t>S. H. S. posílí. Po uklidnění rozčilení se uvidí, že zahraničně režim zůstává tímtéž.“</a:t>
            </a:r>
          </a:p>
          <a:p>
            <a:pPr algn="r">
              <a:buNone/>
            </a:pPr>
            <a:endParaRPr lang="cs-CZ" dirty="0" smtClean="0">
              <a:latin typeface="Garamond" pitchFamily="18" charset="0"/>
            </a:endParaRP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Cirkulární telegram poslaný E. Benešem československým diplomatům v zahraničí 11. ledna 1929, 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AMZV Praha, Telegramy odeslané 1929, č. 21–39/29.</a:t>
            </a: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Beneš chápal nový režim jako přechodné řešení, které po několika měsících, až se situace uklidní, vyústí v oktrojování nové ústavy</a:t>
            </a:r>
          </a:p>
          <a:p>
            <a:r>
              <a:rPr lang="cs-CZ" dirty="0" smtClean="0">
                <a:latin typeface="Garamond" pitchFamily="18" charset="0"/>
              </a:rPr>
              <a:t>Také ekonomické důvody - československé firmy, například ČKD, měly začátkem roku 1929 v Království SHS rozjednáno několik významných zakázek – mimo jiných i velké dodávky pro železnice, pošty a telegrafy, o kterých měla rozhodovat jugoslávská vláda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264696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Král si Benešova postoje k vyhlášení diktatury velmi cenil</a:t>
            </a: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Vyslanec </a:t>
            </a:r>
            <a:r>
              <a:rPr lang="cs-CZ" dirty="0" err="1" smtClean="0">
                <a:latin typeface="Garamond" pitchFamily="18" charset="0"/>
              </a:rPr>
              <a:t>Šeba</a:t>
            </a:r>
            <a:r>
              <a:rPr lang="cs-CZ" dirty="0" smtClean="0">
                <a:latin typeface="Garamond" pitchFamily="18" charset="0"/>
              </a:rPr>
              <a:t> 10. ledna referoval do Prahy, že král Alexandr </a:t>
            </a:r>
            <a:r>
              <a:rPr lang="cs-CZ" i="1" dirty="0" smtClean="0">
                <a:latin typeface="Garamond" pitchFamily="18" charset="0"/>
              </a:rPr>
              <a:t>„velice děkuje za porozumění pro situaci v SHS, že si vysoko cení širokost hlediska ministra Beneše a že je šťasten, že se opět přesvědčil, jakého má v min</a:t>
            </a:r>
            <a:r>
              <a:rPr lang="cs-CZ" dirty="0" smtClean="0">
                <a:latin typeface="Garamond" pitchFamily="18" charset="0"/>
              </a:rPr>
              <a:t>[</a:t>
            </a:r>
            <a:r>
              <a:rPr lang="cs-CZ" dirty="0" err="1" smtClean="0">
                <a:latin typeface="Garamond" pitchFamily="18" charset="0"/>
              </a:rPr>
              <a:t>istru</a:t>
            </a:r>
            <a:r>
              <a:rPr lang="cs-CZ" dirty="0" smtClean="0">
                <a:latin typeface="Garamond" pitchFamily="18" charset="0"/>
              </a:rPr>
              <a:t>]</a:t>
            </a:r>
            <a:r>
              <a:rPr lang="cs-CZ" i="1" dirty="0" smtClean="0">
                <a:latin typeface="Garamond" pitchFamily="18" charset="0"/>
              </a:rPr>
              <a:t> Benešovi SHS přítele, což se pozná v těžkých chvílích.“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AMZV Praha, Telegramy doručené 1929, č. 22/29.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Premiér </a:t>
            </a:r>
            <a:r>
              <a:rPr lang="cs-CZ" dirty="0" err="1" smtClean="0">
                <a:latin typeface="Garamond" pitchFamily="18" charset="0"/>
              </a:rPr>
              <a:t>Živković</a:t>
            </a:r>
            <a:r>
              <a:rPr lang="cs-CZ" dirty="0" smtClean="0">
                <a:latin typeface="Garamond" pitchFamily="18" charset="0"/>
              </a:rPr>
              <a:t> prohlásil, že </a:t>
            </a:r>
            <a:r>
              <a:rPr lang="cs-CZ" i="1" dirty="0" smtClean="0">
                <a:latin typeface="Garamond" pitchFamily="18" charset="0"/>
              </a:rPr>
              <a:t>„děkuje ministru dru Benešovi za vydatnou, pravou spojeneckou pomoc poskytnutou v našem i zahraničním tisku“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AMZV Praha, Telegramy doručené 1929, č. 31/29.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08912" cy="612068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Beneš odmítl svolat na únor 1929 mimořádné zasedání Malé dohody, obával se, že by to do zahraničí signalizovalo nestabilitu, schůze se nakonec konala v Bělehradě v řádném termínu v květnu 1929</a:t>
            </a:r>
          </a:p>
          <a:p>
            <a:r>
              <a:rPr lang="cs-CZ" dirty="0" smtClean="0">
                <a:latin typeface="Garamond" pitchFamily="18" charset="0"/>
              </a:rPr>
              <a:t>Podpis tripartitní rozhodčí a arbitrážní smlouvy – demonstrace jednoty MD</a:t>
            </a:r>
          </a:p>
          <a:p>
            <a:r>
              <a:rPr lang="cs-CZ" dirty="0" smtClean="0">
                <a:latin typeface="Garamond" pitchFamily="18" charset="0"/>
              </a:rPr>
              <a:t>Podepsán také protokol o prodloužení spojenecké smlouvy mezi Královstvím SHS a Československem</a:t>
            </a:r>
          </a:p>
          <a:p>
            <a:r>
              <a:rPr lang="cs-CZ" dirty="0" smtClean="0">
                <a:latin typeface="Garamond" pitchFamily="18" charset="0"/>
              </a:rPr>
              <a:t>v květnu 1929 MD společně protestovala proti revizionistickému projevu maďarského ministerského předsedy </a:t>
            </a:r>
            <a:r>
              <a:rPr lang="cs-CZ" dirty="0" err="1" smtClean="0">
                <a:latin typeface="Garamond" pitchFamily="18" charset="0"/>
              </a:rPr>
              <a:t>Ístvána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Bethlena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v srpnu téhož roku společný postup během jednání o tzv. </a:t>
            </a:r>
            <a:r>
              <a:rPr lang="cs-CZ" dirty="0" err="1" smtClean="0">
                <a:latin typeface="Garamond" pitchFamily="18" charset="0"/>
              </a:rPr>
              <a:t>Youngově</a:t>
            </a:r>
            <a:r>
              <a:rPr lang="cs-CZ" dirty="0" smtClean="0">
                <a:latin typeface="Garamond" pitchFamily="18" charset="0"/>
              </a:rPr>
              <a:t> plánu, který řešil otázku reparací</a:t>
            </a:r>
          </a:p>
          <a:p>
            <a:r>
              <a:rPr lang="cs-CZ" dirty="0" smtClean="0">
                <a:latin typeface="Garamond" pitchFamily="18" charset="0"/>
              </a:rPr>
              <a:t>Král Alexandr dokonce později navrhoval vyslanci </a:t>
            </a:r>
            <a:r>
              <a:rPr lang="cs-CZ" dirty="0" err="1" smtClean="0">
                <a:latin typeface="Garamond" pitchFamily="18" charset="0"/>
              </a:rPr>
              <a:t>Šebovi</a:t>
            </a:r>
            <a:r>
              <a:rPr lang="cs-CZ" dirty="0" smtClean="0">
                <a:latin typeface="Garamond" pitchFamily="18" charset="0"/>
              </a:rPr>
              <a:t>, že by Malá dohoda měla jednat o tom, aby ji reprezentovalo jednotné vedení. Ideálním kandidátem byl podle krále ministr Beneš. Tyto úvahu však zůstaly jenom na úrovni soukromých rozhovorů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24936" cy="6264696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Garamond" pitchFamily="18" charset="0"/>
              </a:rPr>
              <a:t>Do roku 1929 psal československý tisk o jugoslávských záležitostech převážně pozitivně nebo pouze informativně, aniž by tamní události hodnotil</a:t>
            </a:r>
          </a:p>
          <a:p>
            <a:r>
              <a:rPr lang="cs-CZ" sz="2800" dirty="0" smtClean="0">
                <a:latin typeface="Garamond" pitchFamily="18" charset="0"/>
              </a:rPr>
              <a:t>Tisk v ČSR víceméně svobodný, toho po roce 1929 využíval cenzurovaný jugoslávský tisk – sám nemohl svobodně komentovat domácí politické události,  mohl však přinášet reakce zahraničních novin na danou věc, a takto cenzuru obejít</a:t>
            </a:r>
          </a:p>
          <a:p>
            <a:r>
              <a:rPr lang="cs-CZ" sz="2800" dirty="0" smtClean="0">
                <a:latin typeface="Garamond" pitchFamily="18" charset="0"/>
              </a:rPr>
              <a:t>Reakce československého tisku na vyhlášení diktatury v Jugoslávii zpočátku spíše příznivá nebo zdrženlivá</a:t>
            </a:r>
          </a:p>
          <a:p>
            <a:r>
              <a:rPr lang="cs-CZ" sz="2800" dirty="0" smtClean="0">
                <a:latin typeface="Garamond" pitchFamily="18" charset="0"/>
              </a:rPr>
              <a:t>Oficiózní tisk (</a:t>
            </a:r>
            <a:r>
              <a:rPr lang="cs-CZ" sz="2800" i="1" dirty="0" smtClean="0">
                <a:latin typeface="Garamond" pitchFamily="18" charset="0"/>
              </a:rPr>
              <a:t>Československá republika, </a:t>
            </a:r>
            <a:r>
              <a:rPr lang="cs-CZ" sz="2800" i="1" dirty="0" err="1" smtClean="0">
                <a:latin typeface="Garamond" pitchFamily="18" charset="0"/>
              </a:rPr>
              <a:t>Prager</a:t>
            </a:r>
            <a:r>
              <a:rPr lang="cs-CZ" sz="2800" i="1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Presse</a:t>
            </a:r>
            <a:r>
              <a:rPr lang="cs-CZ" sz="2800" dirty="0" smtClean="0">
                <a:latin typeface="Garamond" pitchFamily="18" charset="0"/>
              </a:rPr>
              <a:t>) se snažil vyhlášení diktatury zlehčovat</a:t>
            </a:r>
          </a:p>
          <a:p>
            <a:r>
              <a:rPr lang="cs-CZ" sz="2800" dirty="0" smtClean="0">
                <a:latin typeface="Garamond" pitchFamily="18" charset="0"/>
              </a:rPr>
              <a:t>Otevřeně kritický byl pouze levicový a zejména komunistický tisk (</a:t>
            </a:r>
            <a:r>
              <a:rPr lang="cs-CZ" sz="2800" i="1" dirty="0" smtClean="0">
                <a:latin typeface="Garamond" pitchFamily="18" charset="0"/>
              </a:rPr>
              <a:t>Rudé právo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endParaRPr lang="cs-CZ" i="1" baseline="30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75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248805" cy="543660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2771800" y="5949280"/>
            <a:ext cx="3657600" cy="658368"/>
          </a:xfrm>
        </p:spPr>
        <p:txBody>
          <a:bodyPr/>
          <a:lstStyle/>
          <a:p>
            <a:pPr algn="ctr"/>
            <a:r>
              <a:rPr lang="cs-CZ" sz="2800" dirty="0" smtClean="0">
                <a:latin typeface="Garamond" pitchFamily="18" charset="0"/>
              </a:rPr>
              <a:t>Právo lidu, 10. 1. 1929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336704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 smtClean="0">
                <a:latin typeface="Garamond" pitchFamily="18" charset="0"/>
              </a:rPr>
              <a:t>„Okolnost, že i zástupcové politických stran, ba dokonce i bývalý ministerský předseda, jsou ve vládě, která nyní jest </a:t>
            </a:r>
            <a:r>
              <a:rPr lang="cs-CZ" i="1" dirty="0" err="1" smtClean="0">
                <a:latin typeface="Garamond" pitchFamily="18" charset="0"/>
              </a:rPr>
              <a:t>zodpovědna</a:t>
            </a:r>
            <a:r>
              <a:rPr lang="cs-CZ" i="1" dirty="0" smtClean="0">
                <a:latin typeface="Garamond" pitchFamily="18" charset="0"/>
              </a:rPr>
              <a:t> pouze panovníkovi, jakožto prameni absolutní moci, ještě zmírňuje všechna tato opatření a činí je ještě přijatelnější demokratickému nazírání. </a:t>
            </a:r>
            <a:r>
              <a:rPr lang="cs-CZ" dirty="0" smtClean="0">
                <a:latin typeface="Garamond" pitchFamily="18" charset="0"/>
              </a:rPr>
              <a:t>[…] </a:t>
            </a:r>
            <a:r>
              <a:rPr lang="cs-CZ" i="1" dirty="0" smtClean="0">
                <a:latin typeface="Garamond" pitchFamily="18" charset="0"/>
              </a:rPr>
              <a:t>Slabá či </a:t>
            </a:r>
            <a:r>
              <a:rPr lang="cs-CZ" i="1" dirty="0" err="1" smtClean="0">
                <a:latin typeface="Garamond" pitchFamily="18" charset="0"/>
              </a:rPr>
              <a:t>churavící</a:t>
            </a:r>
            <a:r>
              <a:rPr lang="cs-CZ" i="1" dirty="0" smtClean="0">
                <a:latin typeface="Garamond" pitchFamily="18" charset="0"/>
              </a:rPr>
              <a:t> demokracie dostala dovolenou; její povinností je, aby tohoto období použila k opravdovému zotavování a zotavení, tak aby až nadejde příhodná doba, moudrý absolutismus mohl </a:t>
            </a:r>
            <a:r>
              <a:rPr lang="cs-CZ" i="1" dirty="0" err="1" smtClean="0">
                <a:latin typeface="Garamond" pitchFamily="18" charset="0"/>
              </a:rPr>
              <a:t>býti</a:t>
            </a:r>
            <a:r>
              <a:rPr lang="cs-CZ" i="1" dirty="0" smtClean="0">
                <a:latin typeface="Garamond" pitchFamily="18" charset="0"/>
              </a:rPr>
              <a:t> opět vystřídán moudrým parlamentarismem.“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Československá republika, 10. 1. 1929. </a:t>
            </a:r>
          </a:p>
          <a:p>
            <a:endParaRPr lang="cs-CZ" i="1" dirty="0" smtClean="0">
              <a:latin typeface="Garamond" pitchFamily="18" charset="0"/>
            </a:endParaRPr>
          </a:p>
          <a:p>
            <a:r>
              <a:rPr lang="cs-CZ" i="1" dirty="0" smtClean="0">
                <a:latin typeface="Garamond" pitchFamily="18" charset="0"/>
              </a:rPr>
              <a:t>„V Záhřebu učinila zpráva o jmenování kabinetu </a:t>
            </a:r>
            <a:r>
              <a:rPr lang="cs-CZ" i="1" dirty="0" err="1" smtClean="0">
                <a:latin typeface="Garamond" pitchFamily="18" charset="0"/>
              </a:rPr>
              <a:t>Živkovićova</a:t>
            </a:r>
            <a:r>
              <a:rPr lang="cs-CZ" i="1" dirty="0" smtClean="0">
                <a:latin typeface="Garamond" pitchFamily="18" charset="0"/>
              </a:rPr>
              <a:t>, zrušení ústavy a rozpuštění skupštiny velmi příznivý dojem. Zvláštní vydání listů šla na dračku. Ze všech stran se ozývalo: ‚Výborně, ať žije král!‘ Podle nepotvrzené zprávy prohlásil dr. Maček: ‚To je právě, co jsem žádal: Král a národ, nikdo mezi králem a národem‘.“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Lidové noviny, 7. l. 1929</a:t>
            </a:r>
          </a:p>
          <a:p>
            <a:pPr algn="r"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b="1" dirty="0" smtClean="0">
                <a:latin typeface="Garamond" pitchFamily="18" charset="0"/>
              </a:rPr>
              <a:t>Hubert </a:t>
            </a:r>
            <a:r>
              <a:rPr lang="cs-CZ" b="1" dirty="0" err="1" smtClean="0">
                <a:latin typeface="Garamond" pitchFamily="18" charset="0"/>
              </a:rPr>
              <a:t>Ripka</a:t>
            </a:r>
            <a:r>
              <a:rPr lang="cs-CZ" b="1" dirty="0" smtClean="0">
                <a:latin typeface="Garamond" pitchFamily="18" charset="0"/>
              </a:rPr>
              <a:t>: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„Není to porážka demokracie, jistě však výstraha pro všechny demokraticky orientované společnosti.“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Národní osvobození, 9. 1. 1929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40871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Garamond" pitchFamily="18" charset="0"/>
              </a:rPr>
              <a:t>František Hlaváček: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i="1" dirty="0" smtClean="0">
                <a:latin typeface="Garamond" pitchFamily="18" charset="0"/>
              </a:rPr>
              <a:t>„Opatření krále Alexandra mimovolně vyvozuje vzpomínky na různé protiústavní činy z doby vlády posledních dvou </a:t>
            </a:r>
            <a:r>
              <a:rPr lang="cs-CZ" i="1" dirty="0" err="1" smtClean="0">
                <a:latin typeface="Garamond" pitchFamily="18" charset="0"/>
              </a:rPr>
              <a:t>Obrenovičů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[…]</a:t>
            </a:r>
            <a:r>
              <a:rPr lang="cs-CZ" i="1" dirty="0" smtClean="0">
                <a:latin typeface="Garamond" pitchFamily="18" charset="0"/>
              </a:rPr>
              <a:t> Dnes jedná se očividně o opatření zcela jiného rázu: O opatření nouzové, přechodné, které má </a:t>
            </a:r>
            <a:r>
              <a:rPr lang="cs-CZ" i="1" dirty="0" err="1" smtClean="0">
                <a:latin typeface="Garamond" pitchFamily="18" charset="0"/>
              </a:rPr>
              <a:t>ozdraviti</a:t>
            </a:r>
            <a:r>
              <a:rPr lang="cs-CZ" i="1" dirty="0" smtClean="0">
                <a:latin typeface="Garamond" pitchFamily="18" charset="0"/>
              </a:rPr>
              <a:t> vnitřní poměry ve státě a sám parlamentarismus, </a:t>
            </a:r>
            <a:r>
              <a:rPr lang="cs-CZ" i="1" dirty="0" err="1" smtClean="0">
                <a:latin typeface="Garamond" pitchFamily="18" charset="0"/>
              </a:rPr>
              <a:t>zajistiti</a:t>
            </a:r>
            <a:r>
              <a:rPr lang="cs-CZ" i="1" dirty="0" smtClean="0">
                <a:latin typeface="Garamond" pitchFamily="18" charset="0"/>
              </a:rPr>
              <a:t> cestou dorozumění mezi králem a národem a mezi představiteli jednotlivých směrů národa klidné provedení nové ústavy, která by napravila nedostatky ústavy dosavadní, odstranila státní </a:t>
            </a:r>
            <a:r>
              <a:rPr lang="cs-CZ" i="1" dirty="0" err="1" smtClean="0">
                <a:latin typeface="Garamond" pitchFamily="18" charset="0"/>
              </a:rPr>
              <a:t>krisi</a:t>
            </a:r>
            <a:r>
              <a:rPr lang="cs-CZ" i="1" dirty="0" smtClean="0">
                <a:latin typeface="Garamond" pitchFamily="18" charset="0"/>
              </a:rPr>
              <a:t>, posílila autoritu státu, umožnila konsolidaci a udržela jeho jednotu i jednotu národa, a to cestou větší či menší decentralizace a samosprávy historických územních jednotek. Proto jest </a:t>
            </a:r>
            <a:r>
              <a:rPr lang="cs-CZ" i="1" dirty="0" err="1" smtClean="0">
                <a:latin typeface="Garamond" pitchFamily="18" charset="0"/>
              </a:rPr>
              <a:t>pravděpodobno</a:t>
            </a:r>
            <a:r>
              <a:rPr lang="cs-CZ" i="1" dirty="0" smtClean="0">
                <a:latin typeface="Garamond" pitchFamily="18" charset="0"/>
              </a:rPr>
              <a:t>, že převážná většina národa toto opatření schválí a oddechne si při vědomí, že opatřeními královými aspoň na čas budou vášnivé, ba krvavé vnitřní zápasy odstraněny a později při obnovení parlamentního života, že zůstane trvalé jejich zmírnění: bude proto vděčna králi, že se odhodlal k tomuto opatření.“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Národní listy, 8. 1. 1929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336704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Zklamání zejména chorvatské a slovinské opozice z postojů československého tisku: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i="1" dirty="0" smtClean="0">
                <a:latin typeface="Garamond" pitchFamily="18" charset="0"/>
              </a:rPr>
              <a:t>„V Bělehradě, v Záhřebu, v </a:t>
            </a:r>
            <a:r>
              <a:rPr lang="cs-CZ" i="1" dirty="0" err="1" smtClean="0">
                <a:latin typeface="Garamond" pitchFamily="18" charset="0"/>
              </a:rPr>
              <a:t>Ljubljaně</a:t>
            </a:r>
            <a:r>
              <a:rPr lang="cs-CZ" i="1" dirty="0" smtClean="0">
                <a:latin typeface="Garamond" pitchFamily="18" charset="0"/>
              </a:rPr>
              <a:t> by si přáli, aby český tisk zaujal k novému režimu stanovisko upřímné a jasné, a zdá se jim nepochopitelné české stanovisko, že o událostech v Jugoslávii pouze referuje, informuje, ale že jich nepozoruje kriticky a nevyjadřuje svůj názor. Někteří politikové nechtějí </a:t>
            </a:r>
            <a:r>
              <a:rPr lang="cs-CZ" i="1" dirty="0" err="1" smtClean="0">
                <a:latin typeface="Garamond" pitchFamily="18" charset="0"/>
              </a:rPr>
              <a:t>rozuměti</a:t>
            </a:r>
            <a:r>
              <a:rPr lang="cs-CZ" i="1" dirty="0" smtClean="0">
                <a:latin typeface="Garamond" pitchFamily="18" charset="0"/>
              </a:rPr>
              <a:t>, že vskutku není jiné cesty, nechce-li se činit škoda nebo překážka počinu jistě dobře myšlenému, než nemíchat se do vnitřních otázek druhého státu, nepřekážet mu, naopak podporovat každé úsilí pro lepší budoucnost. Jde o našeho nejspolehlivějšího spojence a jakkoli sebe lépe myšlený projev by mohl </a:t>
            </a:r>
            <a:r>
              <a:rPr lang="cs-CZ" i="1" dirty="0" err="1" smtClean="0">
                <a:latin typeface="Garamond" pitchFamily="18" charset="0"/>
              </a:rPr>
              <a:t>býti</a:t>
            </a:r>
            <a:r>
              <a:rPr lang="cs-CZ" i="1" dirty="0" smtClean="0">
                <a:latin typeface="Garamond" pitchFamily="18" charset="0"/>
              </a:rPr>
              <a:t> zneužit nepřáteli, jichž na to čeká dost a dost.“</a:t>
            </a:r>
          </a:p>
          <a:p>
            <a:pPr algn="r">
              <a:buNone/>
            </a:pPr>
            <a:r>
              <a:rPr lang="cs-CZ" dirty="0" smtClean="0">
                <a:latin typeface="Garamond" pitchFamily="18" charset="0"/>
              </a:rPr>
              <a:t>Národní listy, 17. 3. 1929. 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Československo-jugoslávské vztahy po vyhlášení diktatury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Oficiálně vztahy nadále prezentovány jako velmi dobré a přátelské, ale ve skutečností napětí a přecitlivělost jugoslávské strany na jakékoliv (i jenom domnělé) náznaky kritiky </a:t>
            </a:r>
          </a:p>
          <a:p>
            <a:r>
              <a:rPr lang="cs-CZ" dirty="0" smtClean="0">
                <a:latin typeface="Garamond" pitchFamily="18" charset="0"/>
              </a:rPr>
              <a:t>Příkladem tzv. </a:t>
            </a:r>
            <a:r>
              <a:rPr lang="cs-CZ" b="1" dirty="0" smtClean="0">
                <a:latin typeface="Garamond" pitchFamily="18" charset="0"/>
              </a:rPr>
              <a:t>Kubova aféra  </a:t>
            </a:r>
          </a:p>
          <a:p>
            <a:r>
              <a:rPr lang="cs-CZ" dirty="0" smtClean="0">
                <a:latin typeface="Garamond" pitchFamily="18" charset="0"/>
              </a:rPr>
              <a:t>folklorista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Ludvík Kuba </a:t>
            </a:r>
            <a:r>
              <a:rPr lang="cs-CZ" dirty="0" smtClean="0">
                <a:latin typeface="Garamond" pitchFamily="18" charset="0"/>
              </a:rPr>
              <a:t>vydal na jaře 1929 14. svazek svého opusu </a:t>
            </a:r>
            <a:r>
              <a:rPr lang="cs-CZ" i="1" dirty="0" smtClean="0">
                <a:latin typeface="Garamond" pitchFamily="18" charset="0"/>
              </a:rPr>
              <a:t>Slovanstvo ve svých zpěvech </a:t>
            </a:r>
            <a:r>
              <a:rPr lang="cs-CZ" dirty="0" smtClean="0">
                <a:latin typeface="Garamond" pitchFamily="18" charset="0"/>
              </a:rPr>
              <a:t>pod názvem </a:t>
            </a:r>
            <a:r>
              <a:rPr lang="cs-CZ" i="1" dirty="0" smtClean="0">
                <a:latin typeface="Garamond" pitchFamily="18" charset="0"/>
              </a:rPr>
              <a:t>Makedonské písně </a:t>
            </a:r>
          </a:p>
          <a:p>
            <a:r>
              <a:rPr lang="cs-CZ" dirty="0" smtClean="0">
                <a:latin typeface="Garamond" pitchFamily="18" charset="0"/>
              </a:rPr>
              <a:t>Ostrá reakce Bělehradu kvůli názvu „Makedonie“ a také kvůli finanční podpoře od TGM</a:t>
            </a:r>
          </a:p>
          <a:p>
            <a:r>
              <a:rPr lang="cs-CZ" dirty="0" smtClean="0">
                <a:latin typeface="Garamond" pitchFamily="18" charset="0"/>
              </a:rPr>
              <a:t>Naopak v Bulharsku pochvalné recenze a vyznamenání pro Kubu</a:t>
            </a:r>
          </a:p>
          <a:p>
            <a:r>
              <a:rPr lang="cs-CZ" dirty="0" smtClean="0">
                <a:latin typeface="Garamond" pitchFamily="18" charset="0"/>
              </a:rPr>
              <a:t>Vše nakonec urovnáno čs. ministerstvem zahraniční, ale Kuba několik let nesměl do Jugoslávie 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0872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Garamond" pitchFamily="18" charset="0"/>
              </a:rPr>
              <a:t>Vyhlášení královské diktatury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61662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Po celá 20. léta v Království SHS velmi nestabilní politická situace – časté střídání vlád (v letech 1918–1928 celkem 24 kabinetů, v ČSR za stejné období 9 vlád, z toho 2 úřednické), převládali v nich Srbové</a:t>
            </a:r>
          </a:p>
          <a:p>
            <a:r>
              <a:rPr lang="cs-CZ" dirty="0" smtClean="0">
                <a:latin typeface="Garamond" pitchFamily="18" charset="0"/>
              </a:rPr>
              <a:t>Centralismus, unitarismus, nespokojenost Chorvatů – v některých obdobích bojkotovali zasedání skupštiny, požadovali přetvoření země na federaci</a:t>
            </a:r>
          </a:p>
          <a:p>
            <a:r>
              <a:rPr lang="cs-CZ" dirty="0" smtClean="0">
                <a:latin typeface="Garamond" pitchFamily="18" charset="0"/>
              </a:rPr>
              <a:t>korupce, </a:t>
            </a:r>
            <a:r>
              <a:rPr lang="cs-CZ" dirty="0" err="1" smtClean="0">
                <a:latin typeface="Garamond" pitchFamily="18" charset="0"/>
              </a:rPr>
              <a:t>klientelismus</a:t>
            </a:r>
            <a:r>
              <a:rPr lang="cs-CZ" dirty="0" smtClean="0">
                <a:latin typeface="Garamond" pitchFamily="18" charset="0"/>
              </a:rPr>
              <a:t>, nepotismus až do nejvyšších pater politiky </a:t>
            </a:r>
          </a:p>
          <a:p>
            <a:r>
              <a:rPr lang="cs-CZ" dirty="0" smtClean="0">
                <a:latin typeface="Garamond" pitchFamily="18" charset="0"/>
              </a:rPr>
              <a:t>Vyvrcholením politické krize vražda dvou chorvatských poslanců přímo na půdě skupštiny v červnu 1928, třetí oběť – vůdce Chorvatské selské strany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Stjepan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Radić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zemřel v srpnu 1928 na následky zranění</a:t>
            </a:r>
          </a:p>
          <a:p>
            <a:r>
              <a:rPr lang="cs-CZ" dirty="0" smtClean="0">
                <a:latin typeface="Garamond" pitchFamily="18" charset="0"/>
              </a:rPr>
              <a:t>Změna vlády – v čele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Anton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Korošec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6. ledna 1929 – jugoslávský král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Alexandr I.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Karadjordjević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vyhlásil </a:t>
            </a:r>
            <a:r>
              <a:rPr lang="cs-CZ" b="1" dirty="0" smtClean="0">
                <a:latin typeface="Garamond" pitchFamily="18" charset="0"/>
              </a:rPr>
              <a:t>královskou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diktaturu</a:t>
            </a:r>
          </a:p>
          <a:p>
            <a:r>
              <a:rPr lang="cs-CZ" dirty="0" smtClean="0">
                <a:latin typeface="Garamond" pitchFamily="18" charset="0"/>
              </a:rPr>
              <a:t>Rozpustil skupštinu (parlament), pozastavil platnost tzv. </a:t>
            </a:r>
            <a:r>
              <a:rPr lang="cs-CZ" dirty="0" err="1" smtClean="0">
                <a:latin typeface="Garamond" pitchFamily="18" charset="0"/>
              </a:rPr>
              <a:t>vidovdanské</a:t>
            </a:r>
            <a:r>
              <a:rPr lang="cs-CZ" dirty="0" smtClean="0">
                <a:latin typeface="Garamond" pitchFamily="18" charset="0"/>
              </a:rPr>
              <a:t> ústavy z roku 1921, zrušil politické strany</a:t>
            </a:r>
          </a:p>
          <a:p>
            <a:r>
              <a:rPr lang="cs-CZ" dirty="0" smtClean="0">
                <a:latin typeface="Garamond" pitchFamily="18" charset="0"/>
              </a:rPr>
              <a:t>Zostřena cenzura, ještě více oklestěna svoboda tisku, zrušeny stranické noviny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Ludvík Kub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1"/>
            <a:ext cx="4608512" cy="3686810"/>
          </a:xfrm>
        </p:spPr>
      </p:pic>
      <p:pic>
        <p:nvPicPr>
          <p:cNvPr id="10" name="Zástupný symbol pro obsah 9" descr="Ku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376184" cy="480938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755576" y="476672"/>
            <a:ext cx="3600400" cy="864096"/>
          </a:xfrm>
        </p:spPr>
        <p:txBody>
          <a:bodyPr/>
          <a:lstStyle/>
          <a:p>
            <a:pPr algn="ctr"/>
            <a:r>
              <a:rPr lang="cs-CZ" sz="2800" dirty="0" smtClean="0">
                <a:latin typeface="Garamond" pitchFamily="18" charset="0"/>
              </a:rPr>
              <a:t>Malíř Ludvík Kuba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004048" y="476672"/>
            <a:ext cx="3657600" cy="880320"/>
          </a:xfrm>
        </p:spPr>
        <p:txBody>
          <a:bodyPr/>
          <a:lstStyle/>
          <a:p>
            <a:pPr algn="ctr"/>
            <a:r>
              <a:rPr lang="cs-CZ" sz="2800" dirty="0" smtClean="0">
                <a:latin typeface="Garamond" pitchFamily="18" charset="0"/>
              </a:rPr>
              <a:t>Písně makedonské (1929)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51520" y="404664"/>
            <a:ext cx="5544616" cy="64533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Léto 1929 – společný sjezd Československo-jugoslávské ligy a </a:t>
            </a:r>
            <a:r>
              <a:rPr lang="cs-CZ" dirty="0" err="1" smtClean="0">
                <a:latin typeface="Garamond" pitchFamily="18" charset="0"/>
              </a:rPr>
              <a:t>Jugoslavensko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čehoslovačke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lige</a:t>
            </a:r>
            <a:r>
              <a:rPr lang="cs-CZ" dirty="0" smtClean="0">
                <a:latin typeface="Garamond" pitchFamily="18" charset="0"/>
              </a:rPr>
              <a:t> v Sarajevu</a:t>
            </a:r>
          </a:p>
          <a:p>
            <a:r>
              <a:rPr lang="cs-CZ" dirty="0" smtClean="0">
                <a:latin typeface="Garamond" pitchFamily="18" charset="0"/>
              </a:rPr>
              <a:t>Návrhy na prohloubení spolupráce, za její pilíř označena Malá dohoda</a:t>
            </a:r>
          </a:p>
          <a:p>
            <a:r>
              <a:rPr lang="cs-CZ" dirty="0" smtClean="0">
                <a:latin typeface="Garamond" pitchFamily="18" charset="0"/>
              </a:rPr>
              <a:t>Září 1929 – </a:t>
            </a:r>
            <a:r>
              <a:rPr lang="cs-CZ" b="1" dirty="0" smtClean="0">
                <a:latin typeface="Garamond" pitchFamily="18" charset="0"/>
              </a:rPr>
              <a:t>svatováclavské oslavy </a:t>
            </a:r>
            <a:r>
              <a:rPr lang="cs-CZ" dirty="0" smtClean="0">
                <a:latin typeface="Garamond" pitchFamily="18" charset="0"/>
              </a:rPr>
              <a:t>v Praze za účasti jihoslovanské delegace v čele se záhřebským arcibiskupem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Antunem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Bauerem </a:t>
            </a:r>
            <a:r>
              <a:rPr lang="cs-CZ" dirty="0" smtClean="0">
                <a:latin typeface="Garamond" pitchFamily="18" charset="0"/>
              </a:rPr>
              <a:t>– zájezd organizován jugoslávským Orlem, záštitu převzal král Alexandr  </a:t>
            </a:r>
          </a:p>
          <a:p>
            <a:r>
              <a:rPr lang="cs-CZ" dirty="0" smtClean="0">
                <a:latin typeface="Garamond" pitchFamily="18" charset="0"/>
              </a:rPr>
              <a:t>Chorvati se cestou zastavili v Trnavě, kde se účastnili slavnostního odhalení pamětní desky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Juraji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Haulíkovi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1. záhřebskému arcibiskupovi (od roku 1852) – vřelé přivítání od Slováků</a:t>
            </a:r>
          </a:p>
          <a:p>
            <a:r>
              <a:rPr lang="cs-CZ" dirty="0" smtClean="0"/>
              <a:t>zdůrazňována vzájemná historická </a:t>
            </a:r>
            <a:r>
              <a:rPr lang="cs-CZ" dirty="0" smtClean="0">
                <a:latin typeface="Garamond" pitchFamily="18" charset="0"/>
              </a:rPr>
              <a:t>pouta mezi Chorvaty a Slováky, společný boj proti Maďarům a maďarizaci a také velké osobnosti slovenského původu, které podobně jako </a:t>
            </a:r>
            <a:r>
              <a:rPr lang="cs-CZ" dirty="0" err="1" smtClean="0">
                <a:latin typeface="Garamond" pitchFamily="18" charset="0"/>
              </a:rPr>
              <a:t>Haulík</a:t>
            </a:r>
            <a:r>
              <a:rPr lang="cs-CZ" dirty="0" smtClean="0">
                <a:latin typeface="Garamond" pitchFamily="18" charset="0"/>
              </a:rPr>
              <a:t> působily v chorvatských zemích a přispěly k rozvoji tamního politického, kulturního i církevního života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15" name="Zástupný symbol pro obsah 14" descr="Erzbischof_Anton_Bauer_1914_Mosinger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060848"/>
            <a:ext cx="2471199" cy="3240360"/>
          </a:xfrm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3"/>
          </p:nvPr>
        </p:nvSpPr>
        <p:spPr>
          <a:xfrm>
            <a:off x="5868144" y="1196752"/>
            <a:ext cx="2808312" cy="658368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Arcibiskup Bauer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251520" y="188640"/>
            <a:ext cx="5544616" cy="648072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Garamond" pitchFamily="18" charset="0"/>
              </a:rPr>
              <a:t>V ČSR v průběhu roku 1929 tzv. </a:t>
            </a:r>
            <a:r>
              <a:rPr lang="cs-CZ" b="1" dirty="0" err="1" smtClean="0">
                <a:latin typeface="Garamond" pitchFamily="18" charset="0"/>
              </a:rPr>
              <a:t>Tukova</a:t>
            </a:r>
            <a:r>
              <a:rPr lang="cs-CZ" b="1" dirty="0" smtClean="0">
                <a:latin typeface="Garamond" pitchFamily="18" charset="0"/>
              </a:rPr>
              <a:t> aféra </a:t>
            </a:r>
            <a:r>
              <a:rPr lang="cs-CZ" dirty="0" smtClean="0">
                <a:latin typeface="Garamond" pitchFamily="18" charset="0"/>
              </a:rPr>
              <a:t>– slovenský poslanec za HSĽS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Vojtech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Tuka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souzen za vlastizradu – usvědčen ze špionáže ve prospěch Maďarska, odsouzen k 15 letům vězení</a:t>
            </a:r>
          </a:p>
          <a:p>
            <a:r>
              <a:rPr lang="cs-CZ" dirty="0" smtClean="0">
                <a:latin typeface="Garamond" pitchFamily="18" charset="0"/>
              </a:rPr>
              <a:t>HSĽS na protest vystoupila z vlády – předčasné volby</a:t>
            </a:r>
          </a:p>
          <a:p>
            <a:r>
              <a:rPr lang="cs-CZ" dirty="0" smtClean="0">
                <a:latin typeface="Garamond" pitchFamily="18" charset="0"/>
              </a:rPr>
              <a:t>Proces bedlivě sledován i v Jugoslávii – katolický chorvatský tisk velmi kritický vůči čs. justici, psal o justiční vraždě, z vládních míst upozornění Centrální tiskové kanceláři, aby dohlédla na psaní tisku</a:t>
            </a:r>
          </a:p>
          <a:p>
            <a:r>
              <a:rPr lang="cs-CZ" dirty="0" smtClean="0">
                <a:latin typeface="Garamond" pitchFamily="18" charset="0"/>
              </a:rPr>
              <a:t>V Jugoslávii sledovali čs. volby a povolební vyjednávání – zaujal úspěch </a:t>
            </a:r>
            <a:r>
              <a:rPr lang="cs-CZ" dirty="0" err="1" smtClean="0">
                <a:latin typeface="Garamond" pitchFamily="18" charset="0"/>
              </a:rPr>
              <a:t>soc</a:t>
            </a:r>
            <a:r>
              <a:rPr lang="cs-CZ" dirty="0" smtClean="0">
                <a:latin typeface="Garamond" pitchFamily="18" charset="0"/>
              </a:rPr>
              <a:t>. demokracie – interpretován jako posun doleva</a:t>
            </a:r>
          </a:p>
          <a:p>
            <a:r>
              <a:rPr lang="cs-CZ" dirty="0" smtClean="0">
                <a:latin typeface="Garamond" pitchFamily="18" charset="0"/>
              </a:rPr>
              <a:t>Zásadní pro Jugoslávii byl fakt, že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Edvard Beneš </a:t>
            </a:r>
            <a:r>
              <a:rPr lang="cs-CZ" dirty="0" smtClean="0">
                <a:latin typeface="Garamond" pitchFamily="18" charset="0"/>
              </a:rPr>
              <a:t>si i po volbách udržel post ministra zahraničí</a:t>
            </a:r>
          </a:p>
          <a:p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Vojtech-Tuk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2765590" cy="343855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012160" y="620688"/>
            <a:ext cx="2520280" cy="658368"/>
          </a:xfrm>
        </p:spPr>
        <p:txBody>
          <a:bodyPr/>
          <a:lstStyle/>
          <a:p>
            <a:r>
              <a:rPr lang="cs-CZ" sz="2800" dirty="0" smtClean="0">
                <a:latin typeface="Garamond" pitchFamily="18" charset="0"/>
              </a:rPr>
              <a:t>Vojtech </a:t>
            </a:r>
            <a:r>
              <a:rPr lang="cs-CZ" sz="2800" dirty="0" err="1" smtClean="0">
                <a:latin typeface="Garamond" pitchFamily="18" charset="0"/>
              </a:rPr>
              <a:t>Tuka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251520" y="260648"/>
            <a:ext cx="4968552" cy="6336704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Září 1929 – post vyslance v Jugoslávii opustil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Jan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Šeba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zvolen poslancem </a:t>
            </a:r>
          </a:p>
          <a:p>
            <a:r>
              <a:rPr lang="cs-CZ" dirty="0" smtClean="0">
                <a:latin typeface="Garamond" pitchFamily="18" charset="0"/>
              </a:rPr>
              <a:t>Průtahy s obsazením postu vyslance v Jugoslávii – hodně zájemců, velká důležitost</a:t>
            </a:r>
          </a:p>
          <a:p>
            <a:r>
              <a:rPr lang="cs-CZ" dirty="0" smtClean="0">
                <a:latin typeface="Garamond" pitchFamily="18" charset="0"/>
              </a:rPr>
              <a:t>Až v červnu 1930 přišel do Jugoslávie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Robert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Flieder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V Praze v letech 1926–1929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Branko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Lazarević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1929 nový jugoslávský vyslanec –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Budislav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Grgur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Andjelivnović</a:t>
            </a:r>
            <a:r>
              <a:rPr lang="cs-CZ" dirty="0" smtClean="0">
                <a:latin typeface="Garamond" pitchFamily="18" charset="0"/>
              </a:rPr>
              <a:t> – jeho mise nebyla příliš úspěšná a na jaře 1930 byl přeložen do Vídně</a:t>
            </a:r>
          </a:p>
          <a:p>
            <a:r>
              <a:rPr lang="cs-CZ" dirty="0" smtClean="0">
                <a:latin typeface="Garamond" pitchFamily="18" charset="0"/>
              </a:rPr>
              <a:t>Léto 1929 – zprávy o plánovaném atentátu na jugoslávského vyslance v Praze – nepotvrdily se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flieder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2846642" cy="388620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796136" y="620688"/>
            <a:ext cx="2304256" cy="658368"/>
          </a:xfrm>
        </p:spPr>
        <p:txBody>
          <a:bodyPr/>
          <a:lstStyle/>
          <a:p>
            <a:r>
              <a:rPr lang="cs-CZ" sz="2400" dirty="0" smtClean="0">
                <a:latin typeface="Garamond" pitchFamily="18" charset="0"/>
              </a:rPr>
              <a:t>Robert </a:t>
            </a:r>
            <a:r>
              <a:rPr lang="cs-CZ" sz="2400" dirty="0" err="1" smtClean="0">
                <a:latin typeface="Garamond" pitchFamily="18" charset="0"/>
              </a:rPr>
              <a:t>Flieder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Obr 5.T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882601" cy="511256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5661248"/>
            <a:ext cx="8280920" cy="936104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Nástupní audience jugoslávského vyslance </a:t>
            </a:r>
            <a:r>
              <a:rPr lang="cs-CZ" sz="2400" dirty="0" err="1" smtClean="0">
                <a:latin typeface="Garamond" pitchFamily="18" charset="0"/>
              </a:rPr>
              <a:t>Andjelinoviće</a:t>
            </a:r>
            <a:r>
              <a:rPr lang="cs-CZ" sz="2400" dirty="0" smtClean="0">
                <a:latin typeface="Garamond" pitchFamily="18" charset="0"/>
              </a:rPr>
              <a:t> na Pražském hradě v březnu 1929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Yugoslavian General Petar Pesic VM Gold Cross Nr 5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828913" cy="4608512"/>
          </a:xfrm>
        </p:spPr>
      </p:pic>
      <p:pic>
        <p:nvPicPr>
          <p:cNvPr id="8" name="Zástupný symbol pro obsah 7" descr="Albert_Kramer_1930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060848"/>
            <a:ext cx="2968732" cy="454809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260648"/>
            <a:ext cx="3657600" cy="1440160"/>
          </a:xfrm>
        </p:spPr>
        <p:txBody>
          <a:bodyPr/>
          <a:lstStyle/>
          <a:p>
            <a:pPr algn="ctr"/>
            <a:r>
              <a:rPr lang="cs-CZ" sz="2400" dirty="0" err="1" smtClean="0">
                <a:latin typeface="Garamond" pitchFamily="18" charset="0"/>
              </a:rPr>
              <a:t>Petar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Pešić</a:t>
            </a:r>
            <a:r>
              <a:rPr lang="cs-CZ" sz="2400" dirty="0" smtClean="0">
                <a:latin typeface="Garamond" pitchFamily="18" charset="0"/>
              </a:rPr>
              <a:t> – jugoslávský vyslanec v Praze v letech 1930 –1931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148064" y="260648"/>
            <a:ext cx="3441576" cy="1440160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Albert </a:t>
            </a:r>
            <a:r>
              <a:rPr lang="cs-CZ" sz="2400" dirty="0" err="1" smtClean="0">
                <a:latin typeface="Garamond" pitchFamily="18" charset="0"/>
              </a:rPr>
              <a:t>Kramer</a:t>
            </a:r>
            <a:r>
              <a:rPr lang="cs-CZ" sz="2400" dirty="0" smtClean="0">
                <a:latin typeface="Garamond" pitchFamily="18" charset="0"/>
              </a:rPr>
              <a:t> – jugoslávský vyslanec v Praze v roce 1931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323528" y="188640"/>
            <a:ext cx="4608512" cy="640871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Garamond" pitchFamily="18" charset="0"/>
              </a:rPr>
              <a:t>Vláda odpovědná pouze králi, v jejím čele dlouholetý velitel královy gardy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Petar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(Pera)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Živković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Prioritou vlády konsolidace politické situace a unifikace zákonů (ještě koncem 20. let 6 různých právních systémů, podle toho, kam která část země patřila před válkou), očištění přebujelé administrativy a obnovení důvěry veřejnosti ve vládu</a:t>
            </a:r>
          </a:p>
          <a:p>
            <a:r>
              <a:rPr lang="cs-CZ" dirty="0" smtClean="0">
                <a:latin typeface="Garamond" pitchFamily="18" charset="0"/>
              </a:rPr>
              <a:t>V plánu také reorganizace ministerstva zahraničí podle vzoru ČSR</a:t>
            </a:r>
          </a:p>
          <a:p>
            <a:r>
              <a:rPr lang="cs-CZ" dirty="0" smtClean="0">
                <a:latin typeface="Garamond" pitchFamily="18" charset="0"/>
              </a:rPr>
              <a:t>v prvním roce vláda P. </a:t>
            </a:r>
            <a:r>
              <a:rPr lang="cs-CZ" dirty="0" err="1" smtClean="0">
                <a:latin typeface="Garamond" pitchFamily="18" charset="0"/>
              </a:rPr>
              <a:t>Živkoviće</a:t>
            </a:r>
            <a:r>
              <a:rPr lang="cs-CZ" dirty="0" smtClean="0">
                <a:latin typeface="Garamond" pitchFamily="18" charset="0"/>
              </a:rPr>
              <a:t> sjednotila trestní a občanský zákoník v jednotlivých částech země, vyrovnala daňové zatížení, vydala na dvě stovky nových zákonů</a:t>
            </a:r>
          </a:p>
          <a:p>
            <a:endParaRPr lang="cs-CZ" dirty="0">
              <a:latin typeface="Garamond" pitchFamily="18" charset="0"/>
            </a:endParaRPr>
          </a:p>
        </p:txBody>
      </p:sp>
      <p:pic>
        <p:nvPicPr>
          <p:cNvPr id="8" name="Zástupný symbol pro obsah 7" descr="Aj_10_03_01_zivkovic_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127220" cy="3518123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148064" y="620688"/>
            <a:ext cx="3168352" cy="658368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Garamond" pitchFamily="18" charset="0"/>
              </a:rPr>
              <a:t>Petar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Živković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80920" cy="61926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Nutnost potlačit odpůrce režimu</a:t>
            </a:r>
          </a:p>
          <a:p>
            <a:r>
              <a:rPr lang="cs-CZ" i="1" dirty="0" smtClean="0">
                <a:latin typeface="Garamond" pitchFamily="18" charset="0"/>
              </a:rPr>
              <a:t>Zákon na ochranu veřejné bezpečnosti a pořádku ve státě</a:t>
            </a:r>
          </a:p>
          <a:p>
            <a:r>
              <a:rPr lang="cs-CZ" dirty="0" smtClean="0">
                <a:latin typeface="Garamond" pitchFamily="18" charset="0"/>
              </a:rPr>
              <a:t>Konec ledna 1929 – zřízen speciální Soud na ochranu státu</a:t>
            </a:r>
          </a:p>
          <a:p>
            <a:r>
              <a:rPr lang="cs-CZ" dirty="0" smtClean="0">
                <a:latin typeface="Garamond" pitchFamily="18" charset="0"/>
              </a:rPr>
              <a:t>kdo by chtěl ohrozit stávající zřízení nebo byl členem skupiny nebo organizace o to usilující, mohl dostat trest dvaceti let žaláře nebo dokonce trest smrti</a:t>
            </a:r>
          </a:p>
          <a:p>
            <a:r>
              <a:rPr lang="cs-CZ" dirty="0" smtClean="0">
                <a:latin typeface="Garamond" pitchFamily="18" charset="0"/>
              </a:rPr>
              <a:t>Bezprostředně po 6. lednu byly reakce širší veřejnosti na nový režim spíše pozitivní. Společnost v Království SHS přijala vyhlášení diktatury v klidu, spíše snad dokonce s ulehčením. Po předchozí vleklé politické krizi považovala králův krok za jediný způsob, jak situaci vyřešit</a:t>
            </a:r>
          </a:p>
          <a:p>
            <a:r>
              <a:rPr lang="cs-CZ" dirty="0" smtClean="0">
                <a:latin typeface="Garamond" pitchFamily="18" charset="0"/>
              </a:rPr>
              <a:t>Chorvatská veřejnost zrušení ústavy i rozpuštění skupštiny, v níž přišli o život chorvatští poslanci, dokonce přímo uvítala</a:t>
            </a:r>
          </a:p>
          <a:p>
            <a:r>
              <a:rPr lang="cs-CZ" dirty="0" smtClean="0">
                <a:latin typeface="Garamond" pitchFamily="18" charset="0"/>
              </a:rPr>
              <a:t>Chorvatská opozice zprvu spokojena se zrušením jimi tolik kritizované </a:t>
            </a:r>
            <a:r>
              <a:rPr lang="cs-CZ" dirty="0" err="1" smtClean="0">
                <a:latin typeface="Garamond" pitchFamily="18" charset="0"/>
              </a:rPr>
              <a:t>vidovdanské</a:t>
            </a:r>
            <a:r>
              <a:rPr lang="cs-CZ" dirty="0" smtClean="0">
                <a:latin typeface="Garamond" pitchFamily="18" charset="0"/>
              </a:rPr>
              <a:t> ústavy a dělala si naděje na snazší dosažení dohody s králem a zajištění autonomie Chorvatska v rámci Království SHS</a:t>
            </a:r>
          </a:p>
          <a:p>
            <a:r>
              <a:rPr lang="cs-CZ" dirty="0" smtClean="0">
                <a:latin typeface="Garamond" pitchFamily="18" charset="0"/>
              </a:rPr>
              <a:t>srbští politikové přijali vyhlášení diktatury jako nutné zlo, které umožní zklidnit situaci</a:t>
            </a:r>
          </a:p>
          <a:p>
            <a:r>
              <a:rPr lang="cs-CZ" dirty="0" smtClean="0">
                <a:latin typeface="Garamond" pitchFamily="18" charset="0"/>
              </a:rPr>
              <a:t>Hospodářské kruhy vyhlášení diktatury přijaly s úlevou a v očekávání, že situace v zemi se konečně stabilizuje a umožní hospodářský růst.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08912" cy="633670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Diktatura však komplikovala zisk zahraniční půjčky – velmoci nechtěly půjčit nedemokratickému režimu</a:t>
            </a:r>
          </a:p>
          <a:p>
            <a:r>
              <a:rPr lang="cs-CZ" dirty="0" smtClean="0">
                <a:latin typeface="Garamond" pitchFamily="18" charset="0"/>
              </a:rPr>
              <a:t>Vyhlášením diktatury byl posílen unitarismus, federalistické koncepce uspořádání jugoslávského státu měly být zcela zapomenuty ve prospěch unitárního jugoslavismu a Chorvati se brzy začali obávat odnárodňovacího tlaku ze strany Srbů</a:t>
            </a:r>
          </a:p>
          <a:p>
            <a:r>
              <a:rPr lang="cs-CZ" dirty="0" smtClean="0">
                <a:latin typeface="Garamond" pitchFamily="18" charset="0"/>
              </a:rPr>
              <a:t>Záhy po vyhlášení diktatury se začala formovat opozice, tvrdě potírána – zatýkání a věznění bez soudů, tvrdé tresty i za menší prohřešky jako rozšiřování letáků a ilegálního tisku</a:t>
            </a:r>
          </a:p>
          <a:p>
            <a:r>
              <a:rPr lang="cs-CZ" dirty="0" smtClean="0">
                <a:latin typeface="Garamond" pitchFamily="18" charset="0"/>
              </a:rPr>
              <a:t>Část tisku se postavila na stranu režimu – šéfredaktor prorežimního záhřebského deníku </a:t>
            </a:r>
            <a:r>
              <a:rPr lang="cs-CZ" i="1" dirty="0" smtClean="0">
                <a:latin typeface="Garamond" pitchFamily="18" charset="0"/>
              </a:rPr>
              <a:t>Novosti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Toni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Schlegel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se už v březnu 1929 stal obětí atentátu</a:t>
            </a:r>
          </a:p>
          <a:p>
            <a:r>
              <a:rPr lang="cs-CZ" dirty="0" smtClean="0">
                <a:latin typeface="Garamond" pitchFamily="18" charset="0"/>
              </a:rPr>
              <a:t>Říjen 1929 – nový název </a:t>
            </a:r>
            <a:r>
              <a:rPr lang="cs-CZ" b="1" dirty="0" smtClean="0">
                <a:latin typeface="Garamond" pitchFamily="18" charset="0"/>
              </a:rPr>
              <a:t>Království Jugoslávie </a:t>
            </a:r>
          </a:p>
          <a:p>
            <a:r>
              <a:rPr lang="cs-CZ" dirty="0" smtClean="0">
                <a:latin typeface="Garamond" pitchFamily="18" charset="0"/>
              </a:rPr>
              <a:t>Nové územní rozdělení – 9 bánovin, názvy dle řek, aby se nepodporoval šovinismus</a:t>
            </a:r>
          </a:p>
          <a:p>
            <a:r>
              <a:rPr lang="cs-CZ" dirty="0" smtClean="0">
                <a:latin typeface="Garamond" pitchFamily="18" charset="0"/>
              </a:rPr>
              <a:t>Všechny „nacionální“ názvy měly být změněny na „jugoslávský“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5-Kraljevstvo_Srba,_Hrvata_i_Slovenaca_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08615" cy="54006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971600" y="6021288"/>
            <a:ext cx="6984776" cy="658368"/>
          </a:xfrm>
        </p:spPr>
        <p:txBody>
          <a:bodyPr/>
          <a:lstStyle/>
          <a:p>
            <a:pPr algn="ctr"/>
            <a:r>
              <a:rPr lang="cs-CZ" dirty="0" smtClean="0"/>
              <a:t>Království Srbů, Chorvatů a Slovinců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683568" y="5733256"/>
            <a:ext cx="8208912" cy="936104"/>
          </a:xfrm>
        </p:spPr>
        <p:txBody>
          <a:bodyPr/>
          <a:lstStyle/>
          <a:p>
            <a:pPr algn="ctr"/>
            <a:r>
              <a:rPr lang="cs-CZ" sz="2400" dirty="0" smtClean="0">
                <a:latin typeface="Garamond" pitchFamily="18" charset="0"/>
              </a:rPr>
              <a:t>Království Jugoslávie – nově utvořené bánoviny v říjnu 1929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6" name="Zástupný symbol pro obsah 5" descr="8-Kraljevina_Srba,_Hrvata_i_Slovenaca_-_podjela_na_banovine__19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47248" cy="5295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1143000"/>
          </a:xfrm>
        </p:spPr>
        <p:txBody>
          <a:bodyPr/>
          <a:lstStyle/>
          <a:p>
            <a:pPr algn="ctr"/>
            <a:r>
              <a:rPr lang="cs-CZ" b="1" dirty="0" smtClean="0">
                <a:latin typeface="Garamond" pitchFamily="18" charset="0"/>
              </a:rPr>
              <a:t>Postoj Československa k Jugoslávské diktatuře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52928" cy="511256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V zahraničí nejprve vyhlášení diktatury v Jugoslávii příliš reakcí nevyvolalo </a:t>
            </a:r>
          </a:p>
          <a:p>
            <a:r>
              <a:rPr lang="cs-CZ" dirty="0" smtClean="0">
                <a:latin typeface="Garamond" pitchFamily="18" charset="0"/>
              </a:rPr>
              <a:t>Ve Francii o něm věděli – král se radil s francouzskými politiky během své návštěvy Paříže v listopadu 1928</a:t>
            </a:r>
          </a:p>
          <a:p>
            <a:r>
              <a:rPr lang="cs-CZ" dirty="0" smtClean="0">
                <a:latin typeface="Garamond" pitchFamily="18" charset="0"/>
              </a:rPr>
              <a:t>českoslovenští politici váhali, zda mají jakožto zastánci demokracie a parlamentního systému králův radikální krok odsoudit a riskovat narušení důležitých spojeneckých vztahů, nebo kvůli ohledům na spojence, mimořádně citlivé na jakoukoliv kritiku, zaujmout neutrální postoj či se snažit československé veřejnosti události v Království SHS nějakým způsobem vysvětlit a podat je jako jediné a nezbytné řešení obtížné vnitropolitické situace v Království SHS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>
          <a:xfrm>
            <a:off x="323528" y="188640"/>
            <a:ext cx="5184576" cy="6669360"/>
          </a:xfrm>
        </p:spPr>
        <p:txBody>
          <a:bodyPr>
            <a:noAutofit/>
          </a:bodyPr>
          <a:lstStyle/>
          <a:p>
            <a:r>
              <a:rPr lang="cs-CZ" sz="2300" dirty="0" smtClean="0">
                <a:latin typeface="Garamond" pitchFamily="18" charset="0"/>
              </a:rPr>
              <a:t>Pro ČSR bylo důležité, že křeslo ministra zahraničních věcí si podržel zkušený diplomat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Vojislav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Marinković</a:t>
            </a:r>
            <a:r>
              <a:rPr lang="cs-CZ" sz="2300" dirty="0" smtClean="0">
                <a:latin typeface="Garamond" pitchFamily="18" charset="0"/>
              </a:rPr>
              <a:t>, který funkci zastával už od roku 1927</a:t>
            </a:r>
          </a:p>
          <a:p>
            <a:r>
              <a:rPr lang="cs-CZ" sz="2300" dirty="0" smtClean="0">
                <a:latin typeface="Garamond" pitchFamily="18" charset="0"/>
              </a:rPr>
              <a:t>Nebylo však jisté, jak se k ČSR postaví celá jugoslávská vláda</a:t>
            </a:r>
          </a:p>
          <a:p>
            <a:r>
              <a:rPr lang="cs-CZ" sz="2300" dirty="0" smtClean="0">
                <a:latin typeface="Garamond" pitchFamily="18" charset="0"/>
              </a:rPr>
              <a:t>Československý vyslanec </a:t>
            </a:r>
            <a:r>
              <a:rPr lang="cs-CZ" sz="23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Jan </a:t>
            </a:r>
            <a:r>
              <a:rPr lang="cs-CZ" sz="23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Šeba</a:t>
            </a:r>
            <a:r>
              <a:rPr lang="cs-CZ" sz="2300" dirty="0" smtClean="0">
                <a:latin typeface="Garamond" pitchFamily="18" charset="0"/>
              </a:rPr>
              <a:t> zaujal k režimu loajální postoj – převrat byl podle něj nevyhnutelný vzhledem k jugoslávské vnitropolitické situaci. Postoj chorvatské opozice vnímal jako nesmiřitelný a příliš radikální. Zároveň chápal, že odpovědnost, kterou na sebe král tímto krokem vzal, byla značná, a pokud by jeho krok nevyšel, ohrozilo by to samotnou existenci monarchie. </a:t>
            </a:r>
            <a:r>
              <a:rPr lang="cs-CZ" sz="2300" dirty="0" err="1" smtClean="0">
                <a:latin typeface="Garamond" pitchFamily="18" charset="0"/>
              </a:rPr>
              <a:t>Šeba</a:t>
            </a:r>
            <a:r>
              <a:rPr lang="cs-CZ" sz="2300" dirty="0" smtClean="0">
                <a:latin typeface="Garamond" pitchFamily="18" charset="0"/>
              </a:rPr>
              <a:t> byl přesvědčen, že diktatura bude mít jen přechodný charakter</a:t>
            </a:r>
            <a:endParaRPr lang="cs-CZ" sz="23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9" name="Zástupný symbol pro obsah 8" descr="Vojislav_Marinković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2880320" cy="324036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292080" y="692696"/>
            <a:ext cx="3441576" cy="658368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Garamond" pitchFamily="18" charset="0"/>
              </a:rPr>
              <a:t>Vojislav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Marinković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406</TotalTime>
  <Words>1297</Words>
  <Application>Microsoft Office PowerPoint</Application>
  <PresentationFormat>Předvádění na obrazovce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Arkýř</vt:lpstr>
      <vt:lpstr>Věrnost za věrnost? –  Československo-jugoslávské vztahy v kontextu mezinárodních vztahů ve střední a jihovýchodní Evropě mezi dvěma světovými válkami</vt:lpstr>
      <vt:lpstr>Vyhlášení královské diktatury</vt:lpstr>
      <vt:lpstr>Snímek 3</vt:lpstr>
      <vt:lpstr>Snímek 4</vt:lpstr>
      <vt:lpstr>Snímek 5</vt:lpstr>
      <vt:lpstr>Snímek 6</vt:lpstr>
      <vt:lpstr>Snímek 7</vt:lpstr>
      <vt:lpstr>Postoj Československa k Jugoslávské diktatuře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Československo-jugoslávské vztahy po vyhlášení diktatury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Věrnost za věrnost? –  Československo-jugoslávské vztahy v kontextu mezinárodních vztahů ve střední a jihovýchodní Evropě mezi dvěma světovými válkami</dc:title>
  <dc:creator>Standard</dc:creator>
  <cp:lastModifiedBy>Standard</cp:lastModifiedBy>
  <cp:revision>42</cp:revision>
  <dcterms:created xsi:type="dcterms:W3CDTF">2016-10-27T07:50:51Z</dcterms:created>
  <dcterms:modified xsi:type="dcterms:W3CDTF">2016-11-28T14:30:38Z</dcterms:modified>
</cp:coreProperties>
</file>