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 id="256" r:id="rId3"/>
    <p:sldId id="257" r:id="rId4"/>
    <p:sldId id="258" r:id="rId5"/>
    <p:sldId id="259" r:id="rId6"/>
    <p:sldId id="260" r:id="rId7"/>
    <p:sldId id="264" r:id="rId8"/>
    <p:sldId id="261" r:id="rId9"/>
    <p:sldId id="262" r:id="rId10"/>
    <p:sldId id="265" r:id="rId11"/>
    <p:sldId id="266" r:id="rId12"/>
    <p:sldId id="267" r:id="rId13"/>
    <p:sldId id="268" r:id="rId14"/>
    <p:sldId id="279" r:id="rId15"/>
    <p:sldId id="280" r:id="rId16"/>
    <p:sldId id="281" r:id="rId17"/>
    <p:sldId id="282" r:id="rId18"/>
    <p:sldId id="283" r:id="rId19"/>
    <p:sldId id="269" r:id="rId20"/>
    <p:sldId id="270" r:id="rId21"/>
    <p:sldId id="271" r:id="rId22"/>
    <p:sldId id="287" r:id="rId23"/>
    <p:sldId id="274" r:id="rId24"/>
    <p:sldId id="275" r:id="rId25"/>
    <p:sldId id="278" r:id="rId26"/>
    <p:sldId id="277" r:id="rId27"/>
    <p:sldId id="276" r:id="rId28"/>
    <p:sldId id="284" r:id="rId29"/>
    <p:sldId id="285" r:id="rId30"/>
    <p:sldId id="286" r:id="rId31"/>
    <p:sldId id="288" r:id="rId32"/>
    <p:sldId id="289" r:id="rId33"/>
    <p:sldId id="290" r:id="rId34"/>
    <p:sldId id="291" r:id="rId3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varScale="1">
        <p:scale>
          <a:sx n="65" d="100"/>
          <a:sy n="65" d="100"/>
        </p:scale>
        <p:origin x="-1440" y="-108"/>
      </p:cViewPr>
      <p:guideLst>
        <p:guide orient="horz" pos="2160"/>
        <p:guide pos="2880"/>
      </p:guideLst>
    </p:cSldViewPr>
  </p:slideViewPr>
  <p:outlineViewPr>
    <p:cViewPr>
      <p:scale>
        <a:sx n="33" d="100"/>
        <a:sy n="33" d="100"/>
      </p:scale>
      <p:origin x="0" y="3222"/>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1"/>
      </p:bgRef>
    </p:bg>
    <p:spTree>
      <p:nvGrpSpPr>
        <p:cNvPr id="1" name=""/>
        <p:cNvGrpSpPr/>
        <p:nvPr/>
      </p:nvGrpSpPr>
      <p:grpSpPr>
        <a:xfrm>
          <a:off x="0" y="0"/>
          <a:ext cx="0" cy="0"/>
          <a:chOff x="0" y="0"/>
          <a:chExt cx="0" cy="0"/>
        </a:xfrm>
      </p:grpSpPr>
      <p:sp>
        <p:nvSpPr>
          <p:cNvPr id="8" name="Nadpis 7"/>
          <p:cNvSpPr>
            <a:spLocks noGrp="1"/>
          </p:cNvSpPr>
          <p:nvPr>
            <p:ph type="ctrTitle"/>
          </p:nvPr>
        </p:nvSpPr>
        <p:spPr>
          <a:xfrm>
            <a:off x="2286000" y="3124200"/>
            <a:ext cx="6172200" cy="1894362"/>
          </a:xfrm>
        </p:spPr>
        <p:txBody>
          <a:bodyPr/>
          <a:lstStyle>
            <a:lvl1pPr>
              <a:defRPr b="1"/>
            </a:lvl1pPr>
          </a:lstStyle>
          <a:p>
            <a:r>
              <a:rPr kumimoji="0" lang="cs-CZ" smtClean="0"/>
              <a:t>Klepnutím lze upravit styl předlohy nadpisů.</a:t>
            </a:r>
            <a:endParaRPr kumimoji="0" lang="en-US"/>
          </a:p>
        </p:txBody>
      </p:sp>
      <p:sp>
        <p:nvSpPr>
          <p:cNvPr id="9" name="Podnadpis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bwMode="auto">
          <a:xfrm rot="5400000">
            <a:off x="7764621" y="1174097"/>
            <a:ext cx="2286000" cy="381000"/>
          </a:xfrm>
        </p:spPr>
        <p:txBody>
          <a:bodyPr/>
          <a:lstStyle/>
          <a:p>
            <a:fld id="{18A2481B-5154-415F-B752-558547769AA3}" type="datetimeFigureOut">
              <a:rPr lang="cs-CZ" smtClean="0"/>
              <a:pPr/>
              <a:t>29.11.2016</a:t>
            </a:fld>
            <a:endParaRPr lang="cs-CZ"/>
          </a:p>
        </p:txBody>
      </p:sp>
      <p:sp>
        <p:nvSpPr>
          <p:cNvPr id="17" name="Zástupný symbol pro zápatí 16"/>
          <p:cNvSpPr>
            <a:spLocks noGrp="1"/>
          </p:cNvSpPr>
          <p:nvPr>
            <p:ph type="ftr" sz="quarter" idx="11"/>
          </p:nvPr>
        </p:nvSpPr>
        <p:spPr bwMode="auto">
          <a:xfrm rot="5400000">
            <a:off x="7077269" y="4181669"/>
            <a:ext cx="3657600" cy="384048"/>
          </a:xfrm>
        </p:spPr>
        <p:txBody>
          <a:bodyPr/>
          <a:lstStyle/>
          <a:p>
            <a:endParaRPr lang="cs-CZ"/>
          </a:p>
        </p:txBody>
      </p:sp>
      <p:sp>
        <p:nvSpPr>
          <p:cNvPr id="10" name="Obdélník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bdélník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Obdélník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římá spojovací čára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Přímá spojovací čára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Přímá spojovací čára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Přímá spojovací čára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Přímá spojovací čára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Přímá spojovací čára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Obdélník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ipsa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ipsa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ipsa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Zástupný symbol pro číslo snímku 28"/>
          <p:cNvSpPr>
            <a:spLocks noGrp="1"/>
          </p:cNvSpPr>
          <p:nvPr>
            <p:ph type="sldNum" sz="quarter" idx="12"/>
          </p:nvPr>
        </p:nvSpPr>
        <p:spPr bwMode="auto">
          <a:xfrm>
            <a:off x="1325544" y="4928702"/>
            <a:ext cx="609600" cy="517524"/>
          </a:xfrm>
        </p:spPr>
        <p:txBody>
          <a:bodyPr/>
          <a:lstStyle/>
          <a:p>
            <a:fld id="{20264769-77EF-4CD0-90DE-F7D7F2D423C4}"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29.11.2016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9"/>
            <a:ext cx="1676400" cy="5851525"/>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29.11.2016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8" name="Zástupný symbol pro obsah 7"/>
          <p:cNvSpPr>
            <a:spLocks noGrp="1"/>
          </p:cNvSpPr>
          <p:nvPr>
            <p:ph sz="quarter" idx="1"/>
          </p:nvPr>
        </p:nvSpPr>
        <p:spPr>
          <a:xfrm>
            <a:off x="457200" y="1600200"/>
            <a:ext cx="7467600" cy="4873752"/>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4"/>
          </p:nvPr>
        </p:nvSpPr>
        <p:spPr/>
        <p:txBody>
          <a:bodyPr rtlCol="0"/>
          <a:lstStyle/>
          <a:p>
            <a:fld id="{18A2481B-5154-415F-B752-558547769AA3}" type="datetimeFigureOut">
              <a:rPr lang="cs-CZ" smtClean="0"/>
              <a:pPr/>
              <a:t>29.11.2016</a:t>
            </a:fld>
            <a:endParaRPr lang="cs-CZ"/>
          </a:p>
        </p:txBody>
      </p:sp>
      <p:sp>
        <p:nvSpPr>
          <p:cNvPr id="9" name="Zástupný symbol pro číslo snímku 8"/>
          <p:cNvSpPr>
            <a:spLocks noGrp="1"/>
          </p:cNvSpPr>
          <p:nvPr>
            <p:ph type="sldNum" sz="quarter" idx="15"/>
          </p:nvPr>
        </p:nvSpPr>
        <p:spPr/>
        <p:txBody>
          <a:bodyPr rtlCol="0"/>
          <a:lstStyle/>
          <a:p>
            <a:fld id="{20264769-77EF-4CD0-90DE-F7D7F2D423C4}" type="slidenum">
              <a:rPr lang="cs-CZ" smtClean="0"/>
              <a:pPr/>
              <a:t>‹#›</a:t>
            </a:fld>
            <a:endParaRPr lang="cs-CZ"/>
          </a:p>
        </p:txBody>
      </p:sp>
      <p:sp>
        <p:nvSpPr>
          <p:cNvPr id="10" name="Zástupný symbol pro zápatí 9"/>
          <p:cNvSpPr>
            <a:spLocks noGrp="1"/>
          </p:cNvSpPr>
          <p:nvPr>
            <p:ph type="ftr" sz="quarter" idx="16"/>
          </p:nvPr>
        </p:nvSpPr>
        <p:spPr/>
        <p:txBody>
          <a:bodyPr rtlCol="0"/>
          <a:lstStyle/>
          <a:p>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2286000" y="2895600"/>
            <a:ext cx="6172200" cy="2053590"/>
          </a:xfrm>
        </p:spPr>
        <p:txBody>
          <a:bodyPr/>
          <a:lstStyle>
            <a:lvl1pPr algn="l">
              <a:buNone/>
              <a:defRPr sz="3000" b="1" cap="small" baseline="0"/>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bwMode="auto">
          <a:xfrm rot="5400000">
            <a:off x="7763256" y="1170432"/>
            <a:ext cx="2286000" cy="381000"/>
          </a:xfrm>
        </p:spPr>
        <p:txBody>
          <a:bodyPr/>
          <a:lstStyle/>
          <a:p>
            <a:fld id="{18A2481B-5154-415F-B752-558547769AA3}" type="datetimeFigureOut">
              <a:rPr lang="cs-CZ" smtClean="0"/>
              <a:pPr/>
              <a:t>29.11.2016</a:t>
            </a:fld>
            <a:endParaRPr lang="cs-CZ"/>
          </a:p>
        </p:txBody>
      </p:sp>
      <p:sp>
        <p:nvSpPr>
          <p:cNvPr id="5" name="Zástupný symbol pro zápatí 4"/>
          <p:cNvSpPr>
            <a:spLocks noGrp="1"/>
          </p:cNvSpPr>
          <p:nvPr>
            <p:ph type="ftr" sz="quarter" idx="11"/>
          </p:nvPr>
        </p:nvSpPr>
        <p:spPr bwMode="auto">
          <a:xfrm rot="5400000">
            <a:off x="7077456" y="4178808"/>
            <a:ext cx="3657600" cy="384048"/>
          </a:xfrm>
        </p:spPr>
        <p:txBody>
          <a:bodyPr/>
          <a:lstStyle/>
          <a:p>
            <a:endParaRPr lang="cs-CZ"/>
          </a:p>
        </p:txBody>
      </p:sp>
      <p:sp>
        <p:nvSpPr>
          <p:cNvPr id="9" name="Obdélník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římá spojovací čára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Přímá spojovací čára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Přímá spojovací čára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Přímá spojovací čára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Přímá spojovací čára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Obdélník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ipsa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ipsa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ipsa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Přímá spojovací čára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Zástupný symbol pro číslo snímku 5"/>
          <p:cNvSpPr>
            <a:spLocks noGrp="1"/>
          </p:cNvSpPr>
          <p:nvPr>
            <p:ph type="sldNum" sz="quarter" idx="12"/>
          </p:nvPr>
        </p:nvSpPr>
        <p:spPr bwMode="auto">
          <a:xfrm>
            <a:off x="1340616" y="4928702"/>
            <a:ext cx="609600" cy="517524"/>
          </a:xfrm>
        </p:spPr>
        <p:txBody>
          <a:bodyPr/>
          <a:lstStyle/>
          <a:p>
            <a:fld id="{20264769-77EF-4CD0-90DE-F7D7F2D423C4}" type="slidenum">
              <a:rPr lang="cs-CZ" smtClean="0"/>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29.11.2016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
        <p:nvSpPr>
          <p:cNvPr id="9" name="Zástupný symbol pro obsah 8"/>
          <p:cNvSpPr>
            <a:spLocks noGrp="1"/>
          </p:cNvSpPr>
          <p:nvPr>
            <p:ph sz="quarter" idx="1"/>
          </p:nvPr>
        </p:nvSpPr>
        <p:spPr>
          <a:xfrm>
            <a:off x="457200" y="1600200"/>
            <a:ext cx="365760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1" name="Zástupný symbol pro obsah 10"/>
          <p:cNvSpPr>
            <a:spLocks noGrp="1"/>
          </p:cNvSpPr>
          <p:nvPr>
            <p:ph sz="quarter" idx="2"/>
          </p:nvPr>
        </p:nvSpPr>
        <p:spPr>
          <a:xfrm>
            <a:off x="4270248" y="1600200"/>
            <a:ext cx="365760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7543800" cy="1143000"/>
          </a:xfrm>
        </p:spPr>
        <p:txBody>
          <a:bodyPr anchor="b"/>
          <a:lstStyle>
            <a:lvl1pPr>
              <a:defRPr/>
            </a:lvl1pPr>
          </a:lstStyle>
          <a:p>
            <a:r>
              <a:rPr kumimoji="0" lang="cs-CZ" smtClean="0"/>
              <a:t>Klepnutím lze upravit styl předlohy nadpisů.</a:t>
            </a:r>
            <a:endParaRPr kumimoji="0" lang="en-US"/>
          </a:p>
        </p:txBody>
      </p:sp>
      <p:sp>
        <p:nvSpPr>
          <p:cNvPr id="7" name="Zástupný symbol pro datum 6"/>
          <p:cNvSpPr>
            <a:spLocks noGrp="1"/>
          </p:cNvSpPr>
          <p:nvPr>
            <p:ph type="dt" sz="half" idx="10"/>
          </p:nvPr>
        </p:nvSpPr>
        <p:spPr/>
        <p:txBody>
          <a:bodyPr/>
          <a:lstStyle/>
          <a:p>
            <a:fld id="{18A2481B-5154-415F-B752-558547769AA3}" type="datetimeFigureOut">
              <a:rPr lang="cs-CZ" smtClean="0"/>
              <a:pPr/>
              <a:t>29.11.2016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
        <p:nvSpPr>
          <p:cNvPr id="11" name="Zástupný symbol pro obsah 10"/>
          <p:cNvSpPr>
            <a:spLocks noGrp="1"/>
          </p:cNvSpPr>
          <p:nvPr>
            <p:ph sz="quarter" idx="2"/>
          </p:nvPr>
        </p:nvSpPr>
        <p:spPr>
          <a:xfrm>
            <a:off x="457200" y="2362200"/>
            <a:ext cx="3657600" cy="38862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quarter" idx="4"/>
          </p:nvPr>
        </p:nvSpPr>
        <p:spPr>
          <a:xfrm>
            <a:off x="4371975" y="2362200"/>
            <a:ext cx="3657600" cy="38862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2" name="Zástupný symbol pro text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cs-CZ" smtClean="0"/>
              <a:t>Klepnutím lze upravit styly předlohy textu.</a:t>
            </a:r>
          </a:p>
        </p:txBody>
      </p:sp>
      <p:sp>
        <p:nvSpPr>
          <p:cNvPr id="14" name="Zástupný symbol pro text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cs-CZ" smtClean="0"/>
              <a:t>Klepnutím lze upravit styly předlohy textu.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6" name="Zástupný symbol pro datum 5"/>
          <p:cNvSpPr>
            <a:spLocks noGrp="1"/>
          </p:cNvSpPr>
          <p:nvPr>
            <p:ph type="dt" sz="half" idx="10"/>
          </p:nvPr>
        </p:nvSpPr>
        <p:spPr/>
        <p:txBody>
          <a:bodyPr rtlCol="0"/>
          <a:lstStyle/>
          <a:p>
            <a:fld id="{18A2481B-5154-415F-B752-558547769AA3}" type="datetimeFigureOut">
              <a:rPr lang="cs-CZ" smtClean="0"/>
              <a:pPr/>
              <a:t>29.11.2016</a:t>
            </a:fld>
            <a:endParaRPr lang="cs-CZ"/>
          </a:p>
        </p:txBody>
      </p:sp>
      <p:sp>
        <p:nvSpPr>
          <p:cNvPr id="7" name="Zástupný symbol pro číslo snímku 6"/>
          <p:cNvSpPr>
            <a:spLocks noGrp="1"/>
          </p:cNvSpPr>
          <p:nvPr>
            <p:ph type="sldNum" sz="quarter" idx="11"/>
          </p:nvPr>
        </p:nvSpPr>
        <p:spPr/>
        <p:txBody>
          <a:bodyPr rtlCol="0"/>
          <a:lstStyle/>
          <a:p>
            <a:fld id="{20264769-77EF-4CD0-90DE-F7D7F2D423C4}" type="slidenum">
              <a:rPr lang="cs-CZ" smtClean="0"/>
              <a:pPr/>
              <a:t>‹#›</a:t>
            </a:fld>
            <a:endParaRPr lang="cs-CZ"/>
          </a:p>
        </p:txBody>
      </p:sp>
      <p:sp>
        <p:nvSpPr>
          <p:cNvPr id="8" name="Zástupný symbol pro zápatí 7"/>
          <p:cNvSpPr>
            <a:spLocks noGrp="1"/>
          </p:cNvSpPr>
          <p:nvPr>
            <p:ph type="ftr" sz="quarter" idx="12"/>
          </p:nvPr>
        </p:nvSpPr>
        <p:spPr/>
        <p:txBody>
          <a:bodyPr rtlCol="0"/>
          <a:lstStyle/>
          <a:p>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29.11.2016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1">
        <a:schemeClr val="bg1"/>
      </p:bgRef>
    </p:bg>
    <p:spTree>
      <p:nvGrpSpPr>
        <p:cNvPr id="1" name=""/>
        <p:cNvGrpSpPr/>
        <p:nvPr/>
      </p:nvGrpSpPr>
      <p:grpSpPr>
        <a:xfrm>
          <a:off x="0" y="0"/>
          <a:ext cx="0" cy="0"/>
          <a:chOff x="0" y="0"/>
          <a:chExt cx="0" cy="0"/>
        </a:xfrm>
      </p:grpSpPr>
      <p:sp>
        <p:nvSpPr>
          <p:cNvPr id="10" name="Přímá spojovací čára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Nadpis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8" name="Přímá spojovací čára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Přímá spojovací čára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Přímá spojovací čára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bdélník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římá spojovací čára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ipsa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Zástupný symbol pro obsah 17"/>
          <p:cNvSpPr>
            <a:spLocks noGrp="1"/>
          </p:cNvSpPr>
          <p:nvPr>
            <p:ph sz="quarter" idx="1"/>
          </p:nvPr>
        </p:nvSpPr>
        <p:spPr>
          <a:xfrm>
            <a:off x="304800" y="274320"/>
            <a:ext cx="5638800" cy="6327648"/>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1" name="Zástupný symbol pro datum 20"/>
          <p:cNvSpPr>
            <a:spLocks noGrp="1"/>
          </p:cNvSpPr>
          <p:nvPr>
            <p:ph type="dt" sz="half" idx="14"/>
          </p:nvPr>
        </p:nvSpPr>
        <p:spPr/>
        <p:txBody>
          <a:bodyPr rtlCol="0"/>
          <a:lstStyle/>
          <a:p>
            <a:fld id="{18A2481B-5154-415F-B752-558547769AA3}" type="datetimeFigureOut">
              <a:rPr lang="cs-CZ" smtClean="0"/>
              <a:pPr/>
              <a:t>29.11.2016</a:t>
            </a:fld>
            <a:endParaRPr lang="cs-CZ"/>
          </a:p>
        </p:txBody>
      </p:sp>
      <p:sp>
        <p:nvSpPr>
          <p:cNvPr id="22" name="Zástupný symbol pro číslo snímku 21"/>
          <p:cNvSpPr>
            <a:spLocks noGrp="1"/>
          </p:cNvSpPr>
          <p:nvPr>
            <p:ph type="sldNum" sz="quarter" idx="15"/>
          </p:nvPr>
        </p:nvSpPr>
        <p:spPr/>
        <p:txBody>
          <a:bodyPr rtlCol="0"/>
          <a:lstStyle/>
          <a:p>
            <a:fld id="{20264769-77EF-4CD0-90DE-F7D7F2D423C4}" type="slidenum">
              <a:rPr lang="cs-CZ" smtClean="0"/>
              <a:pPr/>
              <a:t>‹#›</a:t>
            </a:fld>
            <a:endParaRPr lang="cs-CZ"/>
          </a:p>
        </p:txBody>
      </p:sp>
      <p:sp>
        <p:nvSpPr>
          <p:cNvPr id="23" name="Zástupný symbol pro zápatí 22"/>
          <p:cNvSpPr>
            <a:spLocks noGrp="1"/>
          </p:cNvSpPr>
          <p:nvPr>
            <p:ph type="ftr" sz="quarter" idx="16"/>
          </p:nvPr>
        </p:nvSpPr>
        <p:spPr/>
        <p:txBody>
          <a:bodyPr rtlCol="0"/>
          <a:lstStyle/>
          <a:p>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Přímá spojovací čára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ipsa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Nadpis 1"/>
          <p:cNvSpPr>
            <a:spLocks noGrp="1"/>
          </p:cNvSpPr>
          <p:nvPr>
            <p:ph type="title"/>
          </p:nvPr>
        </p:nvSpPr>
        <p:spPr>
          <a:xfrm rot="5400000">
            <a:off x="3350133" y="3200400"/>
            <a:ext cx="6309360" cy="457200"/>
          </a:xfrm>
        </p:spPr>
        <p:txBody>
          <a:bodyPr anchor="b"/>
          <a:lstStyle>
            <a:lvl1pPr algn="l">
              <a:buNone/>
              <a:defRPr sz="2000" b="1"/>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10" name="Přímá spojovací čára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Obdélník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římá spojovací čára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Přímá spojovací čára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Přímá spojovací čára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Zástupný symbol pro datum 16"/>
          <p:cNvSpPr>
            <a:spLocks noGrp="1"/>
          </p:cNvSpPr>
          <p:nvPr>
            <p:ph type="dt" sz="half" idx="10"/>
          </p:nvPr>
        </p:nvSpPr>
        <p:spPr/>
        <p:txBody>
          <a:bodyPr rtlCol="0"/>
          <a:lstStyle/>
          <a:p>
            <a:fld id="{18A2481B-5154-415F-B752-558547769AA3}" type="datetimeFigureOut">
              <a:rPr lang="cs-CZ" smtClean="0"/>
              <a:pPr/>
              <a:t>29.11.2016</a:t>
            </a:fld>
            <a:endParaRPr lang="cs-CZ"/>
          </a:p>
        </p:txBody>
      </p:sp>
      <p:sp>
        <p:nvSpPr>
          <p:cNvPr id="18" name="Zástupný symbol pro číslo snímku 17"/>
          <p:cNvSpPr>
            <a:spLocks noGrp="1"/>
          </p:cNvSpPr>
          <p:nvPr>
            <p:ph type="sldNum" sz="quarter" idx="11"/>
          </p:nvPr>
        </p:nvSpPr>
        <p:spPr/>
        <p:txBody>
          <a:bodyPr rtlCol="0"/>
          <a:lstStyle/>
          <a:p>
            <a:fld id="{20264769-77EF-4CD0-90DE-F7D7F2D423C4}" type="slidenum">
              <a:rPr lang="cs-CZ" smtClean="0"/>
              <a:pPr/>
              <a:t>‹#›</a:t>
            </a:fld>
            <a:endParaRPr lang="cs-CZ"/>
          </a:p>
        </p:txBody>
      </p:sp>
      <p:sp>
        <p:nvSpPr>
          <p:cNvPr id="21" name="Zástupný symbol pro zápatí 20"/>
          <p:cNvSpPr>
            <a:spLocks noGrp="1"/>
          </p:cNvSpPr>
          <p:nvPr>
            <p:ph type="ftr" sz="quarter" idx="12"/>
          </p:nvPr>
        </p:nvSpPr>
        <p:spPr/>
        <p:txBody>
          <a:bodyPr rtlCol="0"/>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Přímá spojovací čára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Zástupný symbol pro nadpis 21"/>
          <p:cNvSpPr>
            <a:spLocks noGrp="1"/>
          </p:cNvSpPr>
          <p:nvPr>
            <p:ph type="title"/>
          </p:nvPr>
        </p:nvSpPr>
        <p:spPr>
          <a:xfrm>
            <a:off x="457200" y="274638"/>
            <a:ext cx="7467600" cy="1143000"/>
          </a:xfrm>
          <a:prstGeom prst="rect">
            <a:avLst/>
          </a:prstGeom>
        </p:spPr>
        <p:txBody>
          <a:bodyPr vert="horz" anchor="b">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18A2481B-5154-415F-B752-558547769AA3}" type="datetimeFigureOut">
              <a:rPr lang="cs-CZ" smtClean="0"/>
              <a:pPr/>
              <a:t>29.11.2016</a:t>
            </a:fld>
            <a:endParaRPr lang="cs-CZ"/>
          </a:p>
        </p:txBody>
      </p:sp>
      <p:sp>
        <p:nvSpPr>
          <p:cNvPr id="3" name="Zástupný symbol pro zápatí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cs-CZ"/>
          </a:p>
        </p:txBody>
      </p:sp>
      <p:sp>
        <p:nvSpPr>
          <p:cNvPr id="7" name="Přímá spojovací čára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Přímá spojovací čára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Obdélník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římá spojovací čára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ipsa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Zástupný symbol pro číslo snímk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555776" y="404664"/>
            <a:ext cx="6264696" cy="3672408"/>
          </a:xfrm>
        </p:spPr>
        <p:txBody>
          <a:bodyPr>
            <a:normAutofit/>
          </a:bodyPr>
          <a:lstStyle/>
          <a:p>
            <a:r>
              <a:rPr lang="cs-CZ" sz="3200" dirty="0" smtClean="0">
                <a:latin typeface="Garamond" pitchFamily="18" charset="0"/>
              </a:rPr>
              <a:t>Věrnost za věrnost? – </a:t>
            </a:r>
            <a:br>
              <a:rPr lang="cs-CZ" sz="3200" dirty="0" smtClean="0">
                <a:latin typeface="Garamond" pitchFamily="18" charset="0"/>
              </a:rPr>
            </a:br>
            <a:r>
              <a:rPr lang="cs-CZ" sz="3200" dirty="0" smtClean="0">
                <a:latin typeface="Garamond" pitchFamily="18" charset="0"/>
              </a:rPr>
              <a:t>Československo-jugoslávské vztahy v kontextu mezinárodních vztahů ve střední a jihovýchodní Evropě mezi dvěma světovými válkami</a:t>
            </a:r>
            <a:endParaRPr lang="cs-CZ" sz="3200" dirty="0">
              <a:latin typeface="Garamond" pitchFamily="18" charset="0"/>
            </a:endParaRPr>
          </a:p>
        </p:txBody>
      </p:sp>
      <p:sp>
        <p:nvSpPr>
          <p:cNvPr id="3" name="Podnadpis 2"/>
          <p:cNvSpPr>
            <a:spLocks noGrp="1"/>
          </p:cNvSpPr>
          <p:nvPr>
            <p:ph type="subTitle" idx="1"/>
          </p:nvPr>
        </p:nvSpPr>
        <p:spPr>
          <a:xfrm>
            <a:off x="3059832" y="5003322"/>
            <a:ext cx="5544616" cy="1371600"/>
          </a:xfrm>
        </p:spPr>
        <p:txBody>
          <a:bodyPr>
            <a:normAutofit/>
          </a:bodyPr>
          <a:lstStyle/>
          <a:p>
            <a:pPr algn="r"/>
            <a:r>
              <a:rPr lang="cs-CZ" sz="2000" dirty="0" smtClean="0">
                <a:latin typeface="Garamond" pitchFamily="18" charset="0"/>
              </a:rPr>
              <a:t>Mgr. Jana Škerlová, </a:t>
            </a:r>
            <a:r>
              <a:rPr lang="cs-CZ" sz="2000" dirty="0" err="1" smtClean="0">
                <a:latin typeface="Garamond" pitchFamily="18" charset="0"/>
              </a:rPr>
              <a:t>Ph</a:t>
            </a:r>
            <a:r>
              <a:rPr lang="cs-CZ" sz="2000" dirty="0" smtClean="0">
                <a:latin typeface="Garamond" pitchFamily="18" charset="0"/>
              </a:rPr>
              <a:t>. D.</a:t>
            </a:r>
          </a:p>
          <a:p>
            <a:pPr algn="r"/>
            <a:r>
              <a:rPr lang="cs-CZ" sz="2000" dirty="0" smtClean="0">
                <a:latin typeface="Garamond" pitchFamily="18" charset="0"/>
              </a:rPr>
              <a:t>Historický ústav Akademie věd ČR, v. v. i.,</a:t>
            </a:r>
          </a:p>
          <a:p>
            <a:pPr algn="r"/>
            <a:r>
              <a:rPr lang="cs-CZ" sz="2000" dirty="0" smtClean="0">
                <a:latin typeface="Garamond" pitchFamily="18" charset="0"/>
              </a:rPr>
              <a:t>pobočka Brno</a:t>
            </a:r>
          </a:p>
          <a:p>
            <a:pPr algn="r"/>
            <a:endParaRPr lang="cs-CZ" sz="2000" dirty="0">
              <a:latin typeface="Garamond" pitchFamily="18" charset="0"/>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7"/>
          <p:cNvSpPr>
            <a:spLocks noGrp="1"/>
          </p:cNvSpPr>
          <p:nvPr>
            <p:ph sz="quarter" idx="1"/>
          </p:nvPr>
        </p:nvSpPr>
        <p:spPr>
          <a:xfrm>
            <a:off x="395536" y="404664"/>
            <a:ext cx="8280920" cy="6120680"/>
          </a:xfrm>
        </p:spPr>
        <p:txBody>
          <a:bodyPr>
            <a:normAutofit fontScale="92500" lnSpcReduction="20000"/>
          </a:bodyPr>
          <a:lstStyle/>
          <a:p>
            <a:r>
              <a:rPr lang="cs-CZ" dirty="0" smtClean="0">
                <a:latin typeface="Garamond" pitchFamily="18" charset="0"/>
              </a:rPr>
              <a:t>Začátkem roku 1930 v Jugoslávii i ČSR všeobecná očekávání, že diktatura bude ukončena oktrojováním nové ústavy, ale to se nestalo </a:t>
            </a:r>
          </a:p>
          <a:p>
            <a:r>
              <a:rPr lang="cs-CZ" dirty="0" smtClean="0">
                <a:latin typeface="Garamond" pitchFamily="18" charset="0"/>
              </a:rPr>
              <a:t>optimismus ohledně změny režimu v Jugoslávii opadal v Praze,ale i v Jugoslávii samotné,  nedošlo k  uvolnění poměrů, ale režim naopak stále přitvrzoval</a:t>
            </a:r>
          </a:p>
          <a:p>
            <a:r>
              <a:rPr lang="cs-CZ" i="1" dirty="0" smtClean="0">
                <a:latin typeface="Garamond" pitchFamily="18" charset="0"/>
              </a:rPr>
              <a:t>„Situace je méně pěkná, než jsme si ji představovali.“  </a:t>
            </a:r>
          </a:p>
          <a:p>
            <a:pPr algn="r">
              <a:buNone/>
            </a:pPr>
            <a:r>
              <a:rPr lang="cs-CZ" dirty="0" smtClean="0">
                <a:latin typeface="Garamond" pitchFamily="18" charset="0"/>
              </a:rPr>
              <a:t>Kamil </a:t>
            </a:r>
            <a:r>
              <a:rPr lang="cs-CZ" dirty="0" err="1" smtClean="0">
                <a:latin typeface="Garamond" pitchFamily="18" charset="0"/>
              </a:rPr>
              <a:t>Krofta</a:t>
            </a:r>
            <a:r>
              <a:rPr lang="cs-CZ" dirty="0" smtClean="0">
                <a:latin typeface="Garamond" pitchFamily="18" charset="0"/>
              </a:rPr>
              <a:t> na poradě přednostů oddělení MZV, květen 1930</a:t>
            </a:r>
          </a:p>
          <a:p>
            <a:endParaRPr lang="cs-CZ" dirty="0" smtClean="0">
              <a:latin typeface="Garamond" pitchFamily="18" charset="0"/>
            </a:endParaRPr>
          </a:p>
          <a:p>
            <a:r>
              <a:rPr lang="cs-CZ" dirty="0" smtClean="0">
                <a:latin typeface="Garamond" pitchFamily="18" charset="0"/>
              </a:rPr>
              <a:t>Leden 1930 – Bělehrad navštívil známý československý publicista, generální sekretář národně demokratické strany a přítel Jihoslovanů </a:t>
            </a:r>
            <a:r>
              <a:rPr lang="cs-CZ" b="1" dirty="0" smtClean="0">
                <a:solidFill>
                  <a:schemeClr val="accent1">
                    <a:lumMod val="75000"/>
                  </a:schemeClr>
                </a:solidFill>
                <a:latin typeface="Garamond" pitchFamily="18" charset="0"/>
              </a:rPr>
              <a:t>František Hlaváček </a:t>
            </a:r>
            <a:r>
              <a:rPr lang="cs-CZ" dirty="0" smtClean="0">
                <a:latin typeface="Garamond" pitchFamily="18" charset="0"/>
              </a:rPr>
              <a:t>– setkal se s představiteli oficiální politiky (</a:t>
            </a:r>
            <a:r>
              <a:rPr lang="cs-CZ" dirty="0" err="1" smtClean="0">
                <a:latin typeface="Garamond" pitchFamily="18" charset="0"/>
              </a:rPr>
              <a:t>Živković</a:t>
            </a:r>
            <a:r>
              <a:rPr lang="cs-CZ" dirty="0" smtClean="0">
                <a:latin typeface="Garamond" pitchFamily="18" charset="0"/>
              </a:rPr>
              <a:t>, ministři </a:t>
            </a:r>
            <a:r>
              <a:rPr lang="cs-CZ" dirty="0" err="1" smtClean="0">
                <a:latin typeface="Garamond" pitchFamily="18" charset="0"/>
              </a:rPr>
              <a:t>Srškić</a:t>
            </a:r>
            <a:r>
              <a:rPr lang="cs-CZ" dirty="0" smtClean="0">
                <a:latin typeface="Garamond" pitchFamily="18" charset="0"/>
              </a:rPr>
              <a:t>, </a:t>
            </a:r>
            <a:r>
              <a:rPr lang="cs-CZ" dirty="0" err="1" smtClean="0">
                <a:latin typeface="Garamond" pitchFamily="18" charset="0"/>
              </a:rPr>
              <a:t>Korošec</a:t>
            </a:r>
            <a:r>
              <a:rPr lang="cs-CZ" dirty="0" smtClean="0">
                <a:latin typeface="Garamond" pitchFamily="18" charset="0"/>
              </a:rPr>
              <a:t> a další), také s bývalými politiky (vůdce demokratické strany Ljuba </a:t>
            </a:r>
            <a:r>
              <a:rPr lang="cs-CZ" dirty="0" err="1" smtClean="0">
                <a:latin typeface="Garamond" pitchFamily="18" charset="0"/>
              </a:rPr>
              <a:t>Davidović</a:t>
            </a:r>
            <a:r>
              <a:rPr lang="cs-CZ" dirty="0" smtClean="0">
                <a:latin typeface="Garamond" pitchFamily="18" charset="0"/>
              </a:rPr>
              <a:t>)</a:t>
            </a:r>
          </a:p>
          <a:p>
            <a:r>
              <a:rPr lang="cs-CZ" dirty="0" smtClean="0">
                <a:latin typeface="Garamond" pitchFamily="18" charset="0"/>
              </a:rPr>
              <a:t>Udělal si celkem dobrý obrázek o aktuálních poměrech v Jugoslávii a po návratu vydal v Národních listech obsáhlý úvodník o situaci v Jugoslávii, který byl v ostrém kontrastu s tím, co psal o Jugoslávii před rokem</a:t>
            </a:r>
          </a:p>
          <a:p>
            <a:r>
              <a:rPr lang="cs-CZ" dirty="0" smtClean="0">
                <a:latin typeface="Garamond" pitchFamily="18" charset="0"/>
              </a:rPr>
              <a:t>Následovala rozhořčená reakce bělehradské vlády i jugoslávského oficiózního tisku, naopak kladná reakce opozice</a:t>
            </a:r>
          </a:p>
          <a:p>
            <a:r>
              <a:rPr lang="cs-CZ" dirty="0" smtClean="0">
                <a:latin typeface="Garamond" pitchFamily="18" charset="0"/>
              </a:rPr>
              <a:t>Snaha Národních listů napravit situaci – cesta šéfredaktora Antonína </a:t>
            </a:r>
            <a:r>
              <a:rPr lang="cs-CZ" dirty="0" err="1" smtClean="0">
                <a:latin typeface="Garamond" pitchFamily="18" charset="0"/>
              </a:rPr>
              <a:t>Pimpera</a:t>
            </a:r>
            <a:r>
              <a:rPr lang="cs-CZ" dirty="0" smtClean="0">
                <a:latin typeface="Garamond" pitchFamily="18" charset="0"/>
              </a:rPr>
              <a:t> a článek o Jugoslávii v pozitivním smyslu</a:t>
            </a:r>
          </a:p>
          <a:p>
            <a:endParaRPr lang="cs-CZ" dirty="0">
              <a:latin typeface="Garamond"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457200" y="260648"/>
            <a:ext cx="8219256" cy="6213304"/>
          </a:xfrm>
        </p:spPr>
        <p:txBody>
          <a:bodyPr>
            <a:normAutofit/>
          </a:bodyPr>
          <a:lstStyle/>
          <a:p>
            <a:r>
              <a:rPr lang="cs-CZ" sz="2100" i="1" dirty="0" smtClean="0">
                <a:latin typeface="Garamond" pitchFamily="18" charset="0"/>
              </a:rPr>
              <a:t>„Nestranný pozorovatel musí </a:t>
            </a:r>
            <a:r>
              <a:rPr lang="cs-CZ" sz="2100" i="1" dirty="0" err="1" smtClean="0">
                <a:latin typeface="Garamond" pitchFamily="18" charset="0"/>
              </a:rPr>
              <a:t>doznati</a:t>
            </a:r>
            <a:r>
              <a:rPr lang="cs-CZ" sz="2100" i="1" dirty="0" smtClean="0">
                <a:latin typeface="Garamond" pitchFamily="18" charset="0"/>
              </a:rPr>
              <a:t>, že dnešní režim provedl mnoho dobrého: přivodil rozhodné zlepšení ve fungování správy, v morálce a úřadování státního úřednictva </a:t>
            </a:r>
            <a:r>
              <a:rPr lang="cs-CZ" sz="2100" dirty="0" smtClean="0">
                <a:latin typeface="Garamond" pitchFamily="18" charset="0"/>
              </a:rPr>
              <a:t>[…] </a:t>
            </a:r>
            <a:r>
              <a:rPr lang="cs-CZ" sz="2100" i="1" dirty="0" smtClean="0">
                <a:latin typeface="Garamond" pitchFamily="18" charset="0"/>
              </a:rPr>
              <a:t>a také zlepšil stav státních financí zavedením pořádku a úsporami a vydal řadu velmi dobrých zákonů atd. </a:t>
            </a:r>
            <a:r>
              <a:rPr lang="cs-CZ" sz="2100" dirty="0" smtClean="0">
                <a:latin typeface="Garamond" pitchFamily="18" charset="0"/>
              </a:rPr>
              <a:t>[…] </a:t>
            </a:r>
            <a:r>
              <a:rPr lang="cs-CZ" sz="2100" i="1" dirty="0" smtClean="0">
                <a:latin typeface="Garamond" pitchFamily="18" charset="0"/>
              </a:rPr>
              <a:t>Přesto však mnohé politické činy režimu nesetkaly se se sympatiemi v národě, ba odňaly mu mnoho počátečních sympatií, zvláště proto, že příliš byla potlačena svoboda tisku i jakýchkoliv projevů veřejného mínění, že režim i nejvážnější opatření zákonodárná, správní, hospodářská i politická – jako např. v poslední době utvoření bánovin –</a:t>
            </a:r>
            <a:r>
              <a:rPr lang="cs-CZ" sz="2100" dirty="0" smtClean="0">
                <a:latin typeface="Garamond" pitchFamily="18" charset="0"/>
              </a:rPr>
              <a:t> </a:t>
            </a:r>
            <a:r>
              <a:rPr lang="cs-CZ" sz="2100" i="1" dirty="0" smtClean="0">
                <a:latin typeface="Garamond" pitchFamily="18" charset="0"/>
              </a:rPr>
              <a:t>provedl bez</a:t>
            </a:r>
            <a:r>
              <a:rPr lang="cs-CZ" sz="2100" dirty="0" smtClean="0">
                <a:latin typeface="Garamond" pitchFamily="18" charset="0"/>
              </a:rPr>
              <a:t> </a:t>
            </a:r>
            <a:r>
              <a:rPr lang="cs-CZ" sz="2100" i="1" dirty="0" smtClean="0">
                <a:latin typeface="Garamond" pitchFamily="18" charset="0"/>
              </a:rPr>
              <a:t>jakéhokoliv kontaktu a připuštění poradního hlasu zástupců různých ideových směrů (které přece jen nemožno </a:t>
            </a:r>
            <a:r>
              <a:rPr lang="cs-CZ" sz="2100" i="1" dirty="0" err="1" smtClean="0">
                <a:latin typeface="Garamond" pitchFamily="18" charset="0"/>
              </a:rPr>
              <a:t>potlačiti</a:t>
            </a:r>
            <a:r>
              <a:rPr lang="cs-CZ" sz="2100" i="1" dirty="0" smtClean="0">
                <a:latin typeface="Garamond" pitchFamily="18" charset="0"/>
              </a:rPr>
              <a:t> a které zůstávají, i když politické strany byly rozpuštěny a formování politických stran vůbec zakázáno) a provedl to vše bez jakékoliv veřejné diskuze, pomocí které by snad mohl národ o oprávněnosti svých činů </a:t>
            </a:r>
            <a:r>
              <a:rPr lang="cs-CZ" sz="2100" i="1" dirty="0" err="1" smtClean="0">
                <a:latin typeface="Garamond" pitchFamily="18" charset="0"/>
              </a:rPr>
              <a:t>přesvědčovati</a:t>
            </a:r>
            <a:r>
              <a:rPr lang="cs-CZ" sz="2100" i="1" dirty="0" smtClean="0">
                <a:latin typeface="Garamond" pitchFamily="18" charset="0"/>
              </a:rPr>
              <a:t>. </a:t>
            </a:r>
            <a:r>
              <a:rPr lang="cs-CZ" sz="2100" dirty="0" smtClean="0">
                <a:latin typeface="Garamond" pitchFamily="18" charset="0"/>
              </a:rPr>
              <a:t>[…] </a:t>
            </a:r>
            <a:r>
              <a:rPr lang="cs-CZ" sz="2100" i="1" dirty="0" smtClean="0">
                <a:latin typeface="Garamond" pitchFamily="18" charset="0"/>
              </a:rPr>
              <a:t>Že však veřejné mínění bylo naprosto vyloučeno z jakékoli i poradní spoluúčasti a spolupráce, to vzbudilo nespokojenost, která vzrůstá a rozšiřuje se i do vrstev lidových, hlavně od té doby, co nynější režim učinil řadu opatření, která jsou v rozporu s tradicionelním cítěním, jak tomu jest specielně s utvořením nových bánovin, nelítostně trhajícím historické územní jednotky, zakořeněné v srdcích lidu.“</a:t>
            </a:r>
          </a:p>
          <a:p>
            <a:pPr algn="r">
              <a:buNone/>
            </a:pPr>
            <a:r>
              <a:rPr lang="cs-CZ" sz="2100" dirty="0" smtClean="0">
                <a:latin typeface="Garamond" pitchFamily="18" charset="0"/>
              </a:rPr>
              <a:t>Národní listy, 18. 1. 1930 </a:t>
            </a:r>
            <a:endParaRPr lang="cs-CZ" sz="2100" dirty="0">
              <a:latin typeface="Garamond"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2"/>
          </p:nvPr>
        </p:nvSpPr>
        <p:spPr>
          <a:xfrm>
            <a:off x="179512" y="116632"/>
            <a:ext cx="8640960" cy="1368152"/>
          </a:xfrm>
        </p:spPr>
        <p:txBody>
          <a:bodyPr>
            <a:normAutofit fontScale="92500" lnSpcReduction="10000"/>
          </a:bodyPr>
          <a:lstStyle/>
          <a:p>
            <a:r>
              <a:rPr lang="cs-CZ" sz="2200" dirty="0" smtClean="0">
                <a:latin typeface="Garamond" pitchFamily="18" charset="0"/>
              </a:rPr>
              <a:t>březen 1930 – oslavy Masarykova jubilea v ČSR i v Jugoslávii</a:t>
            </a:r>
          </a:p>
          <a:p>
            <a:r>
              <a:rPr lang="cs-CZ" sz="2200" dirty="0" smtClean="0">
                <a:latin typeface="Garamond" pitchFamily="18" charset="0"/>
              </a:rPr>
              <a:t>Určitá rezervovanost oficiálních jugoslávských míst k oslavám, ale srdečnost nepolitických oslav, zvláště v Srbsku</a:t>
            </a:r>
          </a:p>
          <a:p>
            <a:r>
              <a:rPr lang="cs-CZ" sz="2200" dirty="0" smtClean="0">
                <a:latin typeface="Garamond" pitchFamily="18" charset="0"/>
              </a:rPr>
              <a:t>Cenzura jugoslávského tisku píšícího o Masarykovi</a:t>
            </a:r>
          </a:p>
        </p:txBody>
      </p:sp>
      <p:pic>
        <p:nvPicPr>
          <p:cNvPr id="8" name="Zástupný symbol pro obsah 7" descr="Obr 6.TIF"/>
          <p:cNvPicPr>
            <a:picLocks noGrp="1" noChangeAspect="1"/>
          </p:cNvPicPr>
          <p:nvPr>
            <p:ph sz="quarter" idx="4"/>
          </p:nvPr>
        </p:nvPicPr>
        <p:blipFill>
          <a:blip r:embed="rId2" cstate="print"/>
          <a:stretch>
            <a:fillRect/>
          </a:stretch>
        </p:blipFill>
        <p:spPr>
          <a:xfrm>
            <a:off x="1403648" y="1484784"/>
            <a:ext cx="6192688" cy="4139934"/>
          </a:xfrm>
        </p:spPr>
      </p:pic>
      <p:sp>
        <p:nvSpPr>
          <p:cNvPr id="6" name="Zástupný symbol pro text 5"/>
          <p:cNvSpPr>
            <a:spLocks noGrp="1"/>
          </p:cNvSpPr>
          <p:nvPr>
            <p:ph type="body" sz="quarter" idx="3"/>
          </p:nvPr>
        </p:nvSpPr>
        <p:spPr>
          <a:xfrm>
            <a:off x="179512" y="5733256"/>
            <a:ext cx="8640960" cy="936104"/>
          </a:xfrm>
        </p:spPr>
        <p:txBody>
          <a:bodyPr/>
          <a:lstStyle/>
          <a:p>
            <a:pPr algn="ctr"/>
            <a:r>
              <a:rPr lang="cs-CZ" sz="2200" dirty="0" smtClean="0">
                <a:latin typeface="Garamond" pitchFamily="18" charset="0"/>
              </a:rPr>
              <a:t>Jugoslávská delegace pod vedením ministra Milana </a:t>
            </a:r>
            <a:r>
              <a:rPr lang="cs-CZ" sz="2200" dirty="0" err="1" smtClean="0">
                <a:latin typeface="Garamond" pitchFamily="18" charset="0"/>
              </a:rPr>
              <a:t>Srškiće</a:t>
            </a:r>
            <a:r>
              <a:rPr lang="cs-CZ" sz="2200" dirty="0" smtClean="0">
                <a:latin typeface="Garamond" pitchFamily="18" charset="0"/>
              </a:rPr>
              <a:t> a generála </a:t>
            </a:r>
            <a:r>
              <a:rPr lang="cs-CZ" sz="2200" dirty="0" err="1" smtClean="0">
                <a:latin typeface="Garamond" pitchFamily="18" charset="0"/>
              </a:rPr>
              <a:t>Vojislava</a:t>
            </a:r>
            <a:r>
              <a:rPr lang="cs-CZ" sz="2200" dirty="0" smtClean="0">
                <a:latin typeface="Garamond" pitchFamily="18" charset="0"/>
              </a:rPr>
              <a:t> </a:t>
            </a:r>
            <a:r>
              <a:rPr lang="cs-CZ" sz="2200" dirty="0" err="1" smtClean="0">
                <a:latin typeface="Garamond" pitchFamily="18" charset="0"/>
              </a:rPr>
              <a:t>Saviće</a:t>
            </a:r>
            <a:r>
              <a:rPr lang="cs-CZ" sz="2200" dirty="0" smtClean="0">
                <a:latin typeface="Garamond" pitchFamily="18" charset="0"/>
              </a:rPr>
              <a:t> přichází na Pražský hrad gratulovat T. G. M.</a:t>
            </a:r>
            <a:endParaRPr lang="cs-CZ" sz="2200" dirty="0">
              <a:latin typeface="Garamond"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7"/>
          <p:cNvSpPr>
            <a:spLocks noGrp="1"/>
          </p:cNvSpPr>
          <p:nvPr>
            <p:ph sz="quarter" idx="1"/>
          </p:nvPr>
        </p:nvSpPr>
        <p:spPr>
          <a:xfrm>
            <a:off x="395536" y="332656"/>
            <a:ext cx="8280920" cy="6264696"/>
          </a:xfrm>
        </p:spPr>
        <p:txBody>
          <a:bodyPr>
            <a:normAutofit fontScale="92500"/>
          </a:bodyPr>
          <a:lstStyle/>
          <a:p>
            <a:r>
              <a:rPr lang="cs-CZ" dirty="0" smtClean="0">
                <a:latin typeface="Garamond" pitchFamily="18" charset="0"/>
              </a:rPr>
              <a:t>Prosinec  1929 – v Jugoslávii znárodněny všechny sokolské i orelské organizace (důvodem hlavně obavy režimu, že v nich může vznikat opozice, která by využila Sokoly a jejich výzbroj a výstroj k ozbrojenému povstání proti režimu), </a:t>
            </a:r>
          </a:p>
          <a:p>
            <a:r>
              <a:rPr lang="cs-CZ" dirty="0" smtClean="0">
                <a:latin typeface="Garamond" pitchFamily="18" charset="0"/>
              </a:rPr>
              <a:t>Vznik Sokola Království Jugoslávie – pod kontrolou státu</a:t>
            </a:r>
          </a:p>
          <a:p>
            <a:r>
              <a:rPr lang="cs-CZ" dirty="0" smtClean="0">
                <a:latin typeface="Garamond" pitchFamily="18" charset="0"/>
              </a:rPr>
              <a:t>Koncem června 1930 – </a:t>
            </a:r>
            <a:r>
              <a:rPr lang="cs-CZ" b="1" dirty="0" smtClean="0">
                <a:latin typeface="Garamond" pitchFamily="18" charset="0"/>
              </a:rPr>
              <a:t>všesokolský slet v Bělehradě </a:t>
            </a:r>
            <a:r>
              <a:rPr lang="cs-CZ" dirty="0" smtClean="0">
                <a:latin typeface="Garamond" pitchFamily="18" charset="0"/>
              </a:rPr>
              <a:t>– 1. po znárodnění Sokola v Jugoslávii</a:t>
            </a:r>
          </a:p>
          <a:p>
            <a:r>
              <a:rPr lang="cs-CZ" dirty="0" smtClean="0">
                <a:latin typeface="Garamond" pitchFamily="18" charset="0"/>
              </a:rPr>
              <a:t>Velký zájem o účast československé delegace – ČOS zaujala rezervovaný postoj – Jugoslávský Sokol nedemokratická instituce budovaná shora</a:t>
            </a:r>
          </a:p>
          <a:p>
            <a:r>
              <a:rPr lang="cs-CZ" dirty="0" smtClean="0">
                <a:latin typeface="Garamond" pitchFamily="18" charset="0"/>
              </a:rPr>
              <a:t>nakonec účast asi 5 000 čs. sokolů, reprezentanti vlády a prezidentské kanceláře, putovní cena  darovaná TGM</a:t>
            </a:r>
          </a:p>
          <a:p>
            <a:r>
              <a:rPr lang="cs-CZ" dirty="0" smtClean="0">
                <a:latin typeface="Garamond" pitchFamily="18" charset="0"/>
              </a:rPr>
              <a:t>Vystoupení čs. sokolů i sportovců velmi úspěšná</a:t>
            </a:r>
          </a:p>
          <a:p>
            <a:r>
              <a:rPr lang="cs-CZ" dirty="0" smtClean="0">
                <a:latin typeface="Garamond" pitchFamily="18" charset="0"/>
              </a:rPr>
              <a:t>Celkově dojem ze sletu rozpačitý – vysoké náklady a malý efekt</a:t>
            </a:r>
          </a:p>
          <a:p>
            <a:r>
              <a:rPr lang="cs-CZ" dirty="0" smtClean="0">
                <a:latin typeface="Garamond" pitchFamily="18" charset="0"/>
              </a:rPr>
              <a:t>Slet kritizoval zejména československý katolický tisk</a:t>
            </a:r>
          </a:p>
          <a:p>
            <a:r>
              <a:rPr lang="cs-CZ" dirty="0" smtClean="0">
                <a:latin typeface="Garamond" pitchFamily="18" charset="0"/>
              </a:rPr>
              <a:t>SKJ přijat i do Svazu slovanského sokolstva, který zastřešoval všechny organizace</a:t>
            </a:r>
          </a:p>
          <a:p>
            <a:endParaRPr lang="cs-CZ" dirty="0" smtClean="0">
              <a:latin typeface="Garamond" pitchFamily="18" charset="0"/>
            </a:endParaRPr>
          </a:p>
          <a:p>
            <a:endParaRPr lang="cs-CZ" dirty="0" smtClean="0">
              <a:latin typeface="Garamond" pitchFamily="18" charset="0"/>
            </a:endParaRPr>
          </a:p>
          <a:p>
            <a:endParaRPr lang="cs-CZ" dirty="0">
              <a:latin typeface="Garamond"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Zástupný symbol pro obsah 11" descr="20161107_094451.jpg"/>
          <p:cNvPicPr>
            <a:picLocks noGrp="1" noChangeAspect="1"/>
          </p:cNvPicPr>
          <p:nvPr>
            <p:ph sz="quarter" idx="4"/>
          </p:nvPr>
        </p:nvPicPr>
        <p:blipFill>
          <a:blip r:embed="rId2" cstate="print"/>
          <a:stretch>
            <a:fillRect/>
          </a:stretch>
        </p:blipFill>
        <p:spPr>
          <a:xfrm>
            <a:off x="5076056" y="1196752"/>
            <a:ext cx="2992611" cy="5320196"/>
          </a:xfrm>
        </p:spPr>
      </p:pic>
      <p:sp>
        <p:nvSpPr>
          <p:cNvPr id="5" name="Zástupný symbol pro text 4"/>
          <p:cNvSpPr>
            <a:spLocks noGrp="1"/>
          </p:cNvSpPr>
          <p:nvPr>
            <p:ph type="body" sz="quarter" idx="1"/>
          </p:nvPr>
        </p:nvSpPr>
        <p:spPr>
          <a:xfrm>
            <a:off x="323528" y="188640"/>
            <a:ext cx="3657600" cy="936104"/>
          </a:xfrm>
        </p:spPr>
        <p:txBody>
          <a:bodyPr/>
          <a:lstStyle/>
          <a:p>
            <a:pPr algn="ctr"/>
            <a:r>
              <a:rPr lang="cs-CZ" dirty="0" smtClean="0">
                <a:latin typeface="Garamond" pitchFamily="18" charset="0"/>
              </a:rPr>
              <a:t>Následník trůnu </a:t>
            </a:r>
            <a:r>
              <a:rPr lang="cs-CZ" dirty="0" smtClean="0">
                <a:latin typeface="Garamond" pitchFamily="18" charset="0"/>
              </a:rPr>
              <a:t>princ </a:t>
            </a:r>
            <a:r>
              <a:rPr lang="cs-CZ" dirty="0" smtClean="0">
                <a:latin typeface="Garamond" pitchFamily="18" charset="0"/>
              </a:rPr>
              <a:t>Petr jako starosta Jugoslávského Sokola. </a:t>
            </a:r>
            <a:endParaRPr lang="cs-CZ" dirty="0">
              <a:latin typeface="Garamond" pitchFamily="18" charset="0"/>
            </a:endParaRPr>
          </a:p>
        </p:txBody>
      </p:sp>
      <p:sp>
        <p:nvSpPr>
          <p:cNvPr id="7" name="Zástupný symbol pro text 6"/>
          <p:cNvSpPr>
            <a:spLocks noGrp="1"/>
          </p:cNvSpPr>
          <p:nvPr>
            <p:ph type="body" sz="quarter" idx="3"/>
          </p:nvPr>
        </p:nvSpPr>
        <p:spPr>
          <a:xfrm>
            <a:off x="4716016" y="188640"/>
            <a:ext cx="3657600" cy="936104"/>
          </a:xfrm>
        </p:spPr>
        <p:txBody>
          <a:bodyPr/>
          <a:lstStyle/>
          <a:p>
            <a:pPr algn="ctr"/>
            <a:r>
              <a:rPr lang="cs-CZ" dirty="0" smtClean="0"/>
              <a:t>Propagační plakát sletu v roce 1930.</a:t>
            </a:r>
            <a:endParaRPr lang="cs-CZ" dirty="0"/>
          </a:p>
        </p:txBody>
      </p:sp>
      <p:pic>
        <p:nvPicPr>
          <p:cNvPr id="11" name="Zástupný symbol pro obsah 10" descr="20161107_094206.jpg"/>
          <p:cNvPicPr>
            <a:picLocks noGrp="1" noChangeAspect="1"/>
          </p:cNvPicPr>
          <p:nvPr>
            <p:ph sz="quarter" idx="2"/>
          </p:nvPr>
        </p:nvPicPr>
        <p:blipFill>
          <a:blip r:embed="rId3" cstate="print"/>
          <a:stretch>
            <a:fillRect/>
          </a:stretch>
        </p:blipFill>
        <p:spPr>
          <a:xfrm>
            <a:off x="683568" y="1196752"/>
            <a:ext cx="3055466" cy="5431938"/>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descr="20161107_094511.jpg"/>
          <p:cNvPicPr>
            <a:picLocks noGrp="1" noChangeAspect="1"/>
          </p:cNvPicPr>
          <p:nvPr>
            <p:ph sz="quarter" idx="2"/>
          </p:nvPr>
        </p:nvPicPr>
        <p:blipFill>
          <a:blip r:embed="rId2" cstate="print"/>
          <a:stretch>
            <a:fillRect/>
          </a:stretch>
        </p:blipFill>
        <p:spPr>
          <a:xfrm>
            <a:off x="251520" y="476672"/>
            <a:ext cx="8496944" cy="4779531"/>
          </a:xfrm>
        </p:spPr>
      </p:pic>
      <p:sp>
        <p:nvSpPr>
          <p:cNvPr id="5" name="Zástupný symbol pro text 4"/>
          <p:cNvSpPr>
            <a:spLocks noGrp="1"/>
          </p:cNvSpPr>
          <p:nvPr>
            <p:ph type="body" sz="quarter" idx="1"/>
          </p:nvPr>
        </p:nvSpPr>
        <p:spPr>
          <a:xfrm>
            <a:off x="899592" y="5877272"/>
            <a:ext cx="7200800" cy="658368"/>
          </a:xfrm>
          <a:prstGeom prst="roundRect">
            <a:avLst>
              <a:gd name="adj" fmla="val 41309"/>
            </a:avLst>
          </a:prstGeom>
        </p:spPr>
        <p:txBody>
          <a:bodyPr/>
          <a:lstStyle/>
          <a:p>
            <a:pPr algn="ctr"/>
            <a:r>
              <a:rPr lang="cs-CZ" sz="2800" dirty="0" smtClean="0">
                <a:latin typeface="Garamond" pitchFamily="18" charset="0"/>
              </a:rPr>
              <a:t>Příjezd</a:t>
            </a:r>
            <a:r>
              <a:rPr lang="cs-CZ" sz="2400" dirty="0" smtClean="0">
                <a:latin typeface="Garamond" pitchFamily="18" charset="0"/>
              </a:rPr>
              <a:t> polských sokolů do Bělehradu</a:t>
            </a:r>
            <a:endParaRPr lang="cs-CZ" sz="2400" dirty="0">
              <a:latin typeface="Garamond"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descr="20161107_094533.jpg"/>
          <p:cNvPicPr>
            <a:picLocks noGrp="1" noChangeAspect="1"/>
          </p:cNvPicPr>
          <p:nvPr>
            <p:ph sz="quarter" idx="4"/>
          </p:nvPr>
        </p:nvPicPr>
        <p:blipFill>
          <a:blip r:embed="rId2" cstate="print"/>
          <a:stretch>
            <a:fillRect/>
          </a:stretch>
        </p:blipFill>
        <p:spPr>
          <a:xfrm>
            <a:off x="179512" y="332656"/>
            <a:ext cx="8586145" cy="4829706"/>
          </a:xfrm>
        </p:spPr>
      </p:pic>
      <p:sp>
        <p:nvSpPr>
          <p:cNvPr id="6" name="Zástupný symbol pro text 5"/>
          <p:cNvSpPr>
            <a:spLocks noGrp="1"/>
          </p:cNvSpPr>
          <p:nvPr>
            <p:ph type="body" sz="quarter" idx="3"/>
          </p:nvPr>
        </p:nvSpPr>
        <p:spPr>
          <a:xfrm>
            <a:off x="899592" y="5589240"/>
            <a:ext cx="7056784" cy="658368"/>
          </a:xfrm>
          <a:prstGeom prst="roundRect">
            <a:avLst>
              <a:gd name="adj" fmla="val 43549"/>
            </a:avLst>
          </a:prstGeom>
        </p:spPr>
        <p:txBody>
          <a:bodyPr/>
          <a:lstStyle/>
          <a:p>
            <a:pPr algn="ctr"/>
            <a:r>
              <a:rPr lang="cs-CZ" sz="2800" dirty="0" smtClean="0">
                <a:latin typeface="Garamond" pitchFamily="18" charset="0"/>
              </a:rPr>
              <a:t>Příjezd českých sokolů do Bělehradu.</a:t>
            </a:r>
            <a:endParaRPr lang="cs-CZ" sz="2800" dirty="0">
              <a:latin typeface="Garamond"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descr="20161107_094538.jpg"/>
          <p:cNvPicPr>
            <a:picLocks noGrp="1" noChangeAspect="1"/>
          </p:cNvPicPr>
          <p:nvPr>
            <p:ph sz="quarter" idx="2"/>
          </p:nvPr>
        </p:nvPicPr>
        <p:blipFill>
          <a:blip r:embed="rId2" cstate="print"/>
          <a:stretch>
            <a:fillRect/>
          </a:stretch>
        </p:blipFill>
        <p:spPr>
          <a:xfrm>
            <a:off x="179512" y="188640"/>
            <a:ext cx="5760640" cy="3240360"/>
          </a:xfrm>
        </p:spPr>
      </p:pic>
      <p:pic>
        <p:nvPicPr>
          <p:cNvPr id="12" name="Zástupný symbol pro obsah 11" descr="20161107_094551.jpg"/>
          <p:cNvPicPr>
            <a:picLocks noGrp="1" noChangeAspect="1"/>
          </p:cNvPicPr>
          <p:nvPr>
            <p:ph sz="quarter" idx="4"/>
          </p:nvPr>
        </p:nvPicPr>
        <p:blipFill>
          <a:blip r:embed="rId3" cstate="print"/>
          <a:stretch>
            <a:fillRect/>
          </a:stretch>
        </p:blipFill>
        <p:spPr>
          <a:xfrm>
            <a:off x="3059832" y="3492008"/>
            <a:ext cx="5673824" cy="3191526"/>
          </a:xfrm>
        </p:spPr>
      </p:pic>
      <p:sp>
        <p:nvSpPr>
          <p:cNvPr id="10" name="Zástupný symbol pro text 9"/>
          <p:cNvSpPr>
            <a:spLocks noGrp="1"/>
          </p:cNvSpPr>
          <p:nvPr>
            <p:ph type="body" sz="quarter" idx="3"/>
          </p:nvPr>
        </p:nvSpPr>
        <p:spPr>
          <a:xfrm>
            <a:off x="6300192" y="260648"/>
            <a:ext cx="2376264" cy="2304256"/>
          </a:xfrm>
        </p:spPr>
        <p:txBody>
          <a:bodyPr/>
          <a:lstStyle/>
          <a:p>
            <a:pPr algn="ctr"/>
            <a:r>
              <a:rPr lang="cs-CZ" sz="2800" dirty="0" smtClean="0">
                <a:latin typeface="Garamond" pitchFamily="18" charset="0"/>
              </a:rPr>
              <a:t>České sokolky v průvodu</a:t>
            </a:r>
            <a:endParaRPr lang="cs-CZ" sz="2800" dirty="0">
              <a:latin typeface="Garamond"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descr="20161107_094621.jpg"/>
          <p:cNvPicPr>
            <a:picLocks noGrp="1" noChangeAspect="1"/>
          </p:cNvPicPr>
          <p:nvPr>
            <p:ph sz="quarter" idx="2"/>
          </p:nvPr>
        </p:nvPicPr>
        <p:blipFill>
          <a:blip r:embed="rId2" cstate="print"/>
          <a:stretch>
            <a:fillRect/>
          </a:stretch>
        </p:blipFill>
        <p:spPr>
          <a:xfrm>
            <a:off x="323528" y="476672"/>
            <a:ext cx="8400256" cy="4725144"/>
          </a:xfrm>
        </p:spPr>
      </p:pic>
      <p:sp>
        <p:nvSpPr>
          <p:cNvPr id="5" name="Zástupný symbol pro text 4"/>
          <p:cNvSpPr>
            <a:spLocks noGrp="1"/>
          </p:cNvSpPr>
          <p:nvPr>
            <p:ph type="body" sz="quarter" idx="1"/>
          </p:nvPr>
        </p:nvSpPr>
        <p:spPr>
          <a:xfrm>
            <a:off x="395536" y="5661248"/>
            <a:ext cx="8280920" cy="658368"/>
          </a:xfrm>
          <a:prstGeom prst="roundRect">
            <a:avLst>
              <a:gd name="adj" fmla="val 38083"/>
            </a:avLst>
          </a:prstGeom>
        </p:spPr>
        <p:txBody>
          <a:bodyPr/>
          <a:lstStyle/>
          <a:p>
            <a:pPr algn="ctr"/>
            <a:r>
              <a:rPr lang="cs-CZ" sz="2400" dirty="0" smtClean="0">
                <a:latin typeface="Garamond" pitchFamily="18" charset="0"/>
              </a:rPr>
              <a:t>Král a nejvyšší funkcionáři Sokola přihlížejí programu</a:t>
            </a:r>
            <a:endParaRPr lang="cs-CZ" sz="2400" dirty="0">
              <a:latin typeface="Garamond"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251520" y="332656"/>
            <a:ext cx="8352928" cy="6336704"/>
          </a:xfrm>
        </p:spPr>
        <p:txBody>
          <a:bodyPr>
            <a:normAutofit fontScale="92500" lnSpcReduction="20000"/>
          </a:bodyPr>
          <a:lstStyle/>
          <a:p>
            <a:r>
              <a:rPr lang="cs-CZ" dirty="0" smtClean="0">
                <a:latin typeface="Garamond" pitchFamily="18" charset="0"/>
              </a:rPr>
              <a:t>Říjen 1930 – v brněnských Lidových novinách vyšly články britského publicisty </a:t>
            </a:r>
            <a:r>
              <a:rPr lang="cs-CZ" b="1" dirty="0" smtClean="0">
                <a:solidFill>
                  <a:schemeClr val="accent1">
                    <a:lumMod val="75000"/>
                  </a:schemeClr>
                </a:solidFill>
                <a:latin typeface="Garamond" pitchFamily="18" charset="0"/>
              </a:rPr>
              <a:t>Roberta W. </a:t>
            </a:r>
            <a:r>
              <a:rPr lang="cs-CZ" b="1" dirty="0" err="1" smtClean="0">
                <a:solidFill>
                  <a:schemeClr val="accent1">
                    <a:lumMod val="75000"/>
                  </a:schemeClr>
                </a:solidFill>
                <a:latin typeface="Garamond" pitchFamily="18" charset="0"/>
              </a:rPr>
              <a:t>Setona</a:t>
            </a:r>
            <a:r>
              <a:rPr lang="cs-CZ" b="1" dirty="0" smtClean="0">
                <a:solidFill>
                  <a:schemeClr val="accent1">
                    <a:lumMod val="75000"/>
                  </a:schemeClr>
                </a:solidFill>
                <a:latin typeface="Garamond" pitchFamily="18" charset="0"/>
              </a:rPr>
              <a:t>-</a:t>
            </a:r>
            <a:r>
              <a:rPr lang="cs-CZ" b="1" dirty="0" err="1" smtClean="0">
                <a:solidFill>
                  <a:schemeClr val="accent1">
                    <a:lumMod val="75000"/>
                  </a:schemeClr>
                </a:solidFill>
                <a:latin typeface="Garamond" pitchFamily="18" charset="0"/>
              </a:rPr>
              <a:t>Watsona</a:t>
            </a:r>
            <a:r>
              <a:rPr lang="cs-CZ" b="1" dirty="0" smtClean="0">
                <a:solidFill>
                  <a:schemeClr val="accent1">
                    <a:lumMod val="75000"/>
                  </a:schemeClr>
                </a:solidFill>
                <a:latin typeface="Garamond" pitchFamily="18" charset="0"/>
              </a:rPr>
              <a:t> </a:t>
            </a:r>
            <a:r>
              <a:rPr lang="cs-CZ" dirty="0" smtClean="0">
                <a:latin typeface="Garamond" pitchFamily="18" charset="0"/>
              </a:rPr>
              <a:t>– kritizoval poměry v Jugoslávii i netečnost Čechoslováků vůči nim</a:t>
            </a:r>
          </a:p>
          <a:p>
            <a:pPr>
              <a:buNone/>
            </a:pPr>
            <a:endParaRPr lang="cs-CZ" dirty="0" smtClean="0">
              <a:latin typeface="Garamond" pitchFamily="18" charset="0"/>
            </a:endParaRPr>
          </a:p>
          <a:p>
            <a:r>
              <a:rPr lang="cs-CZ" i="1" dirty="0" smtClean="0">
                <a:latin typeface="Garamond" pitchFamily="18" charset="0"/>
              </a:rPr>
              <a:t>„…ačkoliv se stává stále jasnější, že krok ze dne 6. ledna nebyl náhlý krok, ale byl dlouhou dobu předem připravován, je přece na druhé straně jasno, že byl proveden bez podrobného plánu postupu kromě rozhodnutí nikdy se </a:t>
            </a:r>
            <a:r>
              <a:rPr lang="cs-CZ" i="1" dirty="0" err="1" smtClean="0">
                <a:latin typeface="Garamond" pitchFamily="18" charset="0"/>
              </a:rPr>
              <a:t>nevrátiti</a:t>
            </a:r>
            <a:r>
              <a:rPr lang="cs-CZ" i="1" dirty="0" smtClean="0">
                <a:latin typeface="Garamond" pitchFamily="18" charset="0"/>
              </a:rPr>
              <a:t> k vládě stran. </a:t>
            </a:r>
            <a:r>
              <a:rPr lang="cs-CZ" dirty="0" smtClean="0">
                <a:latin typeface="Garamond" pitchFamily="18" charset="0"/>
              </a:rPr>
              <a:t>[…] </a:t>
            </a:r>
            <a:r>
              <a:rPr lang="cs-CZ" i="1" dirty="0" smtClean="0">
                <a:latin typeface="Garamond" pitchFamily="18" charset="0"/>
              </a:rPr>
              <a:t>jakékoliv myšlenka na krátkou a pomíjející zatímnost byla opuštěna a provádí se pokus </a:t>
            </a:r>
            <a:r>
              <a:rPr lang="cs-CZ" i="1" dirty="0" err="1" smtClean="0">
                <a:latin typeface="Garamond" pitchFamily="18" charset="0"/>
              </a:rPr>
              <a:t>vyvinouti</a:t>
            </a:r>
            <a:r>
              <a:rPr lang="cs-CZ" i="1" dirty="0" smtClean="0">
                <a:latin typeface="Garamond" pitchFamily="18" charset="0"/>
              </a:rPr>
              <a:t> novou vládní soustavu na směrnicích absolutisticko-byrokratických a polofašistických.“</a:t>
            </a:r>
          </a:p>
          <a:p>
            <a:pPr algn="r">
              <a:buNone/>
            </a:pPr>
            <a:r>
              <a:rPr lang="cs-CZ" dirty="0" smtClean="0">
                <a:latin typeface="Garamond" pitchFamily="18" charset="0"/>
              </a:rPr>
              <a:t>Lidové noviny, 24. 10. 1930</a:t>
            </a:r>
          </a:p>
          <a:p>
            <a:pPr algn="r">
              <a:buNone/>
            </a:pPr>
            <a:endParaRPr lang="cs-CZ" dirty="0" smtClean="0">
              <a:latin typeface="Garamond" pitchFamily="18" charset="0"/>
            </a:endParaRPr>
          </a:p>
          <a:p>
            <a:r>
              <a:rPr lang="cs-CZ" dirty="0" smtClean="0">
                <a:latin typeface="Garamond" pitchFamily="18" charset="0"/>
              </a:rPr>
              <a:t>kritizoval ostrý postup režimu proti opozici a jejím předákům, složení vlády a bánských a městských orgánů, zničení nezávislosti soudců a politický vliv na soud na ochranu státu </a:t>
            </a:r>
          </a:p>
          <a:p>
            <a:r>
              <a:rPr lang="cs-CZ" dirty="0" smtClean="0">
                <a:latin typeface="Garamond" pitchFamily="18" charset="0"/>
              </a:rPr>
              <a:t>poukazoval i na naprosté okleštění svobody tisku a občanských svobod, šikanu obyvatelstva ze strany policie, soudů a státních úřadů a otřesné podmínky v jugoslávských věznicích </a:t>
            </a:r>
          </a:p>
          <a:p>
            <a:r>
              <a:rPr lang="cs-CZ" dirty="0" smtClean="0">
                <a:latin typeface="Garamond" pitchFamily="18" charset="0"/>
              </a:rPr>
              <a:t>upozornil také na to, že režim ve snaze odstranit korupci a neschopnost, která byla vytýkána předchozím vládám, upevnil centralizaci</a:t>
            </a:r>
          </a:p>
          <a:p>
            <a:endParaRPr lang="cs-CZ" dirty="0">
              <a:latin typeface="Garamond"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147248" cy="1152128"/>
          </a:xfrm>
        </p:spPr>
        <p:txBody>
          <a:bodyPr>
            <a:normAutofit/>
          </a:bodyPr>
          <a:lstStyle/>
          <a:p>
            <a:r>
              <a:rPr lang="cs-CZ" b="1" dirty="0" smtClean="0">
                <a:latin typeface="Garamond" pitchFamily="18" charset="0"/>
              </a:rPr>
              <a:t>Československo-jugoslávské vztahy po vyhlášení diktatury</a:t>
            </a:r>
            <a:endParaRPr lang="cs-CZ" b="1" dirty="0">
              <a:latin typeface="Garamond" pitchFamily="18" charset="0"/>
            </a:endParaRPr>
          </a:p>
        </p:txBody>
      </p:sp>
      <p:sp>
        <p:nvSpPr>
          <p:cNvPr id="3" name="Zástupný symbol pro obsah 2"/>
          <p:cNvSpPr>
            <a:spLocks noGrp="1"/>
          </p:cNvSpPr>
          <p:nvPr>
            <p:ph sz="quarter" idx="1"/>
          </p:nvPr>
        </p:nvSpPr>
        <p:spPr>
          <a:xfrm>
            <a:off x="251520" y="1268760"/>
            <a:ext cx="8496944" cy="5400600"/>
          </a:xfrm>
        </p:spPr>
        <p:txBody>
          <a:bodyPr>
            <a:normAutofit/>
          </a:bodyPr>
          <a:lstStyle/>
          <a:p>
            <a:r>
              <a:rPr lang="cs-CZ" dirty="0" smtClean="0">
                <a:latin typeface="Garamond" pitchFamily="18" charset="0"/>
              </a:rPr>
              <a:t>Oficiálně vztahy nadále prezentovány jako velmi dobré a přátelské, ale ve skutečností napětí a přecitlivělost jugoslávské strany na jakékoliv (i jenom domnělé) náznaky kritiky </a:t>
            </a:r>
          </a:p>
          <a:p>
            <a:r>
              <a:rPr lang="cs-CZ" dirty="0" smtClean="0">
                <a:latin typeface="Garamond" pitchFamily="18" charset="0"/>
              </a:rPr>
              <a:t>Příkladem tzv. </a:t>
            </a:r>
            <a:r>
              <a:rPr lang="cs-CZ" b="1" dirty="0" smtClean="0">
                <a:latin typeface="Garamond" pitchFamily="18" charset="0"/>
              </a:rPr>
              <a:t>Kubova aféra  </a:t>
            </a:r>
          </a:p>
          <a:p>
            <a:r>
              <a:rPr lang="cs-CZ" dirty="0" smtClean="0">
                <a:latin typeface="Garamond" pitchFamily="18" charset="0"/>
              </a:rPr>
              <a:t>folklorista </a:t>
            </a:r>
            <a:r>
              <a:rPr lang="cs-CZ" b="1" dirty="0" smtClean="0">
                <a:solidFill>
                  <a:schemeClr val="accent1">
                    <a:lumMod val="75000"/>
                  </a:schemeClr>
                </a:solidFill>
                <a:latin typeface="Garamond" pitchFamily="18" charset="0"/>
              </a:rPr>
              <a:t>Ludvík Kuba </a:t>
            </a:r>
            <a:r>
              <a:rPr lang="cs-CZ" dirty="0" smtClean="0">
                <a:latin typeface="Garamond" pitchFamily="18" charset="0"/>
              </a:rPr>
              <a:t>vydal na jaře 1929 14. svazek svého opusu </a:t>
            </a:r>
            <a:r>
              <a:rPr lang="cs-CZ" i="1" dirty="0" smtClean="0">
                <a:latin typeface="Garamond" pitchFamily="18" charset="0"/>
              </a:rPr>
              <a:t>Slovanstvo ve svých zpěvech </a:t>
            </a:r>
            <a:r>
              <a:rPr lang="cs-CZ" dirty="0" smtClean="0">
                <a:latin typeface="Garamond" pitchFamily="18" charset="0"/>
              </a:rPr>
              <a:t>pod názvem </a:t>
            </a:r>
            <a:r>
              <a:rPr lang="cs-CZ" i="1" dirty="0" smtClean="0">
                <a:latin typeface="Garamond" pitchFamily="18" charset="0"/>
              </a:rPr>
              <a:t>Makedonské písně </a:t>
            </a:r>
          </a:p>
          <a:p>
            <a:r>
              <a:rPr lang="cs-CZ" dirty="0" smtClean="0">
                <a:latin typeface="Garamond" pitchFamily="18" charset="0"/>
              </a:rPr>
              <a:t>Ostrá reakce Bělehradu kvůli názvu „Makedonie“ a také kvůli finanční podpoře od TGM</a:t>
            </a:r>
          </a:p>
          <a:p>
            <a:r>
              <a:rPr lang="cs-CZ" dirty="0" smtClean="0">
                <a:latin typeface="Garamond" pitchFamily="18" charset="0"/>
              </a:rPr>
              <a:t>Naopak v Bulharsku pochvalné recenze a vyznamenání pro Kubu</a:t>
            </a:r>
          </a:p>
          <a:p>
            <a:r>
              <a:rPr lang="cs-CZ" dirty="0" smtClean="0">
                <a:latin typeface="Garamond" pitchFamily="18" charset="0"/>
              </a:rPr>
              <a:t>Vše nakonec urovnáno čs. ministerstvem zahraniční, ale Kuba několik let nesměl do Jugoslávie </a:t>
            </a:r>
            <a:endParaRPr lang="cs-CZ" dirty="0">
              <a:latin typeface="Garamond"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23528" y="116632"/>
            <a:ext cx="8424936" cy="6624736"/>
          </a:xfrm>
        </p:spPr>
        <p:txBody>
          <a:bodyPr/>
          <a:lstStyle/>
          <a:p>
            <a:r>
              <a:rPr lang="cs-CZ" sz="2000" dirty="0" smtClean="0">
                <a:latin typeface="Garamond" pitchFamily="18" charset="0"/>
              </a:rPr>
              <a:t>Okamžitá rozhořčená reakce z Bělehradu </a:t>
            </a:r>
          </a:p>
          <a:p>
            <a:r>
              <a:rPr lang="cs-CZ" sz="2000" dirty="0" smtClean="0">
                <a:latin typeface="Garamond" pitchFamily="18" charset="0"/>
              </a:rPr>
              <a:t>Beneš</a:t>
            </a:r>
            <a:r>
              <a:rPr lang="cs-CZ" sz="2000" i="1" dirty="0" smtClean="0">
                <a:latin typeface="Garamond" pitchFamily="18" charset="0"/>
              </a:rPr>
              <a:t>: „Vědí přece v Bělehradě dobře, co všecko jsem já udělal v našem tisku a v naší veřejnosti za poslední dvě léta, co jsem udělal ve Francii a Anglii. Vědí také, jak v Chorvatsku a v jihoslovanské opozici jsou proto na nás rozhořčeni.“</a:t>
            </a:r>
          </a:p>
          <a:p>
            <a:pPr algn="r">
              <a:buNone/>
            </a:pPr>
            <a:r>
              <a:rPr lang="cs-CZ" sz="1600" dirty="0" smtClean="0">
                <a:latin typeface="Garamond" pitchFamily="18" charset="0"/>
              </a:rPr>
              <a:t>Telegram E. Beneše vyslanci </a:t>
            </a:r>
            <a:r>
              <a:rPr lang="cs-CZ" sz="1600" dirty="0" err="1" smtClean="0">
                <a:latin typeface="Garamond" pitchFamily="18" charset="0"/>
              </a:rPr>
              <a:t>Fliedrovi</a:t>
            </a:r>
            <a:r>
              <a:rPr lang="cs-CZ" sz="1600" dirty="0" smtClean="0">
                <a:latin typeface="Garamond" pitchFamily="18" charset="0"/>
              </a:rPr>
              <a:t>, AMZV Praha, TO, </a:t>
            </a:r>
            <a:r>
              <a:rPr lang="cs-CZ" sz="1600" dirty="0" smtClean="0"/>
              <a:t>č. 563/30, 28. 10. 1930.</a:t>
            </a:r>
          </a:p>
          <a:p>
            <a:endParaRPr lang="cs-CZ" sz="1800" dirty="0" smtClean="0"/>
          </a:p>
          <a:p>
            <a:r>
              <a:rPr lang="cs-CZ" sz="2000" dirty="0" smtClean="0">
                <a:latin typeface="Garamond" pitchFamily="18" charset="0"/>
              </a:rPr>
              <a:t>Reagovali i čeští publicisté – </a:t>
            </a:r>
            <a:r>
              <a:rPr lang="cs-CZ" sz="2000" b="1" dirty="0" smtClean="0">
                <a:solidFill>
                  <a:schemeClr val="accent1">
                    <a:lumMod val="75000"/>
                  </a:schemeClr>
                </a:solidFill>
                <a:latin typeface="Garamond" pitchFamily="18" charset="0"/>
              </a:rPr>
              <a:t>František Hlaváček, Jan </a:t>
            </a:r>
            <a:r>
              <a:rPr lang="cs-CZ" sz="2000" b="1" dirty="0" err="1" smtClean="0">
                <a:solidFill>
                  <a:schemeClr val="accent1">
                    <a:lumMod val="75000"/>
                  </a:schemeClr>
                </a:solidFill>
                <a:latin typeface="Garamond" pitchFamily="18" charset="0"/>
              </a:rPr>
              <a:t>Hajšman</a:t>
            </a:r>
            <a:r>
              <a:rPr lang="cs-CZ" sz="2000" b="1" dirty="0" smtClean="0">
                <a:solidFill>
                  <a:schemeClr val="accent1">
                    <a:lumMod val="75000"/>
                  </a:schemeClr>
                </a:solidFill>
                <a:latin typeface="Garamond" pitchFamily="18" charset="0"/>
              </a:rPr>
              <a:t>, Julius </a:t>
            </a:r>
            <a:r>
              <a:rPr lang="cs-CZ" sz="2000" b="1" dirty="0" err="1" smtClean="0">
                <a:solidFill>
                  <a:schemeClr val="accent1">
                    <a:lumMod val="75000"/>
                  </a:schemeClr>
                </a:solidFill>
                <a:latin typeface="Garamond" pitchFamily="18" charset="0"/>
              </a:rPr>
              <a:t>Heidenreich</a:t>
            </a:r>
            <a:r>
              <a:rPr lang="cs-CZ" sz="2000" dirty="0" smtClean="0">
                <a:latin typeface="Garamond" pitchFamily="18" charset="0"/>
              </a:rPr>
              <a:t> – snaha zmírnit nepříznivý dojem z článku </a:t>
            </a:r>
            <a:r>
              <a:rPr lang="cs-CZ" sz="2000" dirty="0" err="1" smtClean="0">
                <a:latin typeface="Garamond" pitchFamily="18" charset="0"/>
              </a:rPr>
              <a:t>Setona</a:t>
            </a:r>
            <a:r>
              <a:rPr lang="cs-CZ" sz="2000" dirty="0" smtClean="0">
                <a:latin typeface="Garamond" pitchFamily="18" charset="0"/>
              </a:rPr>
              <a:t>-</a:t>
            </a:r>
            <a:r>
              <a:rPr lang="cs-CZ" sz="2000" dirty="0" err="1" smtClean="0">
                <a:latin typeface="Garamond" pitchFamily="18" charset="0"/>
              </a:rPr>
              <a:t>Watsona</a:t>
            </a:r>
            <a:endParaRPr lang="cs-CZ" sz="2000" dirty="0" smtClean="0">
              <a:latin typeface="Garamond" pitchFamily="18" charset="0"/>
            </a:endParaRPr>
          </a:p>
          <a:p>
            <a:pPr>
              <a:buNone/>
            </a:pPr>
            <a:endParaRPr lang="cs-CZ" sz="2000" dirty="0" smtClean="0">
              <a:latin typeface="Garamond" pitchFamily="18" charset="0"/>
            </a:endParaRPr>
          </a:p>
          <a:p>
            <a:r>
              <a:rPr lang="cs-CZ" sz="2000" i="1" dirty="0" smtClean="0">
                <a:latin typeface="Garamond" pitchFamily="18" charset="0"/>
              </a:rPr>
              <a:t>„Co jsou všecky stíny a vady přechodné diktatury, na něž </a:t>
            </a:r>
            <a:r>
              <a:rPr lang="cs-CZ" sz="2000" i="1" dirty="0" err="1" smtClean="0">
                <a:latin typeface="Garamond" pitchFamily="18" charset="0"/>
              </a:rPr>
              <a:t>Scotus</a:t>
            </a:r>
            <a:r>
              <a:rPr lang="cs-CZ" sz="2000" i="1" dirty="0" smtClean="0">
                <a:latin typeface="Garamond" pitchFamily="18" charset="0"/>
              </a:rPr>
              <a:t> </a:t>
            </a:r>
            <a:r>
              <a:rPr lang="cs-CZ" sz="2000" i="1" dirty="0" err="1" smtClean="0">
                <a:latin typeface="Garamond" pitchFamily="18" charset="0"/>
              </a:rPr>
              <a:t>Viator</a:t>
            </a:r>
            <a:r>
              <a:rPr lang="cs-CZ" sz="2000" dirty="0" smtClean="0">
                <a:latin typeface="Garamond" pitchFamily="18" charset="0"/>
              </a:rPr>
              <a:t> [pseudonym, který používal </a:t>
            </a:r>
            <a:r>
              <a:rPr lang="cs-CZ" sz="2000" dirty="0" err="1" smtClean="0">
                <a:latin typeface="Garamond" pitchFamily="18" charset="0"/>
              </a:rPr>
              <a:t>Seton</a:t>
            </a:r>
            <a:r>
              <a:rPr lang="cs-CZ" sz="2000" dirty="0" smtClean="0">
                <a:latin typeface="Garamond" pitchFamily="18" charset="0"/>
              </a:rPr>
              <a:t>-</a:t>
            </a:r>
            <a:r>
              <a:rPr lang="cs-CZ" sz="2000" dirty="0" err="1" smtClean="0">
                <a:latin typeface="Garamond" pitchFamily="18" charset="0"/>
              </a:rPr>
              <a:t>Watson</a:t>
            </a:r>
            <a:r>
              <a:rPr lang="cs-CZ" sz="2000" dirty="0" smtClean="0">
                <a:latin typeface="Garamond" pitchFamily="18" charset="0"/>
              </a:rPr>
              <a:t> zejména před válkou – poznámka J. Š.] </a:t>
            </a:r>
            <a:r>
              <a:rPr lang="cs-CZ" sz="2000" i="1" dirty="0" smtClean="0">
                <a:latin typeface="Garamond" pitchFamily="18" charset="0"/>
              </a:rPr>
              <a:t>veřejně poukázal, proti té radostné skutečnosti, že Jugoslávie je z počátečních nesnází a zmatků – i za cenu dočasné ztráty občanských svobod – zachráněna a že kráčí vzestupnou cestou pokroku.</a:t>
            </a:r>
            <a:r>
              <a:rPr lang="cs-CZ" sz="2000" dirty="0" smtClean="0">
                <a:latin typeface="Garamond" pitchFamily="18" charset="0"/>
              </a:rPr>
              <a:t>[…] </a:t>
            </a:r>
            <a:r>
              <a:rPr lang="cs-CZ" sz="2000" i="1" dirty="0" smtClean="0">
                <a:latin typeface="Garamond" pitchFamily="18" charset="0"/>
              </a:rPr>
              <a:t>Hlavní rozdíl mezi názorem profesora </a:t>
            </a:r>
            <a:r>
              <a:rPr lang="cs-CZ" sz="2000" i="1" dirty="0" err="1" smtClean="0">
                <a:latin typeface="Garamond" pitchFamily="18" charset="0"/>
              </a:rPr>
              <a:t>Setona</a:t>
            </a:r>
            <a:r>
              <a:rPr lang="cs-CZ" sz="2000" i="1" dirty="0" smtClean="0">
                <a:latin typeface="Garamond" pitchFamily="18" charset="0"/>
              </a:rPr>
              <a:t>-</a:t>
            </a:r>
            <a:r>
              <a:rPr lang="cs-CZ" sz="2000" i="1" dirty="0" err="1" smtClean="0">
                <a:latin typeface="Garamond" pitchFamily="18" charset="0"/>
              </a:rPr>
              <a:t>Watsona</a:t>
            </a:r>
            <a:r>
              <a:rPr lang="cs-CZ" sz="2000" i="1" dirty="0" smtClean="0">
                <a:latin typeface="Garamond" pitchFamily="18" charset="0"/>
              </a:rPr>
              <a:t> a pojetím naším je v tom, Skotský Poutník </a:t>
            </a:r>
            <a:r>
              <a:rPr lang="cs-CZ" sz="2000" dirty="0" smtClean="0">
                <a:latin typeface="Garamond" pitchFamily="18" charset="0"/>
              </a:rPr>
              <a:t>[v překladu </a:t>
            </a:r>
            <a:r>
              <a:rPr lang="cs-CZ" sz="2000" dirty="0" err="1" smtClean="0">
                <a:latin typeface="Garamond" pitchFamily="18" charset="0"/>
              </a:rPr>
              <a:t>Scotus</a:t>
            </a:r>
            <a:r>
              <a:rPr lang="cs-CZ" sz="2000" dirty="0" smtClean="0">
                <a:latin typeface="Garamond" pitchFamily="18" charset="0"/>
              </a:rPr>
              <a:t> </a:t>
            </a:r>
            <a:r>
              <a:rPr lang="cs-CZ" sz="2000" dirty="0" err="1" smtClean="0">
                <a:latin typeface="Garamond" pitchFamily="18" charset="0"/>
              </a:rPr>
              <a:t>Viator</a:t>
            </a:r>
            <a:r>
              <a:rPr lang="cs-CZ" sz="2000" dirty="0" smtClean="0">
                <a:latin typeface="Garamond" pitchFamily="18" charset="0"/>
              </a:rPr>
              <a:t> – poznámka J. Š.] </a:t>
            </a:r>
            <a:r>
              <a:rPr lang="cs-CZ" sz="2000" i="1" dirty="0" smtClean="0">
                <a:latin typeface="Garamond" pitchFamily="18" charset="0"/>
              </a:rPr>
              <a:t>vidí v jihoslovanské diktatuře vážné ohrožení svobody občanské, kdežto my ji přijímáme jako dočasnou nezbytnost na záchranu jihoslovanské svobody vůbec.“</a:t>
            </a:r>
          </a:p>
          <a:p>
            <a:pPr algn="r">
              <a:buNone/>
            </a:pPr>
            <a:r>
              <a:rPr lang="cs-CZ" sz="1600" dirty="0" smtClean="0">
                <a:latin typeface="Garamond" pitchFamily="18" charset="0"/>
              </a:rPr>
              <a:t>Lidové noviny, 30. 11. 1930</a:t>
            </a:r>
          </a:p>
          <a:p>
            <a:endParaRPr lang="cs-CZ" dirty="0">
              <a:latin typeface="Garamond"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395536" y="188640"/>
            <a:ext cx="8291264" cy="562074"/>
          </a:xfrm>
        </p:spPr>
        <p:txBody>
          <a:bodyPr>
            <a:normAutofit fontScale="90000"/>
          </a:bodyPr>
          <a:lstStyle/>
          <a:p>
            <a:r>
              <a:rPr lang="cs-CZ" b="1" dirty="0" smtClean="0">
                <a:latin typeface="Garamond" pitchFamily="18" charset="0"/>
              </a:rPr>
              <a:t>Zahraničně-politické vlivy počátkem 30. let</a:t>
            </a:r>
            <a:endParaRPr lang="cs-CZ" b="1" dirty="0">
              <a:latin typeface="Garamond" pitchFamily="18" charset="0"/>
            </a:endParaRPr>
          </a:p>
        </p:txBody>
      </p:sp>
      <p:sp>
        <p:nvSpPr>
          <p:cNvPr id="3" name="Zástupný symbol pro obsah 2"/>
          <p:cNvSpPr>
            <a:spLocks noGrp="1"/>
          </p:cNvSpPr>
          <p:nvPr>
            <p:ph sz="quarter" idx="1"/>
          </p:nvPr>
        </p:nvSpPr>
        <p:spPr>
          <a:xfrm>
            <a:off x="251520" y="836712"/>
            <a:ext cx="8424936" cy="5832648"/>
          </a:xfrm>
        </p:spPr>
        <p:txBody>
          <a:bodyPr>
            <a:normAutofit fontScale="85000" lnSpcReduction="10000"/>
          </a:bodyPr>
          <a:lstStyle/>
          <a:p>
            <a:r>
              <a:rPr lang="cs-CZ" dirty="0" smtClean="0">
                <a:latin typeface="Garamond" pitchFamily="18" charset="0"/>
              </a:rPr>
              <a:t>Březen 1931 – návrh rakousko-německé celní unie</a:t>
            </a:r>
          </a:p>
          <a:p>
            <a:r>
              <a:rPr lang="cs-CZ" dirty="0" smtClean="0">
                <a:latin typeface="Garamond" pitchFamily="18" charset="0"/>
              </a:rPr>
              <a:t>ČSR striktně proti, Jugoslávie a Rumunsko předpokládaly, že by z toho mohly mít prospěch, Beneš je ale nakonec přesvědčil → společný protest na půdě SN</a:t>
            </a:r>
          </a:p>
          <a:p>
            <a:r>
              <a:rPr lang="cs-CZ" dirty="0" smtClean="0">
                <a:latin typeface="Garamond" pitchFamily="18" charset="0"/>
              </a:rPr>
              <a:t>celní unie proti ženevským závazkům o rakouské nezávislosti z roku 1922 – rozhodl tak mezinárodní soudní dvůr a celý projekt byl ukončen</a:t>
            </a:r>
          </a:p>
          <a:p>
            <a:r>
              <a:rPr lang="cs-CZ" dirty="0" smtClean="0">
                <a:latin typeface="Garamond" pitchFamily="18" charset="0"/>
              </a:rPr>
              <a:t>1931- </a:t>
            </a:r>
            <a:r>
              <a:rPr lang="cs-CZ" dirty="0" err="1" smtClean="0">
                <a:latin typeface="Garamond" pitchFamily="18" charset="0"/>
              </a:rPr>
              <a:t>Hooverův</a:t>
            </a:r>
            <a:r>
              <a:rPr lang="cs-CZ" dirty="0" smtClean="0">
                <a:latin typeface="Garamond" pitchFamily="18" charset="0"/>
              </a:rPr>
              <a:t> plán – na rok odkládal německé splátky reparací, válečných dluhů a půjček – ČSR pro (doufala ve stabilizaci poměrů ve střední Evropě), Jugoslávie proti (obávala se o své reparační platby) – oddělený postup</a:t>
            </a:r>
          </a:p>
          <a:p>
            <a:r>
              <a:rPr lang="cs-CZ" dirty="0" smtClean="0">
                <a:latin typeface="Garamond" pitchFamily="18" charset="0"/>
              </a:rPr>
              <a:t>1932 – </a:t>
            </a:r>
            <a:r>
              <a:rPr lang="cs-CZ" dirty="0" err="1" smtClean="0">
                <a:latin typeface="Garamond" pitchFamily="18" charset="0"/>
              </a:rPr>
              <a:t>Tardieův</a:t>
            </a:r>
            <a:r>
              <a:rPr lang="cs-CZ" dirty="0" smtClean="0">
                <a:latin typeface="Garamond" pitchFamily="18" charset="0"/>
              </a:rPr>
              <a:t> plán – </a:t>
            </a:r>
            <a:r>
              <a:rPr lang="cs-CZ" dirty="0" err="1" smtClean="0">
                <a:latin typeface="Garamond" pitchFamily="18" charset="0"/>
              </a:rPr>
              <a:t>franc</a:t>
            </a:r>
            <a:r>
              <a:rPr lang="cs-CZ" dirty="0" smtClean="0">
                <a:latin typeface="Garamond" pitchFamily="18" charset="0"/>
              </a:rPr>
              <a:t>. premiér předpokládal hospodářské sblížení MD s Rakouskem a Maďarskem, tak by čelili hospodářské hrozbě Německa, proti VB a Itálie → zamítnut</a:t>
            </a:r>
          </a:p>
          <a:p>
            <a:r>
              <a:rPr lang="cs-CZ" dirty="0" err="1" smtClean="0">
                <a:latin typeface="Garamond" pitchFamily="18" charset="0"/>
              </a:rPr>
              <a:t>Mussolini</a:t>
            </a:r>
            <a:r>
              <a:rPr lang="cs-CZ" dirty="0" smtClean="0">
                <a:latin typeface="Garamond" pitchFamily="18" charset="0"/>
              </a:rPr>
              <a:t> – návrh tzv. Paktu čtyř - vytvoření direktoria velmocí, tvořeného Itálií, Německem, Velkou Británií a Francií, které by rozhodovalo o dění v Evropě a zároveň také o revizi mírových smluv. </a:t>
            </a:r>
            <a:r>
              <a:rPr lang="cs-CZ" dirty="0" err="1" smtClean="0">
                <a:latin typeface="Garamond" pitchFamily="18" charset="0"/>
              </a:rPr>
              <a:t>Mussoliniho</a:t>
            </a:r>
            <a:r>
              <a:rPr lang="cs-CZ" dirty="0" smtClean="0">
                <a:latin typeface="Garamond" pitchFamily="18" charset="0"/>
              </a:rPr>
              <a:t> cílem bylo prostřednictvím Paktu čtyř izolovat SSSR a narušit hegemonii Francie v Evropě</a:t>
            </a:r>
          </a:p>
          <a:p>
            <a:r>
              <a:rPr lang="cs-CZ" dirty="0" smtClean="0">
                <a:latin typeface="Garamond" pitchFamily="18" charset="0"/>
              </a:rPr>
              <a:t>Ostrý protest Francie i MD → nebyl uskutečněn</a:t>
            </a:r>
          </a:p>
          <a:p>
            <a:r>
              <a:rPr lang="cs-CZ" dirty="0" smtClean="0">
                <a:latin typeface="Garamond" pitchFamily="18" charset="0"/>
              </a:rPr>
              <a:t>1933 – Benešův pokus o usmíření s Polskem, nabídka paktu věčného přátelství odmítnuta ministrem zahraničí </a:t>
            </a:r>
            <a:r>
              <a:rPr lang="cs-CZ" b="1" dirty="0" err="1" smtClean="0">
                <a:solidFill>
                  <a:schemeClr val="accent1">
                    <a:lumMod val="75000"/>
                  </a:schemeClr>
                </a:solidFill>
                <a:latin typeface="Garamond" pitchFamily="18" charset="0"/>
              </a:rPr>
              <a:t>Józefem</a:t>
            </a:r>
            <a:r>
              <a:rPr lang="cs-CZ" b="1" dirty="0" smtClean="0">
                <a:solidFill>
                  <a:schemeClr val="accent1">
                    <a:lumMod val="75000"/>
                  </a:schemeClr>
                </a:solidFill>
                <a:latin typeface="Garamond" pitchFamily="18" charset="0"/>
              </a:rPr>
              <a:t> </a:t>
            </a:r>
            <a:r>
              <a:rPr lang="cs-CZ" b="1" dirty="0" err="1" smtClean="0">
                <a:solidFill>
                  <a:schemeClr val="accent1">
                    <a:lumMod val="75000"/>
                  </a:schemeClr>
                </a:solidFill>
                <a:latin typeface="Garamond" pitchFamily="18" charset="0"/>
              </a:rPr>
              <a:t>Beckem</a:t>
            </a:r>
            <a:endParaRPr lang="cs-CZ" b="1" dirty="0" smtClean="0">
              <a:solidFill>
                <a:schemeClr val="accent1">
                  <a:lumMod val="75000"/>
                </a:schemeClr>
              </a:solidFill>
              <a:latin typeface="Garamond" pitchFamily="18" charset="0"/>
            </a:endParaRPr>
          </a:p>
          <a:p>
            <a:endParaRPr lang="cs-CZ" dirty="0" smtClean="0">
              <a:latin typeface="Garamond" pitchFamily="18" charset="0"/>
            </a:endParaRPr>
          </a:p>
          <a:p>
            <a:endParaRPr lang="cs-CZ" dirty="0">
              <a:latin typeface="Garamond"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95536" y="188640"/>
            <a:ext cx="8280920" cy="6480720"/>
          </a:xfrm>
        </p:spPr>
        <p:txBody>
          <a:bodyPr>
            <a:normAutofit fontScale="92500" lnSpcReduction="10000"/>
          </a:bodyPr>
          <a:lstStyle/>
          <a:p>
            <a:r>
              <a:rPr lang="cs-CZ" dirty="0" smtClean="0">
                <a:latin typeface="Garamond" pitchFamily="18" charset="0"/>
              </a:rPr>
              <a:t>Leden 1933 – vítězství nacistů v Německu</a:t>
            </a:r>
          </a:p>
          <a:p>
            <a:r>
              <a:rPr lang="cs-CZ" dirty="0" smtClean="0">
                <a:latin typeface="Garamond" pitchFamily="18" charset="0"/>
              </a:rPr>
              <a:t>Reakcí na to všechno větší snaha o posílení soudržnosti MD</a:t>
            </a:r>
          </a:p>
          <a:p>
            <a:r>
              <a:rPr lang="cs-CZ" dirty="0" smtClean="0">
                <a:latin typeface="Garamond" pitchFamily="18" charset="0"/>
              </a:rPr>
              <a:t>Únor 1933 – </a:t>
            </a:r>
            <a:r>
              <a:rPr lang="cs-CZ" b="1" dirty="0" smtClean="0">
                <a:latin typeface="Garamond" pitchFamily="18" charset="0"/>
              </a:rPr>
              <a:t>Organizační pakt Malé dohody </a:t>
            </a:r>
            <a:r>
              <a:rPr lang="cs-CZ" dirty="0" smtClean="0">
                <a:latin typeface="Garamond" pitchFamily="18" charset="0"/>
              </a:rPr>
              <a:t> </a:t>
            </a:r>
          </a:p>
          <a:p>
            <a:r>
              <a:rPr lang="cs-CZ" dirty="0" smtClean="0">
                <a:latin typeface="Garamond" pitchFamily="18" charset="0"/>
              </a:rPr>
              <a:t>cílem bylo vytvořit podmínky pro prohloubení vzájemné spolupráce a také přetvoření Malé dohody ve středoevropský mocenský blok</a:t>
            </a:r>
          </a:p>
          <a:p>
            <a:r>
              <a:rPr lang="cs-CZ" dirty="0" smtClean="0">
                <a:latin typeface="Garamond" pitchFamily="18" charset="0"/>
              </a:rPr>
              <a:t>paktem byla zřízena Stálá rada Malé dohody (řídící orgán) a také Hospodářská rada, tvořená odborníky na otázky hospodářské, obchodní a finanční, působící jako poradní orgán Stálé rady</a:t>
            </a:r>
          </a:p>
          <a:p>
            <a:r>
              <a:rPr lang="cs-CZ" dirty="0" smtClean="0">
                <a:latin typeface="Garamond" pitchFamily="18" charset="0"/>
              </a:rPr>
              <a:t>Čl. 6 OP MD: </a:t>
            </a:r>
          </a:p>
          <a:p>
            <a:pPr>
              <a:buNone/>
            </a:pPr>
            <a:r>
              <a:rPr lang="cs-CZ" i="1" dirty="0" smtClean="0">
                <a:latin typeface="Garamond" pitchFamily="18" charset="0"/>
              </a:rPr>
              <a:t>	„…jakýkoliv jednostranný akt, který mění dosavadní postavení jednoho ze států Malé dohody vůči některému třetímu státu, jakož i každá hospodářská smlouva s důležitými politickými důsledky bude v budoucnosti potřebovat souhlas všech členů malé dohody.“ </a:t>
            </a:r>
          </a:p>
          <a:p>
            <a:r>
              <a:rPr lang="cs-CZ" dirty="0" smtClean="0">
                <a:latin typeface="Garamond" pitchFamily="18" charset="0"/>
              </a:rPr>
              <a:t>Beneš za podpis OP MD sklidil kritiku na vnitropolitické scéně – zejména od komunistů, ale i z Peroutkovy přítomnosti – vyčítali Benešovi, že chce ČSR zatáhnout do rozháraných balkánských poměrů a je to jen vnucená reakce na evropské poměry</a:t>
            </a:r>
          </a:p>
          <a:p>
            <a:r>
              <a:rPr lang="cs-CZ" dirty="0" smtClean="0">
                <a:latin typeface="Garamond" pitchFamily="18" charset="0"/>
              </a:rPr>
              <a:t>V Jugoslávii Pakt MD přijat vesměs kladně, kritizovala jej opozice</a:t>
            </a:r>
            <a:endParaRPr lang="cs-CZ" dirty="0">
              <a:latin typeface="Garamond"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251520" y="188640"/>
            <a:ext cx="8892480" cy="819472"/>
          </a:xfrm>
        </p:spPr>
        <p:txBody>
          <a:bodyPr>
            <a:normAutofit/>
          </a:bodyPr>
          <a:lstStyle/>
          <a:p>
            <a:r>
              <a:rPr lang="cs-CZ" b="1" dirty="0" smtClean="0">
                <a:latin typeface="Garamond" pitchFamily="18" charset="0"/>
              </a:rPr>
              <a:t>Vnitropolitický vývoj v Jugoslávii a reakce ČSR</a:t>
            </a:r>
            <a:endParaRPr lang="cs-CZ" b="1" dirty="0">
              <a:latin typeface="Garamond" pitchFamily="18" charset="0"/>
            </a:endParaRPr>
          </a:p>
        </p:txBody>
      </p:sp>
      <p:sp>
        <p:nvSpPr>
          <p:cNvPr id="8" name="Zástupný symbol pro obsah 7"/>
          <p:cNvSpPr>
            <a:spLocks noGrp="1"/>
          </p:cNvSpPr>
          <p:nvPr>
            <p:ph sz="quarter" idx="1"/>
          </p:nvPr>
        </p:nvSpPr>
        <p:spPr>
          <a:xfrm>
            <a:off x="251520" y="1124744"/>
            <a:ext cx="8496944" cy="5544616"/>
          </a:xfrm>
        </p:spPr>
        <p:txBody>
          <a:bodyPr>
            <a:normAutofit/>
          </a:bodyPr>
          <a:lstStyle/>
          <a:p>
            <a:r>
              <a:rPr lang="cs-CZ" dirty="0" smtClean="0">
                <a:latin typeface="Garamond" pitchFamily="18" charset="0"/>
              </a:rPr>
              <a:t>Září 1931 -  rekonstrukce vlády v Jugoslávii</a:t>
            </a:r>
          </a:p>
          <a:p>
            <a:r>
              <a:rPr lang="cs-CZ" dirty="0" smtClean="0">
                <a:latin typeface="Garamond" pitchFamily="18" charset="0"/>
              </a:rPr>
              <a:t>3. září 1931- vydána </a:t>
            </a:r>
            <a:r>
              <a:rPr lang="cs-CZ" b="1" dirty="0" smtClean="0">
                <a:latin typeface="Garamond" pitchFamily="18" charset="0"/>
              </a:rPr>
              <a:t>oktrojovaná ústava</a:t>
            </a:r>
          </a:p>
          <a:p>
            <a:r>
              <a:rPr lang="cs-CZ" dirty="0" smtClean="0">
                <a:latin typeface="Garamond" pitchFamily="18" charset="0"/>
              </a:rPr>
              <a:t>Obnoven parlament, zřízen senát, vypsány volby, obnoveny politické strany, ale proces jejich registrace velmi složitý – prakticky nemožné</a:t>
            </a:r>
          </a:p>
          <a:p>
            <a:r>
              <a:rPr lang="cs-CZ" dirty="0" smtClean="0">
                <a:latin typeface="Garamond" pitchFamily="18" charset="0"/>
              </a:rPr>
              <a:t>Volební zákon preferoval režimní stranu a většině stran znemožňoval účast ve volbách, nespravedlivé rozložení křesel podle výsledků (2/3 křesel v každé bánovině vítězi, zbytek si poměrně rozdělily ostatní strany)</a:t>
            </a:r>
          </a:p>
          <a:p>
            <a:r>
              <a:rPr lang="cs-CZ" dirty="0" smtClean="0">
                <a:latin typeface="Garamond" pitchFamily="18" charset="0"/>
              </a:rPr>
              <a:t>8. listopadu 1931 – volby v Jugoslávii, bojkotovány opozicí, provázeny protesty studentů – zatýkání studentských vůdců</a:t>
            </a:r>
          </a:p>
          <a:p>
            <a:r>
              <a:rPr lang="cs-CZ" dirty="0" smtClean="0">
                <a:latin typeface="Garamond" pitchFamily="18" charset="0"/>
              </a:rPr>
              <a:t>Ačkoliv byla oktrojována ústava a znovuzřízen parlament, nejednalo se o skutečné ukončení diktatury, ta de facto pokračovala nadále</a:t>
            </a:r>
          </a:p>
          <a:p>
            <a:endParaRPr lang="cs-CZ" dirty="0" smtClean="0">
              <a:latin typeface="Garamond" pitchFamily="18" charset="0"/>
            </a:endParaRPr>
          </a:p>
          <a:p>
            <a:endParaRPr lang="cs-CZ" dirty="0">
              <a:latin typeface="Garamond"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251520" y="188640"/>
            <a:ext cx="8496944" cy="6480720"/>
          </a:xfrm>
        </p:spPr>
        <p:txBody>
          <a:bodyPr>
            <a:normAutofit fontScale="92500" lnSpcReduction="10000"/>
          </a:bodyPr>
          <a:lstStyle/>
          <a:p>
            <a:r>
              <a:rPr lang="cs-CZ" dirty="0" smtClean="0">
                <a:latin typeface="Garamond" pitchFamily="18" charset="0"/>
              </a:rPr>
              <a:t>Obnovení ústavnosti v Jugoslávii československá politická reprezentace přivítala jako další krok na cestě k normálním politickým poměrům a k demokratizaci</a:t>
            </a:r>
          </a:p>
          <a:p>
            <a:endParaRPr lang="cs-CZ" dirty="0" smtClean="0">
              <a:latin typeface="Garamond" pitchFamily="18" charset="0"/>
            </a:endParaRPr>
          </a:p>
          <a:p>
            <a:r>
              <a:rPr lang="cs-CZ" i="1" dirty="0" smtClean="0">
                <a:latin typeface="Garamond" pitchFamily="18" charset="0"/>
              </a:rPr>
              <a:t>„Tyto volby budou pamětihodné tím, že jsou to volby jediné strany, zvláštnost v politických dějinách Evropy. Výhody takového situace jsou nasnadě. Volební agitace je zbavena dramatického živlu temperamentních utkání soupeřících kandidátů, náruživých debat, horečných kalkulací a napjatého očekávání volebního výsledku.“</a:t>
            </a:r>
          </a:p>
          <a:p>
            <a:pPr algn="r">
              <a:buNone/>
            </a:pPr>
            <a:r>
              <a:rPr lang="cs-CZ" sz="1700" dirty="0" smtClean="0">
                <a:latin typeface="Garamond" pitchFamily="18" charset="0"/>
              </a:rPr>
              <a:t>Československá republika, 9. 10. 1931 </a:t>
            </a:r>
          </a:p>
          <a:p>
            <a:endParaRPr lang="cs-CZ" dirty="0" smtClean="0">
              <a:latin typeface="Garamond" pitchFamily="18" charset="0"/>
            </a:endParaRPr>
          </a:p>
          <a:p>
            <a:r>
              <a:rPr lang="cs-CZ" dirty="0" smtClean="0">
                <a:latin typeface="Garamond" pitchFamily="18" charset="0"/>
              </a:rPr>
              <a:t>Kritický byl vůči jugoslávské ústavě a zejména vůči volebnímu zákonu katolický tisk, sociální demokracie, komunisté, slovenští </a:t>
            </a:r>
            <a:r>
              <a:rPr lang="cs-CZ" dirty="0" err="1" smtClean="0">
                <a:latin typeface="Garamond" pitchFamily="18" charset="0"/>
              </a:rPr>
              <a:t>ľuďáci</a:t>
            </a:r>
            <a:r>
              <a:rPr lang="cs-CZ" dirty="0" smtClean="0">
                <a:latin typeface="Garamond" pitchFamily="18" charset="0"/>
              </a:rPr>
              <a:t> a bulvární noviny Jiřího Stříbrného</a:t>
            </a:r>
          </a:p>
          <a:p>
            <a:r>
              <a:rPr lang="cs-CZ" dirty="0" smtClean="0">
                <a:latin typeface="Garamond" pitchFamily="18" charset="0"/>
              </a:rPr>
              <a:t>Volby označovány za komedii, za zmanipulované, zdůrazňován nátlak režimu na voliče</a:t>
            </a:r>
          </a:p>
          <a:p>
            <a:r>
              <a:rPr lang="cs-CZ" dirty="0" smtClean="0">
                <a:latin typeface="Garamond" pitchFamily="18" charset="0"/>
              </a:rPr>
              <a:t>Ostrou reakci jugoslávského zamini vyvolaly kritické komentář </a:t>
            </a:r>
            <a:r>
              <a:rPr lang="cs-CZ" b="1" dirty="0" smtClean="0">
                <a:solidFill>
                  <a:schemeClr val="accent1">
                    <a:lumMod val="75000"/>
                  </a:schemeClr>
                </a:solidFill>
                <a:latin typeface="Garamond" pitchFamily="18" charset="0"/>
              </a:rPr>
              <a:t>Jeronýma Holečka </a:t>
            </a:r>
            <a:r>
              <a:rPr lang="cs-CZ" dirty="0" smtClean="0">
                <a:latin typeface="Garamond" pitchFamily="18" charset="0"/>
              </a:rPr>
              <a:t>v </a:t>
            </a:r>
            <a:r>
              <a:rPr lang="cs-CZ" i="1" dirty="0" smtClean="0">
                <a:latin typeface="Garamond" pitchFamily="18" charset="0"/>
              </a:rPr>
              <a:t>Národním osvobození </a:t>
            </a:r>
            <a:r>
              <a:rPr lang="cs-CZ" dirty="0" smtClean="0">
                <a:latin typeface="Garamond" pitchFamily="18" charset="0"/>
              </a:rPr>
              <a:t>a v </a:t>
            </a:r>
            <a:r>
              <a:rPr lang="cs-CZ" i="1" dirty="0" smtClean="0">
                <a:latin typeface="Garamond" pitchFamily="18" charset="0"/>
              </a:rPr>
              <a:t>Přítomnosti, </a:t>
            </a:r>
            <a:r>
              <a:rPr lang="cs-CZ" dirty="0" smtClean="0">
                <a:latin typeface="Garamond" pitchFamily="18" charset="0"/>
              </a:rPr>
              <a:t>které napsal po své návštěvě Jugoslávie v říjnu 1931, kritizoval i lidi obklopující krále a také postoj ČSR a jeho podporu diktatury</a:t>
            </a:r>
          </a:p>
          <a:p>
            <a:pPr>
              <a:buNone/>
            </a:pPr>
            <a:endParaRPr lang="cs-CZ" i="1" dirty="0" smtClean="0">
              <a:latin typeface="Garamond" pitchFamily="18" charset="0"/>
            </a:endParaRPr>
          </a:p>
          <a:p>
            <a:endParaRPr lang="cs-CZ" dirty="0" smtClean="0">
              <a:latin typeface="Garamond" pitchFamily="18" charset="0"/>
            </a:endParaRPr>
          </a:p>
          <a:p>
            <a:endParaRPr lang="cs-CZ" dirty="0" smtClean="0">
              <a:latin typeface="Garamond" pitchFamily="18" charset="0"/>
            </a:endParaRPr>
          </a:p>
          <a:p>
            <a:endParaRPr lang="cs-CZ" dirty="0" smtClean="0">
              <a:latin typeface="Garamond" pitchFamily="18" charset="0"/>
            </a:endParaRPr>
          </a:p>
          <a:p>
            <a:endParaRPr lang="cs-CZ" dirty="0" smtClean="0">
              <a:latin typeface="Garamond" pitchFamily="18" charset="0"/>
            </a:endParaRPr>
          </a:p>
          <a:p>
            <a:endParaRPr lang="cs-CZ" dirty="0">
              <a:latin typeface="Garamond"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95536" y="260648"/>
            <a:ext cx="8352928" cy="6408712"/>
          </a:xfrm>
        </p:spPr>
        <p:txBody>
          <a:bodyPr/>
          <a:lstStyle/>
          <a:p>
            <a:r>
              <a:rPr lang="cs-CZ" i="1" dirty="0" smtClean="0">
                <a:latin typeface="Garamond" pitchFamily="18" charset="0"/>
              </a:rPr>
              <a:t>„Znamenal-li režim zahájený 6. ledna 1929 újmu na politických právech, přece svojí otevřeností a zdůrazňováním, že jde o přechodnou přísnost, dával naději, že opravdověji dovede se zříci svého absolutismu a sám nebude v daný okamžik překážkou, aby Jihoslované se nevrátili do normálních kolejí demokratického vývoje. Zatím však národu nebyla vrácena ani část občanských práv. Přestože byly vypsány a provedeny parlamentní volby, nebyla obnovena svoboda tisku, právo shromažďovací, dále jsou </a:t>
            </a:r>
            <a:r>
              <a:rPr lang="cs-CZ" i="1" dirty="0" err="1" smtClean="0">
                <a:latin typeface="Garamond" pitchFamily="18" charset="0"/>
              </a:rPr>
              <a:t>přípustny</a:t>
            </a:r>
            <a:r>
              <a:rPr lang="cs-CZ" i="1" dirty="0" smtClean="0">
                <a:latin typeface="Garamond" pitchFamily="18" charset="0"/>
              </a:rPr>
              <a:t> internace, nezávislost soudcovská podle oktrojované ústavy je suspendována na dalších pět let. </a:t>
            </a:r>
            <a:r>
              <a:rPr lang="cs-CZ" dirty="0" smtClean="0">
                <a:latin typeface="Garamond" pitchFamily="18" charset="0"/>
              </a:rPr>
              <a:t>[…] </a:t>
            </a:r>
            <a:r>
              <a:rPr lang="cs-CZ" i="1" dirty="0" smtClean="0">
                <a:latin typeface="Garamond" pitchFamily="18" charset="0"/>
              </a:rPr>
              <a:t>Samo ustavení o veřejném výkonu volebního práva mohlo by </a:t>
            </a:r>
            <a:r>
              <a:rPr lang="cs-CZ" i="1" dirty="0" err="1" smtClean="0">
                <a:latin typeface="Garamond" pitchFamily="18" charset="0"/>
              </a:rPr>
              <a:t>stačiti</a:t>
            </a:r>
            <a:r>
              <a:rPr lang="cs-CZ" i="1" dirty="0" smtClean="0">
                <a:latin typeface="Garamond" pitchFamily="18" charset="0"/>
              </a:rPr>
              <a:t> k pochybnostem o opravdovosti záměru </a:t>
            </a:r>
            <a:r>
              <a:rPr lang="cs-CZ" i="1" dirty="0" err="1" smtClean="0">
                <a:latin typeface="Garamond" pitchFamily="18" charset="0"/>
              </a:rPr>
              <a:t>přejíti</a:t>
            </a:r>
            <a:r>
              <a:rPr lang="cs-CZ" i="1" dirty="0" smtClean="0">
                <a:latin typeface="Garamond" pitchFamily="18" charset="0"/>
              </a:rPr>
              <a:t> od diktatury k parlamentarismu, ale na místě nabyl jsem přesvědčení, že záměrem diktatury bylo </a:t>
            </a:r>
            <a:r>
              <a:rPr lang="cs-CZ" i="1" dirty="0" err="1" smtClean="0">
                <a:latin typeface="Garamond" pitchFamily="18" charset="0"/>
              </a:rPr>
              <a:t>stvořiti</a:t>
            </a:r>
            <a:r>
              <a:rPr lang="cs-CZ" i="1" dirty="0" smtClean="0">
                <a:latin typeface="Garamond" pitchFamily="18" charset="0"/>
              </a:rPr>
              <a:t> si monopolní fašistickou stranu, </a:t>
            </a:r>
            <a:r>
              <a:rPr lang="cs-CZ" i="1" dirty="0" err="1" smtClean="0">
                <a:latin typeface="Garamond" pitchFamily="18" charset="0"/>
              </a:rPr>
              <a:t>rozšířiti</a:t>
            </a:r>
            <a:r>
              <a:rPr lang="cs-CZ" i="1" dirty="0" smtClean="0">
                <a:latin typeface="Garamond" pitchFamily="18" charset="0"/>
              </a:rPr>
              <a:t> snad kruh spolupracovníků, ale spíše povlovných loutek a </a:t>
            </a:r>
            <a:r>
              <a:rPr lang="cs-CZ" i="1" dirty="0" err="1" smtClean="0">
                <a:latin typeface="Garamond" pitchFamily="18" charset="0"/>
              </a:rPr>
              <a:t>kývalů</a:t>
            </a:r>
            <a:r>
              <a:rPr lang="cs-CZ" i="1" dirty="0" smtClean="0">
                <a:latin typeface="Garamond" pitchFamily="18" charset="0"/>
              </a:rPr>
              <a:t>; diktaturu </a:t>
            </a:r>
            <a:r>
              <a:rPr lang="cs-CZ" i="1" dirty="0" err="1" smtClean="0">
                <a:latin typeface="Garamond" pitchFamily="18" charset="0"/>
              </a:rPr>
              <a:t>utvrditi</a:t>
            </a:r>
            <a:r>
              <a:rPr lang="cs-CZ" i="1" dirty="0" smtClean="0">
                <a:latin typeface="Garamond" pitchFamily="18" charset="0"/>
              </a:rPr>
              <a:t>, nikoliv </a:t>
            </a:r>
            <a:r>
              <a:rPr lang="cs-CZ" i="1" dirty="0" err="1" smtClean="0">
                <a:latin typeface="Garamond" pitchFamily="18" charset="0"/>
              </a:rPr>
              <a:t>likvidovati</a:t>
            </a:r>
            <a:r>
              <a:rPr lang="cs-CZ" i="1" dirty="0" smtClean="0">
                <a:latin typeface="Garamond" pitchFamily="18" charset="0"/>
              </a:rPr>
              <a:t>.“</a:t>
            </a:r>
          </a:p>
          <a:p>
            <a:pPr algn="r">
              <a:buNone/>
            </a:pPr>
            <a:r>
              <a:rPr lang="cs-CZ" sz="1500" cap="small" dirty="0" smtClean="0"/>
              <a:t>Holeček</a:t>
            </a:r>
            <a:r>
              <a:rPr lang="cs-CZ" sz="1500" dirty="0" smtClean="0"/>
              <a:t>, Jeroným: </a:t>
            </a:r>
            <a:r>
              <a:rPr lang="cs-CZ" sz="1500" i="1" dirty="0" smtClean="0"/>
              <a:t>Zastření diktatury v Jugoslávii.</a:t>
            </a:r>
            <a:r>
              <a:rPr lang="cs-CZ" sz="1500" dirty="0" smtClean="0"/>
              <a:t> Přítomnost 8, 1931, č. 47, s. 740–741.</a:t>
            </a:r>
            <a:endParaRPr lang="cs-CZ" sz="1500" dirty="0" smtClean="0">
              <a:latin typeface="Garamond" pitchFamily="18" charset="0"/>
            </a:endParaRPr>
          </a:p>
          <a:p>
            <a:endParaRPr lang="cs-CZ" dirty="0">
              <a:latin typeface="Garamond"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descr="Obr 7.JPG"/>
          <p:cNvPicPr>
            <a:picLocks noGrp="1" noChangeAspect="1"/>
          </p:cNvPicPr>
          <p:nvPr>
            <p:ph sz="quarter" idx="2"/>
          </p:nvPr>
        </p:nvPicPr>
        <p:blipFill>
          <a:blip r:embed="rId2" cstate="print"/>
          <a:stretch>
            <a:fillRect/>
          </a:stretch>
        </p:blipFill>
        <p:spPr>
          <a:xfrm>
            <a:off x="1979712" y="1772816"/>
            <a:ext cx="5029410" cy="3631484"/>
          </a:xfrm>
        </p:spPr>
      </p:pic>
      <p:sp>
        <p:nvSpPr>
          <p:cNvPr id="8" name="Zástupný symbol pro obsah 7"/>
          <p:cNvSpPr>
            <a:spLocks noGrp="1"/>
          </p:cNvSpPr>
          <p:nvPr>
            <p:ph sz="quarter" idx="4"/>
          </p:nvPr>
        </p:nvSpPr>
        <p:spPr>
          <a:xfrm>
            <a:off x="323528" y="260648"/>
            <a:ext cx="8496944" cy="1512168"/>
          </a:xfrm>
        </p:spPr>
        <p:txBody>
          <a:bodyPr>
            <a:normAutofit fontScale="92500"/>
          </a:bodyPr>
          <a:lstStyle/>
          <a:p>
            <a:r>
              <a:rPr lang="cs-CZ" dirty="0" smtClean="0">
                <a:latin typeface="Garamond" pitchFamily="18" charset="0"/>
              </a:rPr>
              <a:t>Duben 1932 – demise jugoslávské vlády, novým premiérem </a:t>
            </a:r>
            <a:r>
              <a:rPr lang="cs-CZ" b="1" dirty="0" err="1" smtClean="0">
                <a:solidFill>
                  <a:schemeClr val="accent1">
                    <a:lumMod val="75000"/>
                  </a:schemeClr>
                </a:solidFill>
                <a:latin typeface="Garamond" pitchFamily="18" charset="0"/>
              </a:rPr>
              <a:t>Vojislav</a:t>
            </a:r>
            <a:r>
              <a:rPr lang="cs-CZ" b="1" dirty="0" smtClean="0">
                <a:solidFill>
                  <a:schemeClr val="accent1">
                    <a:lumMod val="75000"/>
                  </a:schemeClr>
                </a:solidFill>
                <a:latin typeface="Garamond" pitchFamily="18" charset="0"/>
              </a:rPr>
              <a:t> </a:t>
            </a:r>
            <a:r>
              <a:rPr lang="cs-CZ" b="1" dirty="0" err="1" smtClean="0">
                <a:solidFill>
                  <a:schemeClr val="accent1">
                    <a:lumMod val="75000"/>
                  </a:schemeClr>
                </a:solidFill>
                <a:latin typeface="Garamond" pitchFamily="18" charset="0"/>
              </a:rPr>
              <a:t>Marinković</a:t>
            </a:r>
            <a:r>
              <a:rPr lang="cs-CZ" b="1" dirty="0" smtClean="0">
                <a:solidFill>
                  <a:schemeClr val="accent1">
                    <a:lumMod val="75000"/>
                  </a:schemeClr>
                </a:solidFill>
                <a:latin typeface="Garamond" pitchFamily="18" charset="0"/>
              </a:rPr>
              <a:t>, </a:t>
            </a:r>
            <a:r>
              <a:rPr lang="cs-CZ" dirty="0" smtClean="0">
                <a:latin typeface="Garamond" pitchFamily="18" charset="0"/>
              </a:rPr>
              <a:t>v čele vlády ale jen krátce</a:t>
            </a:r>
          </a:p>
          <a:p>
            <a:r>
              <a:rPr lang="cs-CZ" dirty="0" smtClean="0">
                <a:latin typeface="Garamond" pitchFamily="18" charset="0"/>
              </a:rPr>
              <a:t>1932–1933 – postupné obnovování politického života v Jugoslávii, vznik stran i nadále komplikovaný, ne však nemožný – pozitivní ohlas v ČSR</a:t>
            </a:r>
          </a:p>
        </p:txBody>
      </p:sp>
      <p:sp>
        <p:nvSpPr>
          <p:cNvPr id="5" name="Zástupný symbol pro text 4"/>
          <p:cNvSpPr>
            <a:spLocks noGrp="1"/>
          </p:cNvSpPr>
          <p:nvPr>
            <p:ph type="body" sz="quarter" idx="1"/>
          </p:nvPr>
        </p:nvSpPr>
        <p:spPr>
          <a:xfrm>
            <a:off x="467544" y="5661248"/>
            <a:ext cx="7704856" cy="1008112"/>
          </a:xfrm>
        </p:spPr>
        <p:txBody>
          <a:bodyPr/>
          <a:lstStyle/>
          <a:p>
            <a:pPr algn="ctr"/>
            <a:endParaRPr lang="cs-CZ" sz="1600" dirty="0" smtClean="0">
              <a:latin typeface="Garamond" pitchFamily="18" charset="0"/>
            </a:endParaRPr>
          </a:p>
          <a:p>
            <a:pPr algn="ctr"/>
            <a:r>
              <a:rPr lang="cs-CZ" dirty="0" smtClean="0">
                <a:latin typeface="Garamond" pitchFamily="18" charset="0"/>
              </a:rPr>
              <a:t>Edvard Beneš s jugoslávským ministrem </a:t>
            </a:r>
            <a:r>
              <a:rPr lang="cs-CZ" dirty="0" err="1" smtClean="0">
                <a:latin typeface="Garamond" pitchFamily="18" charset="0"/>
              </a:rPr>
              <a:t>Vojislavem</a:t>
            </a:r>
            <a:r>
              <a:rPr lang="cs-CZ" dirty="0" smtClean="0">
                <a:latin typeface="Garamond" pitchFamily="18" charset="0"/>
              </a:rPr>
              <a:t> </a:t>
            </a:r>
            <a:r>
              <a:rPr lang="cs-CZ" dirty="0" err="1" smtClean="0">
                <a:latin typeface="Garamond" pitchFamily="18" charset="0"/>
              </a:rPr>
              <a:t>Marinkovićem</a:t>
            </a:r>
            <a:r>
              <a:rPr lang="cs-CZ" dirty="0" smtClean="0">
                <a:latin typeface="Garamond" pitchFamily="18" charset="0"/>
              </a:rPr>
              <a:t> na konferenci Malé dohody ve Štrbském Plesu v červnu 1930</a:t>
            </a:r>
          </a:p>
          <a:p>
            <a:endParaRPr lang="cs-CZ"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7467600" cy="778098"/>
          </a:xfrm>
        </p:spPr>
        <p:txBody>
          <a:bodyPr/>
          <a:lstStyle/>
          <a:p>
            <a:r>
              <a:rPr lang="cs-CZ" b="1" dirty="0" smtClean="0">
                <a:latin typeface="Garamond" pitchFamily="18" charset="0"/>
              </a:rPr>
              <a:t>Vzájemné vztahy v letech 1932–1933</a:t>
            </a:r>
            <a:endParaRPr lang="cs-CZ" b="1" dirty="0">
              <a:latin typeface="Garamond" pitchFamily="18" charset="0"/>
            </a:endParaRPr>
          </a:p>
        </p:txBody>
      </p:sp>
      <p:sp>
        <p:nvSpPr>
          <p:cNvPr id="3" name="Zástupný symbol pro obsah 2"/>
          <p:cNvSpPr>
            <a:spLocks noGrp="1"/>
          </p:cNvSpPr>
          <p:nvPr>
            <p:ph sz="quarter" idx="1"/>
          </p:nvPr>
        </p:nvSpPr>
        <p:spPr>
          <a:xfrm>
            <a:off x="251520" y="764704"/>
            <a:ext cx="8640960" cy="2448272"/>
          </a:xfrm>
        </p:spPr>
        <p:txBody>
          <a:bodyPr>
            <a:normAutofit fontScale="92500"/>
          </a:bodyPr>
          <a:lstStyle/>
          <a:p>
            <a:r>
              <a:rPr lang="cs-CZ" dirty="0" smtClean="0">
                <a:latin typeface="Garamond" pitchFamily="18" charset="0"/>
              </a:rPr>
              <a:t>Červen–červenec 1932 – IX. Všesokolský slet v Praze – delegace  jugoslávských sokolů (asi 5 000), zájem tisku i veřejnosti</a:t>
            </a:r>
          </a:p>
          <a:p>
            <a:r>
              <a:rPr lang="cs-CZ" dirty="0" smtClean="0">
                <a:latin typeface="Garamond" pitchFamily="18" charset="0"/>
              </a:rPr>
              <a:t>Velká výstava o jugoslávské kultuře pod protektorátem královny Marie</a:t>
            </a:r>
          </a:p>
          <a:p>
            <a:r>
              <a:rPr lang="cs-CZ" dirty="0" smtClean="0">
                <a:latin typeface="Garamond" pitchFamily="18" charset="0"/>
              </a:rPr>
              <a:t>Vše mělo propagovat bezvadné československo-jugoslávské vztahy</a:t>
            </a:r>
          </a:p>
          <a:p>
            <a:r>
              <a:rPr lang="cs-CZ" dirty="0" smtClean="0">
                <a:latin typeface="Garamond" pitchFamily="18" charset="0"/>
              </a:rPr>
              <a:t>Ve skutečnosti čs. strana neměla zájem na tom, aby slet navštívil jugoslávský král, aby s ním Masaryk nemusel sdílet lóži</a:t>
            </a:r>
          </a:p>
          <a:p>
            <a:endParaRPr lang="cs-CZ" dirty="0">
              <a:latin typeface="Garamond" pitchFamily="18" charset="0"/>
            </a:endParaRPr>
          </a:p>
        </p:txBody>
      </p:sp>
      <p:pic>
        <p:nvPicPr>
          <p:cNvPr id="6" name="Zástupný symbol pro obsah 5" descr="Bundesarchiv_Bild_102-13621,_Prag,_Stadion,_Sokolfest.jpg"/>
          <p:cNvPicPr>
            <a:picLocks noGrp="1" noChangeAspect="1"/>
          </p:cNvPicPr>
          <p:nvPr>
            <p:ph sz="quarter" idx="4294967295"/>
          </p:nvPr>
        </p:nvPicPr>
        <p:blipFill>
          <a:blip r:embed="rId2" cstate="print"/>
          <a:stretch>
            <a:fillRect/>
          </a:stretch>
        </p:blipFill>
        <p:spPr>
          <a:xfrm>
            <a:off x="2123728" y="3284984"/>
            <a:ext cx="4940729" cy="332772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symbol pro obsah 8" descr="Obr 8.JPG"/>
          <p:cNvPicPr>
            <a:picLocks noGrp="1" noChangeAspect="1"/>
          </p:cNvPicPr>
          <p:nvPr>
            <p:ph sz="quarter" idx="4"/>
          </p:nvPr>
        </p:nvPicPr>
        <p:blipFill>
          <a:blip r:embed="rId2" cstate="print"/>
          <a:stretch>
            <a:fillRect/>
          </a:stretch>
        </p:blipFill>
        <p:spPr>
          <a:xfrm>
            <a:off x="755576" y="116632"/>
            <a:ext cx="7128792" cy="5788228"/>
          </a:xfrm>
        </p:spPr>
      </p:pic>
      <p:sp>
        <p:nvSpPr>
          <p:cNvPr id="7" name="Zástupný symbol pro text 6"/>
          <p:cNvSpPr>
            <a:spLocks noGrp="1"/>
          </p:cNvSpPr>
          <p:nvPr>
            <p:ph type="body" sz="quarter" idx="3"/>
          </p:nvPr>
        </p:nvSpPr>
        <p:spPr>
          <a:xfrm>
            <a:off x="755576" y="6021288"/>
            <a:ext cx="7128792" cy="658368"/>
          </a:xfrm>
        </p:spPr>
        <p:txBody>
          <a:bodyPr/>
          <a:lstStyle/>
          <a:p>
            <a:pPr algn="ctr"/>
            <a:r>
              <a:rPr lang="cs-CZ" dirty="0" smtClean="0">
                <a:latin typeface="Garamond" pitchFamily="18" charset="0"/>
              </a:rPr>
              <a:t>Edvard Beneš, </a:t>
            </a:r>
            <a:r>
              <a:rPr lang="cs-CZ" dirty="0" err="1" smtClean="0">
                <a:latin typeface="Garamond" pitchFamily="18" charset="0"/>
              </a:rPr>
              <a:t>Bogoljub</a:t>
            </a:r>
            <a:r>
              <a:rPr lang="cs-CZ" dirty="0" smtClean="0">
                <a:latin typeface="Garamond" pitchFamily="18" charset="0"/>
              </a:rPr>
              <a:t> </a:t>
            </a:r>
            <a:r>
              <a:rPr lang="cs-CZ" dirty="0" err="1" smtClean="0">
                <a:latin typeface="Garamond" pitchFamily="18" charset="0"/>
              </a:rPr>
              <a:t>Jevtić</a:t>
            </a:r>
            <a:r>
              <a:rPr lang="cs-CZ" dirty="0" smtClean="0">
                <a:latin typeface="Garamond" pitchFamily="18" charset="0"/>
              </a:rPr>
              <a:t> a </a:t>
            </a:r>
            <a:r>
              <a:rPr lang="cs-CZ" dirty="0" err="1" smtClean="0">
                <a:latin typeface="Garamond" pitchFamily="18" charset="0"/>
              </a:rPr>
              <a:t>Nicolae</a:t>
            </a:r>
            <a:r>
              <a:rPr lang="cs-CZ" dirty="0" smtClean="0">
                <a:latin typeface="Garamond" pitchFamily="18" charset="0"/>
              </a:rPr>
              <a:t> </a:t>
            </a:r>
            <a:r>
              <a:rPr lang="cs-CZ" dirty="0" err="1" smtClean="0">
                <a:latin typeface="Garamond" pitchFamily="18" charset="0"/>
              </a:rPr>
              <a:t>Titulescu</a:t>
            </a:r>
            <a:r>
              <a:rPr lang="cs-CZ" dirty="0" smtClean="0">
                <a:latin typeface="Garamond" pitchFamily="18" charset="0"/>
              </a:rPr>
              <a:t> na konferenci MD v Bělehradě v prosinci 1932</a:t>
            </a:r>
            <a:endParaRPr lang="cs-CZ" dirty="0">
              <a:latin typeface="Garamond"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sz="quarter" idx="1"/>
          </p:nvPr>
        </p:nvSpPr>
        <p:spPr>
          <a:xfrm>
            <a:off x="323528" y="260648"/>
            <a:ext cx="8424936" cy="6408712"/>
          </a:xfrm>
        </p:spPr>
        <p:txBody>
          <a:bodyPr/>
          <a:lstStyle/>
          <a:p>
            <a:r>
              <a:rPr lang="cs-CZ" dirty="0" smtClean="0">
                <a:latin typeface="Garamond" pitchFamily="18" charset="0"/>
              </a:rPr>
              <a:t>Prosinec 1932 – schůze Malé dohody v Bělehradě  </a:t>
            </a:r>
          </a:p>
          <a:p>
            <a:r>
              <a:rPr lang="cs-CZ" dirty="0" smtClean="0">
                <a:latin typeface="Garamond" pitchFamily="18" charset="0"/>
              </a:rPr>
              <a:t>Beneš jednal s krále Alexandrem o problémech středoevropské politiky, reorganizaci Malé dohody a nebezpečí italské expanze </a:t>
            </a:r>
          </a:p>
          <a:p>
            <a:r>
              <a:rPr lang="cs-CZ" dirty="0" smtClean="0">
                <a:latin typeface="Garamond" pitchFamily="18" charset="0"/>
              </a:rPr>
              <a:t>Benešův dojem z poměrů v Jugoslávii byl dobrý, jednal však jen s oficiálními představiteli, ne s opozicí</a:t>
            </a:r>
          </a:p>
          <a:p>
            <a:r>
              <a:rPr lang="cs-CZ" dirty="0" smtClean="0">
                <a:latin typeface="Garamond" pitchFamily="18" charset="0"/>
              </a:rPr>
              <a:t>V průběhu roku 1932 incidenty kvůli kritickému psaní československých novin o Jugoslávii (katolické, levicové, Lidové noviny – H. </a:t>
            </a:r>
            <a:r>
              <a:rPr lang="cs-CZ" dirty="0" err="1" smtClean="0">
                <a:latin typeface="Garamond" pitchFamily="18" charset="0"/>
              </a:rPr>
              <a:t>Ripka</a:t>
            </a:r>
            <a:r>
              <a:rPr lang="cs-CZ" dirty="0" smtClean="0">
                <a:latin typeface="Garamond" pitchFamily="18" charset="0"/>
              </a:rPr>
              <a:t>, Přítomnost, „</a:t>
            </a:r>
            <a:r>
              <a:rPr lang="cs-CZ" dirty="0" err="1" smtClean="0">
                <a:latin typeface="Garamond" pitchFamily="18" charset="0"/>
              </a:rPr>
              <a:t>stříbrňácký</a:t>
            </a:r>
            <a:r>
              <a:rPr lang="cs-CZ" dirty="0" smtClean="0">
                <a:latin typeface="Garamond" pitchFamily="18" charset="0"/>
              </a:rPr>
              <a:t>“ tisk)</a:t>
            </a:r>
          </a:p>
          <a:p>
            <a:r>
              <a:rPr lang="cs-CZ" dirty="0" smtClean="0">
                <a:latin typeface="Garamond" pitchFamily="18" charset="0"/>
              </a:rPr>
              <a:t>v Jugoslávii v roce 1932 zakázány některé československé noviny, kvůli způsobu, jakým psali o tamním režimu (zejména tisk Národní ligy J. Stříbrného)</a:t>
            </a:r>
          </a:p>
          <a:p>
            <a:r>
              <a:rPr lang="cs-CZ" dirty="0" smtClean="0">
                <a:latin typeface="Garamond" pitchFamily="18" charset="0"/>
              </a:rPr>
              <a:t>z Československa se během roku 1932 ozývalo čím dál více kritických hlasů, které upozorňovaly na to, že jugoslávský režim je i nadále diktaturou, přestože se od podzimu 1931 schovává za existenci ústavy a parlamentu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symbol pro obsah 8" descr="Ludvík Kuba.jpg"/>
          <p:cNvPicPr>
            <a:picLocks noGrp="1" noChangeAspect="1"/>
          </p:cNvPicPr>
          <p:nvPr>
            <p:ph sz="quarter" idx="2"/>
          </p:nvPr>
        </p:nvPicPr>
        <p:blipFill>
          <a:blip r:embed="rId2" cstate="print"/>
          <a:stretch>
            <a:fillRect/>
          </a:stretch>
        </p:blipFill>
        <p:spPr>
          <a:xfrm>
            <a:off x="323528" y="1916831"/>
            <a:ext cx="4608512" cy="3686810"/>
          </a:xfrm>
        </p:spPr>
      </p:pic>
      <p:pic>
        <p:nvPicPr>
          <p:cNvPr id="10" name="Zástupný symbol pro obsah 9" descr="Kuba.jpg"/>
          <p:cNvPicPr>
            <a:picLocks noGrp="1" noChangeAspect="1"/>
          </p:cNvPicPr>
          <p:nvPr>
            <p:ph sz="quarter" idx="4"/>
          </p:nvPr>
        </p:nvPicPr>
        <p:blipFill>
          <a:blip r:embed="rId3" cstate="print"/>
          <a:stretch>
            <a:fillRect/>
          </a:stretch>
        </p:blipFill>
        <p:spPr>
          <a:xfrm>
            <a:off x="5220072" y="1628800"/>
            <a:ext cx="3376184" cy="4809380"/>
          </a:xfrm>
        </p:spPr>
      </p:pic>
      <p:sp>
        <p:nvSpPr>
          <p:cNvPr id="5" name="Zástupný symbol pro text 4"/>
          <p:cNvSpPr>
            <a:spLocks noGrp="1"/>
          </p:cNvSpPr>
          <p:nvPr>
            <p:ph type="body" sz="quarter" idx="1"/>
          </p:nvPr>
        </p:nvSpPr>
        <p:spPr>
          <a:xfrm>
            <a:off x="755576" y="476672"/>
            <a:ext cx="3600400" cy="864096"/>
          </a:xfrm>
        </p:spPr>
        <p:txBody>
          <a:bodyPr/>
          <a:lstStyle/>
          <a:p>
            <a:pPr algn="ctr"/>
            <a:r>
              <a:rPr lang="cs-CZ" sz="2800" dirty="0" smtClean="0">
                <a:latin typeface="Garamond" pitchFamily="18" charset="0"/>
              </a:rPr>
              <a:t>Malíř Ludvík Kuba </a:t>
            </a:r>
            <a:endParaRPr lang="cs-CZ" sz="2800" dirty="0">
              <a:latin typeface="Garamond" pitchFamily="18" charset="0"/>
            </a:endParaRPr>
          </a:p>
        </p:txBody>
      </p:sp>
      <p:sp>
        <p:nvSpPr>
          <p:cNvPr id="7" name="Zástupný symbol pro text 6"/>
          <p:cNvSpPr>
            <a:spLocks noGrp="1"/>
          </p:cNvSpPr>
          <p:nvPr>
            <p:ph type="body" sz="quarter" idx="3"/>
          </p:nvPr>
        </p:nvSpPr>
        <p:spPr>
          <a:xfrm>
            <a:off x="5004048" y="476672"/>
            <a:ext cx="3657600" cy="880320"/>
          </a:xfrm>
        </p:spPr>
        <p:txBody>
          <a:bodyPr>
            <a:normAutofit fontScale="92500" lnSpcReduction="20000"/>
          </a:bodyPr>
          <a:lstStyle/>
          <a:p>
            <a:pPr algn="ctr"/>
            <a:r>
              <a:rPr lang="cs-CZ" sz="2800" dirty="0" smtClean="0">
                <a:latin typeface="Garamond" pitchFamily="18" charset="0"/>
              </a:rPr>
              <a:t>Písně makedonské (1929)</a:t>
            </a:r>
            <a:endParaRPr lang="cs-CZ" sz="2800" dirty="0">
              <a:latin typeface="Garamond"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467544" y="332656"/>
            <a:ext cx="8208912" cy="6264696"/>
          </a:xfrm>
        </p:spPr>
        <p:txBody>
          <a:bodyPr>
            <a:normAutofit fontScale="92500" lnSpcReduction="10000"/>
          </a:bodyPr>
          <a:lstStyle/>
          <a:p>
            <a:r>
              <a:rPr lang="cs-CZ" dirty="0" smtClean="0">
                <a:latin typeface="Garamond" pitchFamily="18" charset="0"/>
              </a:rPr>
              <a:t>Kritika jugoslávského režimu pokračovala i v roce 1933 – zejména v lednu 1933 u příležitosti výročí</a:t>
            </a:r>
          </a:p>
          <a:p>
            <a:endParaRPr lang="cs-CZ" dirty="0" smtClean="0">
              <a:latin typeface="Garamond" pitchFamily="18" charset="0"/>
            </a:endParaRPr>
          </a:p>
          <a:p>
            <a:r>
              <a:rPr lang="cs-CZ" i="1" dirty="0" smtClean="0">
                <a:latin typeface="Garamond" pitchFamily="18" charset="0"/>
              </a:rPr>
              <a:t>„Diktatura je vinna dokonalým rozvratem vnitropolitických poměrů, protože nehledala cesty, jak by rozřešila ožehavé otázky soužití elementů, z nichž se Jugoslávie skládá a prostě ignorovala volání Chorvatů po vhodné úpravě.“</a:t>
            </a:r>
          </a:p>
          <a:p>
            <a:pPr algn="r">
              <a:buNone/>
            </a:pPr>
            <a:r>
              <a:rPr lang="cs-CZ" dirty="0" smtClean="0">
                <a:latin typeface="Garamond" pitchFamily="18" charset="0"/>
              </a:rPr>
              <a:t>Právo lidu, 6. 1. 1933</a:t>
            </a:r>
          </a:p>
          <a:p>
            <a:endParaRPr lang="cs-CZ" dirty="0" smtClean="0">
              <a:latin typeface="Garamond" pitchFamily="18" charset="0"/>
            </a:endParaRPr>
          </a:p>
          <a:p>
            <a:r>
              <a:rPr lang="cs-CZ" dirty="0" smtClean="0">
                <a:latin typeface="Garamond" pitchFamily="18" charset="0"/>
              </a:rPr>
              <a:t>leden 1933 – pokus o fašistický puč v Brně – útok příslušníků Národní obce fašistické na Svatoplukova kasárna v </a:t>
            </a:r>
            <a:r>
              <a:rPr lang="cs-CZ" dirty="0" err="1" smtClean="0">
                <a:latin typeface="Garamond" pitchFamily="18" charset="0"/>
              </a:rPr>
              <a:t>Židenicích</a:t>
            </a:r>
            <a:endParaRPr lang="cs-CZ" dirty="0" smtClean="0">
              <a:latin typeface="Garamond" pitchFamily="18" charset="0"/>
            </a:endParaRPr>
          </a:p>
          <a:p>
            <a:r>
              <a:rPr lang="cs-CZ" dirty="0" smtClean="0">
                <a:latin typeface="Garamond" pitchFamily="18" charset="0"/>
              </a:rPr>
              <a:t>puč záhy potlačen</a:t>
            </a:r>
          </a:p>
          <a:p>
            <a:r>
              <a:rPr lang="cs-CZ" dirty="0" smtClean="0">
                <a:latin typeface="Garamond" pitchFamily="18" charset="0"/>
              </a:rPr>
              <a:t>vůdci puče Ladislav </a:t>
            </a:r>
            <a:r>
              <a:rPr lang="cs-CZ" dirty="0" err="1" smtClean="0">
                <a:latin typeface="Garamond" pitchFamily="18" charset="0"/>
              </a:rPr>
              <a:t>Kobzínek</a:t>
            </a:r>
            <a:r>
              <a:rPr lang="cs-CZ" dirty="0" smtClean="0">
                <a:latin typeface="Garamond" pitchFamily="18" charset="0"/>
              </a:rPr>
              <a:t> (někdy psán také jako </a:t>
            </a:r>
            <a:r>
              <a:rPr lang="cs-CZ" dirty="0" err="1" smtClean="0">
                <a:latin typeface="Garamond" pitchFamily="18" charset="0"/>
              </a:rPr>
              <a:t>Kobsinek</a:t>
            </a:r>
            <a:r>
              <a:rPr lang="cs-CZ" dirty="0" smtClean="0">
                <a:latin typeface="Garamond" pitchFamily="18" charset="0"/>
              </a:rPr>
              <a:t>) a </a:t>
            </a:r>
            <a:r>
              <a:rPr lang="cs-CZ" dirty="0" err="1" smtClean="0">
                <a:latin typeface="Garamond" pitchFamily="18" charset="0"/>
              </a:rPr>
              <a:t>Duchoslav</a:t>
            </a:r>
            <a:r>
              <a:rPr lang="cs-CZ" dirty="0" smtClean="0">
                <a:latin typeface="Garamond" pitchFamily="18" charset="0"/>
              </a:rPr>
              <a:t> </a:t>
            </a:r>
            <a:r>
              <a:rPr lang="cs-CZ" dirty="0" err="1" smtClean="0">
                <a:latin typeface="Garamond" pitchFamily="18" charset="0"/>
              </a:rPr>
              <a:t>Gajdl</a:t>
            </a:r>
            <a:r>
              <a:rPr lang="cs-CZ" dirty="0" smtClean="0">
                <a:latin typeface="Garamond" pitchFamily="18" charset="0"/>
              </a:rPr>
              <a:t> (</a:t>
            </a:r>
            <a:r>
              <a:rPr lang="cs-CZ" dirty="0" err="1" smtClean="0">
                <a:latin typeface="Garamond" pitchFamily="18" charset="0"/>
              </a:rPr>
              <a:t>Gaidl</a:t>
            </a:r>
            <a:r>
              <a:rPr lang="cs-CZ" dirty="0" smtClean="0">
                <a:latin typeface="Garamond" pitchFamily="18" charset="0"/>
              </a:rPr>
              <a:t>) uprchli do Jugoslávie</a:t>
            </a:r>
          </a:p>
          <a:p>
            <a:r>
              <a:rPr lang="cs-CZ" dirty="0" smtClean="0">
                <a:latin typeface="Garamond" pitchFamily="18" charset="0"/>
              </a:rPr>
              <a:t>Složitá jednání o jejich vydání komplikována indiskrecí čs. tisku, nakonec vydáni do ČSR</a:t>
            </a:r>
          </a:p>
          <a:p>
            <a:r>
              <a:rPr lang="cs-CZ" dirty="0" smtClean="0">
                <a:latin typeface="Garamond" pitchFamily="18" charset="0"/>
              </a:rPr>
              <a:t>V polovině roku byli v Brně odsouzeni k několika letům vězení, tresty ale nebyly příliš vysoké. Soud sledovali i Jugoslávci, kteří trest šesti let vězení pro hlavního organizátora puče </a:t>
            </a:r>
            <a:r>
              <a:rPr lang="cs-CZ" dirty="0" err="1" smtClean="0">
                <a:latin typeface="Garamond" pitchFamily="18" charset="0"/>
              </a:rPr>
              <a:t>Kobzínka</a:t>
            </a:r>
            <a:r>
              <a:rPr lang="cs-CZ" dirty="0" smtClean="0">
                <a:latin typeface="Garamond" pitchFamily="18" charset="0"/>
              </a:rPr>
              <a:t> hodnotili jako mírný</a:t>
            </a:r>
            <a:endParaRPr lang="cs-CZ" dirty="0">
              <a:latin typeface="Garamond"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sz="quarter" idx="2"/>
          </p:nvPr>
        </p:nvSpPr>
        <p:spPr>
          <a:xfrm>
            <a:off x="251520" y="188640"/>
            <a:ext cx="5616624" cy="6408712"/>
          </a:xfrm>
        </p:spPr>
        <p:txBody>
          <a:bodyPr>
            <a:noAutofit/>
          </a:bodyPr>
          <a:lstStyle/>
          <a:p>
            <a:r>
              <a:rPr lang="cs-CZ" sz="2100" dirty="0" smtClean="0">
                <a:latin typeface="Garamond" pitchFamily="18" charset="0"/>
              </a:rPr>
              <a:t>Důležitá role tisku při utváření názoru čs. veřejného mínění na jugoslávský režim </a:t>
            </a:r>
          </a:p>
          <a:p>
            <a:r>
              <a:rPr lang="cs-CZ" sz="2100" dirty="0" smtClean="0">
                <a:latin typeface="Garamond" pitchFamily="18" charset="0"/>
              </a:rPr>
              <a:t>Jugoslávci si to uvědomovali, pozvali proto jednoho z nejhlasitějších kritiků jug. režimu v ČSR, redaktora Lidových novin </a:t>
            </a:r>
            <a:r>
              <a:rPr lang="cs-CZ" sz="2100" b="1" dirty="0" smtClean="0">
                <a:solidFill>
                  <a:schemeClr val="accent1">
                    <a:lumMod val="75000"/>
                  </a:schemeClr>
                </a:solidFill>
                <a:latin typeface="Garamond" pitchFamily="18" charset="0"/>
              </a:rPr>
              <a:t>Huberta </a:t>
            </a:r>
            <a:r>
              <a:rPr lang="cs-CZ" sz="2100" b="1" dirty="0" err="1" smtClean="0">
                <a:solidFill>
                  <a:schemeClr val="accent1">
                    <a:lumMod val="75000"/>
                  </a:schemeClr>
                </a:solidFill>
                <a:latin typeface="Garamond" pitchFamily="18" charset="0"/>
              </a:rPr>
              <a:t>Ripku</a:t>
            </a:r>
            <a:r>
              <a:rPr lang="cs-CZ" sz="2100" b="1" dirty="0" smtClean="0">
                <a:solidFill>
                  <a:schemeClr val="accent1">
                    <a:lumMod val="75000"/>
                  </a:schemeClr>
                </a:solidFill>
                <a:latin typeface="Garamond" pitchFamily="18" charset="0"/>
              </a:rPr>
              <a:t> </a:t>
            </a:r>
            <a:r>
              <a:rPr lang="cs-CZ" sz="2100" dirty="0" smtClean="0">
                <a:latin typeface="Garamond" pitchFamily="18" charset="0"/>
              </a:rPr>
              <a:t>na audienci přímo ke králi Alexandrovi</a:t>
            </a:r>
          </a:p>
          <a:p>
            <a:r>
              <a:rPr lang="cs-CZ" sz="2100" dirty="0" smtClean="0">
                <a:latin typeface="Garamond" pitchFamily="18" charset="0"/>
              </a:rPr>
              <a:t>Král hájil vyhlášení diktatury, ale připustil, že došlo k chybám. Také zdůraznil, že se postupně snaží o návrat parlamentního systému, byť to jde pomalu. Diktatura podle něj byla jen přechodným jevem. Král trval také na tom, že v žádném případě nedopustí rozbití národní jednoty</a:t>
            </a:r>
          </a:p>
          <a:p>
            <a:r>
              <a:rPr lang="cs-CZ" sz="2100" dirty="0" smtClean="0">
                <a:latin typeface="Garamond" pitchFamily="18" charset="0"/>
              </a:rPr>
              <a:t>Řešili také zahraniční politiku a jugoslávskou vnitřní politiku</a:t>
            </a:r>
          </a:p>
          <a:p>
            <a:r>
              <a:rPr lang="cs-CZ" sz="2100" dirty="0" smtClean="0">
                <a:latin typeface="Garamond" pitchFamily="18" charset="0"/>
              </a:rPr>
              <a:t>Kromě krále a ministrů (</a:t>
            </a:r>
            <a:r>
              <a:rPr lang="cs-CZ" sz="2100" b="1" dirty="0" err="1" smtClean="0">
                <a:solidFill>
                  <a:schemeClr val="accent1">
                    <a:lumMod val="75000"/>
                  </a:schemeClr>
                </a:solidFill>
                <a:latin typeface="Garamond" pitchFamily="18" charset="0"/>
              </a:rPr>
              <a:t>Bogoljub</a:t>
            </a:r>
            <a:r>
              <a:rPr lang="cs-CZ" sz="2100" b="1" dirty="0" smtClean="0">
                <a:solidFill>
                  <a:schemeClr val="accent1">
                    <a:lumMod val="75000"/>
                  </a:schemeClr>
                </a:solidFill>
                <a:latin typeface="Garamond" pitchFamily="18" charset="0"/>
              </a:rPr>
              <a:t> </a:t>
            </a:r>
            <a:r>
              <a:rPr lang="cs-CZ" sz="2100" b="1" dirty="0" err="1" smtClean="0">
                <a:solidFill>
                  <a:schemeClr val="accent1">
                    <a:lumMod val="75000"/>
                  </a:schemeClr>
                </a:solidFill>
                <a:latin typeface="Garamond" pitchFamily="18" charset="0"/>
              </a:rPr>
              <a:t>Jevtić</a:t>
            </a:r>
            <a:r>
              <a:rPr lang="cs-CZ" sz="2100" b="1" dirty="0" smtClean="0">
                <a:solidFill>
                  <a:schemeClr val="accent1">
                    <a:lumMod val="75000"/>
                  </a:schemeClr>
                </a:solidFill>
                <a:latin typeface="Garamond" pitchFamily="18" charset="0"/>
              </a:rPr>
              <a:t> </a:t>
            </a:r>
            <a:r>
              <a:rPr lang="cs-CZ" sz="2100" dirty="0" smtClean="0">
                <a:latin typeface="Garamond" pitchFamily="18" charset="0"/>
              </a:rPr>
              <a:t>– min. zahraničních věcí) se </a:t>
            </a:r>
            <a:r>
              <a:rPr lang="cs-CZ" sz="2100" dirty="0" err="1" smtClean="0">
                <a:latin typeface="Garamond" pitchFamily="18" charset="0"/>
              </a:rPr>
              <a:t>Ripka</a:t>
            </a:r>
            <a:r>
              <a:rPr lang="cs-CZ" sz="2100" dirty="0" smtClean="0">
                <a:latin typeface="Garamond" pitchFamily="18" charset="0"/>
              </a:rPr>
              <a:t> setkal i s představiteli opozice – upozorňovali ho, že v Jugoslávii klesají sympatie k ČSR kvůli podpoře režimu</a:t>
            </a:r>
            <a:endParaRPr lang="cs-CZ" sz="2100" dirty="0">
              <a:latin typeface="Garamond" pitchFamily="18" charset="0"/>
            </a:endParaRPr>
          </a:p>
        </p:txBody>
      </p:sp>
      <p:pic>
        <p:nvPicPr>
          <p:cNvPr id="9" name="Zástupný symbol pro obsah 8" descr="hubert-ripka.jpg"/>
          <p:cNvPicPr>
            <a:picLocks noGrp="1" noChangeAspect="1"/>
          </p:cNvPicPr>
          <p:nvPr>
            <p:ph sz="quarter" idx="4"/>
          </p:nvPr>
        </p:nvPicPr>
        <p:blipFill>
          <a:blip r:embed="rId2" cstate="print"/>
          <a:stretch>
            <a:fillRect/>
          </a:stretch>
        </p:blipFill>
        <p:spPr>
          <a:xfrm>
            <a:off x="6012160" y="1340768"/>
            <a:ext cx="2664296" cy="3912710"/>
          </a:xfrm>
        </p:spPr>
      </p:pic>
      <p:sp>
        <p:nvSpPr>
          <p:cNvPr id="7" name="Zástupný symbol pro text 6"/>
          <p:cNvSpPr>
            <a:spLocks noGrp="1"/>
          </p:cNvSpPr>
          <p:nvPr>
            <p:ph type="body" sz="quarter" idx="3"/>
          </p:nvPr>
        </p:nvSpPr>
        <p:spPr>
          <a:xfrm>
            <a:off x="5940152" y="548680"/>
            <a:ext cx="2564904" cy="576064"/>
          </a:xfrm>
        </p:spPr>
        <p:txBody>
          <a:bodyPr/>
          <a:lstStyle/>
          <a:p>
            <a:pPr algn="ctr"/>
            <a:r>
              <a:rPr lang="cs-CZ" sz="2800" dirty="0" smtClean="0">
                <a:latin typeface="Garamond" pitchFamily="18" charset="0"/>
              </a:rPr>
              <a:t>Hubert </a:t>
            </a:r>
            <a:r>
              <a:rPr lang="cs-CZ" sz="2800" dirty="0" err="1" smtClean="0">
                <a:latin typeface="Garamond" pitchFamily="18" charset="0"/>
              </a:rPr>
              <a:t>Ripka</a:t>
            </a:r>
            <a:endParaRPr lang="cs-CZ" sz="2800" dirty="0">
              <a:latin typeface="Garamond"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7"/>
          <p:cNvSpPr>
            <a:spLocks noGrp="1"/>
          </p:cNvSpPr>
          <p:nvPr>
            <p:ph sz="quarter" idx="1"/>
          </p:nvPr>
        </p:nvSpPr>
        <p:spPr>
          <a:xfrm>
            <a:off x="395536" y="404664"/>
            <a:ext cx="8352928" cy="6069288"/>
          </a:xfrm>
        </p:spPr>
        <p:txBody>
          <a:bodyPr>
            <a:normAutofit/>
          </a:bodyPr>
          <a:lstStyle/>
          <a:p>
            <a:r>
              <a:rPr lang="cs-CZ" sz="2800" dirty="0" smtClean="0">
                <a:latin typeface="Garamond" pitchFamily="18" charset="0"/>
              </a:rPr>
              <a:t>Koncem roku 1933 – oslavy 15. výroční vzniku obou států – vzájemné oslavy</a:t>
            </a:r>
          </a:p>
          <a:p>
            <a:r>
              <a:rPr lang="cs-CZ" sz="2800" dirty="0" smtClean="0">
                <a:latin typeface="Garamond" pitchFamily="18" charset="0"/>
              </a:rPr>
              <a:t>28. října v Jugoslávii probíhaly koncerty, slavnostní akademie, divadelní představení a přednášky</a:t>
            </a:r>
          </a:p>
          <a:p>
            <a:r>
              <a:rPr lang="cs-CZ" sz="2800" dirty="0" smtClean="0">
                <a:latin typeface="Garamond" pitchFamily="18" charset="0"/>
              </a:rPr>
              <a:t>V Bělehradě pronesl slavnostní projev na počest Československa předseda skupštiny a Jihoslovansko-československé ligy </a:t>
            </a:r>
            <a:r>
              <a:rPr lang="cs-CZ" sz="2800" dirty="0" err="1" smtClean="0">
                <a:latin typeface="Garamond" pitchFamily="18" charset="0"/>
              </a:rPr>
              <a:t>Kosta</a:t>
            </a:r>
            <a:r>
              <a:rPr lang="cs-CZ" sz="2800" dirty="0" smtClean="0">
                <a:latin typeface="Garamond" pitchFamily="18" charset="0"/>
              </a:rPr>
              <a:t> </a:t>
            </a:r>
            <a:r>
              <a:rPr lang="cs-CZ" sz="2800" dirty="0" err="1" smtClean="0">
                <a:latin typeface="Garamond" pitchFamily="18" charset="0"/>
              </a:rPr>
              <a:t>Kumanudi</a:t>
            </a:r>
            <a:r>
              <a:rPr lang="cs-CZ" sz="2800" dirty="0" smtClean="0">
                <a:latin typeface="Garamond" pitchFamily="18" charset="0"/>
              </a:rPr>
              <a:t>, který zdůraznil zejména zásluhy prezidenta Masaryka a ministra Beneše</a:t>
            </a:r>
          </a:p>
          <a:p>
            <a:r>
              <a:rPr lang="cs-CZ" sz="2800" dirty="0" smtClean="0">
                <a:latin typeface="Garamond" pitchFamily="18" charset="0"/>
              </a:rPr>
              <a:t>Ligy hlavním organizátorem oslav</a:t>
            </a:r>
          </a:p>
          <a:p>
            <a:r>
              <a:rPr lang="cs-CZ" sz="2800" dirty="0" smtClean="0">
                <a:latin typeface="Garamond" pitchFamily="18" charset="0"/>
              </a:rPr>
              <a:t>V jugoslávském tisku chyběly politické komentáře, pouze mechanický popis průběhu oslav a drobné medailony Beneše a Masaryka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467544" y="188640"/>
            <a:ext cx="8280920" cy="6336704"/>
          </a:xfrm>
        </p:spPr>
        <p:txBody>
          <a:bodyPr/>
          <a:lstStyle/>
          <a:p>
            <a:r>
              <a:rPr lang="cs-CZ" dirty="0" smtClean="0">
                <a:latin typeface="Garamond" pitchFamily="18" charset="0"/>
              </a:rPr>
              <a:t>V ČSR oslavy vzniku Jugoslávie větší</a:t>
            </a:r>
          </a:p>
          <a:p>
            <a:r>
              <a:rPr lang="cs-CZ" dirty="0" smtClean="0">
                <a:latin typeface="Garamond" pitchFamily="18" charset="0"/>
              </a:rPr>
              <a:t>V </a:t>
            </a:r>
            <a:r>
              <a:rPr lang="cs-CZ" i="1" dirty="0" smtClean="0">
                <a:latin typeface="Garamond" pitchFamily="18" charset="0"/>
              </a:rPr>
              <a:t>Lidových novinách</a:t>
            </a:r>
            <a:r>
              <a:rPr lang="cs-CZ" dirty="0" smtClean="0">
                <a:latin typeface="Garamond" pitchFamily="18" charset="0"/>
              </a:rPr>
              <a:t> a v </a:t>
            </a:r>
            <a:r>
              <a:rPr lang="cs-CZ" i="1" dirty="0" err="1" smtClean="0">
                <a:latin typeface="Garamond" pitchFamily="18" charset="0"/>
              </a:rPr>
              <a:t>Prager</a:t>
            </a:r>
            <a:r>
              <a:rPr lang="cs-CZ" i="1" dirty="0" smtClean="0">
                <a:latin typeface="Garamond" pitchFamily="18" charset="0"/>
              </a:rPr>
              <a:t> </a:t>
            </a:r>
            <a:r>
              <a:rPr lang="cs-CZ" i="1" dirty="0" err="1" smtClean="0">
                <a:latin typeface="Garamond" pitchFamily="18" charset="0"/>
              </a:rPr>
              <a:t>Presse</a:t>
            </a:r>
            <a:r>
              <a:rPr lang="cs-CZ" dirty="0" smtClean="0">
                <a:latin typeface="Garamond" pitchFamily="18" charset="0"/>
              </a:rPr>
              <a:t> vyšel při této příležitosti úvodník od Edvarda Beneše a také projev krále Alexandra</a:t>
            </a:r>
          </a:p>
          <a:p>
            <a:r>
              <a:rPr lang="cs-CZ" dirty="0" smtClean="0">
                <a:latin typeface="Garamond" pitchFamily="18" charset="0"/>
              </a:rPr>
              <a:t>Ve </a:t>
            </a:r>
            <a:r>
              <a:rPr lang="cs-CZ" i="1" dirty="0" smtClean="0">
                <a:latin typeface="Garamond" pitchFamily="18" charset="0"/>
              </a:rPr>
              <a:t>Venkově</a:t>
            </a:r>
            <a:r>
              <a:rPr lang="cs-CZ" dirty="0" smtClean="0">
                <a:latin typeface="Garamond" pitchFamily="18" charset="0"/>
              </a:rPr>
              <a:t> vyjádřil František Staněk přání, aby se utužovala jihoslovanská jednota</a:t>
            </a:r>
          </a:p>
          <a:p>
            <a:r>
              <a:rPr lang="cs-CZ" dirty="0" smtClean="0">
                <a:latin typeface="Garamond" pitchFamily="18" charset="0"/>
              </a:rPr>
              <a:t>Karel Kramář v </a:t>
            </a:r>
            <a:r>
              <a:rPr lang="cs-CZ" i="1" dirty="0" smtClean="0">
                <a:latin typeface="Garamond" pitchFamily="18" charset="0"/>
              </a:rPr>
              <a:t>Národních listech</a:t>
            </a:r>
            <a:r>
              <a:rPr lang="cs-CZ" dirty="0" smtClean="0">
                <a:latin typeface="Garamond" pitchFamily="18" charset="0"/>
              </a:rPr>
              <a:t> zdůraznil známé heslo „Věrnost za věrnost“. Zároveň upozornil na to, že se oba státy ve svém poválečném vývoji dopustily řady chyb ve vnitřní politice, způsobených centralizačními pokusy, které vedly k problémům na Slovensku a v Chorvatsku</a:t>
            </a:r>
          </a:p>
          <a:p>
            <a:r>
              <a:rPr lang="cs-CZ" dirty="0" smtClean="0">
                <a:latin typeface="Garamond" pitchFamily="18" charset="0"/>
              </a:rPr>
              <a:t>K jugoslávskému výročí se vyjádřili i další přední českoslovenští politici, například do </a:t>
            </a:r>
            <a:r>
              <a:rPr lang="cs-CZ" i="1" dirty="0" smtClean="0">
                <a:latin typeface="Garamond" pitchFamily="18" charset="0"/>
              </a:rPr>
              <a:t>Českého slova</a:t>
            </a:r>
            <a:r>
              <a:rPr lang="cs-CZ" dirty="0" smtClean="0">
                <a:latin typeface="Garamond" pitchFamily="18" charset="0"/>
              </a:rPr>
              <a:t> psal Václav Klofáč, do </a:t>
            </a:r>
            <a:r>
              <a:rPr lang="cs-CZ" i="1" dirty="0" smtClean="0">
                <a:latin typeface="Garamond" pitchFamily="18" charset="0"/>
              </a:rPr>
              <a:t>Národní politiky</a:t>
            </a:r>
            <a:r>
              <a:rPr lang="cs-CZ" dirty="0" smtClean="0">
                <a:latin typeface="Garamond" pitchFamily="18" charset="0"/>
              </a:rPr>
              <a:t> a </a:t>
            </a:r>
            <a:r>
              <a:rPr lang="cs-CZ" i="1" dirty="0" smtClean="0">
                <a:latin typeface="Garamond" pitchFamily="18" charset="0"/>
              </a:rPr>
              <a:t>Slovenského východu</a:t>
            </a:r>
            <a:r>
              <a:rPr lang="cs-CZ" dirty="0" smtClean="0">
                <a:latin typeface="Garamond" pitchFamily="18" charset="0"/>
              </a:rPr>
              <a:t> Milan Hodža</a:t>
            </a:r>
          </a:p>
          <a:p>
            <a:endParaRPr lang="cs-CZ" dirty="0">
              <a:latin typeface="Garamond"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95536" y="260648"/>
            <a:ext cx="8352928" cy="6408712"/>
          </a:xfrm>
        </p:spPr>
        <p:txBody>
          <a:bodyPr>
            <a:normAutofit lnSpcReduction="10000"/>
          </a:bodyPr>
          <a:lstStyle/>
          <a:p>
            <a:r>
              <a:rPr lang="cs-CZ" i="1" dirty="0" smtClean="0">
                <a:latin typeface="Garamond" pitchFamily="18" charset="0"/>
              </a:rPr>
              <a:t>„Pod vedením svého panovníka, který dovedl pochopit skutečné zájmy nového státu, podařilo se Jugoslávii během posledních let </a:t>
            </a:r>
            <a:r>
              <a:rPr lang="cs-CZ" i="1" dirty="0" err="1" smtClean="0">
                <a:latin typeface="Garamond" pitchFamily="18" charset="0"/>
              </a:rPr>
              <a:t>zdolati</a:t>
            </a:r>
            <a:r>
              <a:rPr lang="cs-CZ" i="1" dirty="0" smtClean="0">
                <a:latin typeface="Garamond" pitchFamily="18" charset="0"/>
              </a:rPr>
              <a:t> všecky vnitřní překážky. Dnes je celá země prodchnuta jednotným, pečlivě pěstěným jihoslovanským smýšlením, které poskytuje pevné záruky budoucího vývoje Jugoslávie.“</a:t>
            </a:r>
          </a:p>
          <a:p>
            <a:pPr algn="r">
              <a:buNone/>
            </a:pPr>
            <a:r>
              <a:rPr lang="cs-CZ" sz="1800" dirty="0" smtClean="0">
                <a:latin typeface="Garamond" pitchFamily="18" charset="0"/>
              </a:rPr>
              <a:t>Národní střed, 30. 11. 1933</a:t>
            </a:r>
          </a:p>
          <a:p>
            <a:endParaRPr lang="cs-CZ" dirty="0" smtClean="0">
              <a:latin typeface="Garamond" pitchFamily="18" charset="0"/>
            </a:endParaRPr>
          </a:p>
          <a:p>
            <a:r>
              <a:rPr lang="cs-CZ" dirty="0" smtClean="0">
                <a:latin typeface="Garamond" pitchFamily="18" charset="0"/>
              </a:rPr>
              <a:t>dokonce i katolický, sociálnědemokratický a německý tisk v Československu psal tentokrát oproti svým běžným zvyklostem o Jugoslávii příznivě nebo alespoň zdrženlivě. Pouze „</a:t>
            </a:r>
            <a:r>
              <a:rPr lang="cs-CZ" dirty="0" err="1" smtClean="0">
                <a:latin typeface="Garamond" pitchFamily="18" charset="0"/>
              </a:rPr>
              <a:t>stříbrňácký</a:t>
            </a:r>
            <a:r>
              <a:rPr lang="cs-CZ" dirty="0" smtClean="0">
                <a:latin typeface="Garamond" pitchFamily="18" charset="0"/>
              </a:rPr>
              <a:t> tisk“ v čele s </a:t>
            </a:r>
            <a:r>
              <a:rPr lang="cs-CZ" i="1" dirty="0" smtClean="0">
                <a:latin typeface="Garamond" pitchFamily="18" charset="0"/>
              </a:rPr>
              <a:t>Expresem</a:t>
            </a:r>
            <a:r>
              <a:rPr lang="cs-CZ" dirty="0" smtClean="0">
                <a:latin typeface="Garamond" pitchFamily="18" charset="0"/>
              </a:rPr>
              <a:t> či </a:t>
            </a:r>
            <a:r>
              <a:rPr lang="cs-CZ" i="1" dirty="0" smtClean="0">
                <a:latin typeface="Garamond" pitchFamily="18" charset="0"/>
              </a:rPr>
              <a:t>Poledním listem</a:t>
            </a:r>
            <a:r>
              <a:rPr lang="cs-CZ" dirty="0" smtClean="0">
                <a:latin typeface="Garamond" pitchFamily="18" charset="0"/>
              </a:rPr>
              <a:t> si tradičně neodpustil </a:t>
            </a:r>
            <a:r>
              <a:rPr lang="cs-CZ" dirty="0" err="1" smtClean="0">
                <a:latin typeface="Garamond" pitchFamily="18" charset="0"/>
              </a:rPr>
              <a:t>protijugoslávské</a:t>
            </a:r>
            <a:r>
              <a:rPr lang="cs-CZ" smtClean="0">
                <a:latin typeface="Garamond" pitchFamily="18" charset="0"/>
              </a:rPr>
              <a:t> výpady</a:t>
            </a:r>
          </a:p>
          <a:p>
            <a:r>
              <a:rPr lang="cs-CZ" dirty="0" smtClean="0">
                <a:latin typeface="Garamond" pitchFamily="18" charset="0"/>
              </a:rPr>
              <a:t>ti, kdo se chtěli nenápadně vyhnout oslavným článkům na krále Alexandra a jeho režim, jako například lidovci či sociální demokraté, jeho tradiční kritici, připomínali ve svých článcích zakladatele dynastie </a:t>
            </a:r>
            <a:r>
              <a:rPr lang="cs-CZ" dirty="0" err="1" smtClean="0">
                <a:latin typeface="Garamond" pitchFamily="18" charset="0"/>
              </a:rPr>
              <a:t>Karađorđevićů</a:t>
            </a:r>
            <a:r>
              <a:rPr lang="cs-CZ" dirty="0" smtClean="0">
                <a:latin typeface="Garamond" pitchFamily="18" charset="0"/>
              </a:rPr>
              <a:t> či utrpení Srbů za první světové války</a:t>
            </a:r>
          </a:p>
          <a:p>
            <a:endParaRPr lang="cs-CZ" dirty="0">
              <a:latin typeface="Garamond"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obsah 7"/>
          <p:cNvSpPr>
            <a:spLocks noGrp="1"/>
          </p:cNvSpPr>
          <p:nvPr>
            <p:ph sz="quarter" idx="2"/>
          </p:nvPr>
        </p:nvSpPr>
        <p:spPr>
          <a:xfrm>
            <a:off x="251520" y="260648"/>
            <a:ext cx="5544616" cy="6597352"/>
          </a:xfrm>
        </p:spPr>
        <p:txBody>
          <a:bodyPr>
            <a:normAutofit fontScale="92500" lnSpcReduction="20000"/>
          </a:bodyPr>
          <a:lstStyle/>
          <a:p>
            <a:r>
              <a:rPr lang="cs-CZ" dirty="0" smtClean="0">
                <a:latin typeface="Garamond" pitchFamily="18" charset="0"/>
              </a:rPr>
              <a:t>Léto 1929 – společný sjezd Československo-jugoslávské ligy a </a:t>
            </a:r>
            <a:r>
              <a:rPr lang="cs-CZ" dirty="0" err="1" smtClean="0">
                <a:latin typeface="Garamond" pitchFamily="18" charset="0"/>
              </a:rPr>
              <a:t>Jugoslavensko</a:t>
            </a:r>
            <a:r>
              <a:rPr lang="cs-CZ" dirty="0" smtClean="0">
                <a:latin typeface="Garamond" pitchFamily="18" charset="0"/>
              </a:rPr>
              <a:t>-</a:t>
            </a:r>
            <a:r>
              <a:rPr lang="cs-CZ" dirty="0" err="1" smtClean="0">
                <a:latin typeface="Garamond" pitchFamily="18" charset="0"/>
              </a:rPr>
              <a:t>čehoslovačke</a:t>
            </a:r>
            <a:r>
              <a:rPr lang="cs-CZ" dirty="0" smtClean="0">
                <a:latin typeface="Garamond" pitchFamily="18" charset="0"/>
              </a:rPr>
              <a:t> </a:t>
            </a:r>
            <a:r>
              <a:rPr lang="cs-CZ" dirty="0" err="1" smtClean="0">
                <a:latin typeface="Garamond" pitchFamily="18" charset="0"/>
              </a:rPr>
              <a:t>lige</a:t>
            </a:r>
            <a:r>
              <a:rPr lang="cs-CZ" dirty="0" smtClean="0">
                <a:latin typeface="Garamond" pitchFamily="18" charset="0"/>
              </a:rPr>
              <a:t> v Sarajevu</a:t>
            </a:r>
          </a:p>
          <a:p>
            <a:r>
              <a:rPr lang="cs-CZ" dirty="0" smtClean="0">
                <a:latin typeface="Garamond" pitchFamily="18" charset="0"/>
              </a:rPr>
              <a:t>Návrhy na prohloubení spolupráce, za její pilíř označena Malá dohoda</a:t>
            </a:r>
          </a:p>
          <a:p>
            <a:r>
              <a:rPr lang="cs-CZ" dirty="0" smtClean="0">
                <a:latin typeface="Garamond" pitchFamily="18" charset="0"/>
              </a:rPr>
              <a:t>Září 1929 – </a:t>
            </a:r>
            <a:r>
              <a:rPr lang="cs-CZ" b="1" dirty="0" smtClean="0">
                <a:latin typeface="Garamond" pitchFamily="18" charset="0"/>
              </a:rPr>
              <a:t>svatováclavské oslavy </a:t>
            </a:r>
            <a:r>
              <a:rPr lang="cs-CZ" dirty="0" smtClean="0">
                <a:latin typeface="Garamond" pitchFamily="18" charset="0"/>
              </a:rPr>
              <a:t>v Praze za účasti jihoslovanské delegace v čele se záhřebským arcibiskupem </a:t>
            </a:r>
            <a:r>
              <a:rPr lang="cs-CZ" b="1" dirty="0" err="1" smtClean="0">
                <a:solidFill>
                  <a:schemeClr val="accent1">
                    <a:lumMod val="75000"/>
                  </a:schemeClr>
                </a:solidFill>
                <a:latin typeface="Garamond" pitchFamily="18" charset="0"/>
              </a:rPr>
              <a:t>Antunem</a:t>
            </a:r>
            <a:r>
              <a:rPr lang="cs-CZ" b="1" dirty="0" smtClean="0">
                <a:solidFill>
                  <a:schemeClr val="accent1">
                    <a:lumMod val="75000"/>
                  </a:schemeClr>
                </a:solidFill>
                <a:latin typeface="Garamond" pitchFamily="18" charset="0"/>
              </a:rPr>
              <a:t> Bauerem </a:t>
            </a:r>
            <a:r>
              <a:rPr lang="cs-CZ" dirty="0" smtClean="0">
                <a:latin typeface="Garamond" pitchFamily="18" charset="0"/>
              </a:rPr>
              <a:t>– zájezd organizován jugoslávským Orlem, záštitu převzal král Alexandr  </a:t>
            </a:r>
          </a:p>
          <a:p>
            <a:r>
              <a:rPr lang="cs-CZ" dirty="0" smtClean="0">
                <a:latin typeface="Garamond" pitchFamily="18" charset="0"/>
              </a:rPr>
              <a:t>Chorvati se cestou zastavili v Trnavě, kde se účastnili slavnostního odhalení pamětní desky </a:t>
            </a:r>
            <a:r>
              <a:rPr lang="cs-CZ" b="1" dirty="0" err="1" smtClean="0">
                <a:solidFill>
                  <a:schemeClr val="accent1">
                    <a:lumMod val="75000"/>
                  </a:schemeClr>
                </a:solidFill>
                <a:latin typeface="Garamond" pitchFamily="18" charset="0"/>
              </a:rPr>
              <a:t>Juraji</a:t>
            </a:r>
            <a:r>
              <a:rPr lang="cs-CZ" b="1" dirty="0" smtClean="0">
                <a:solidFill>
                  <a:schemeClr val="accent1">
                    <a:lumMod val="75000"/>
                  </a:schemeClr>
                </a:solidFill>
                <a:latin typeface="Garamond" pitchFamily="18" charset="0"/>
              </a:rPr>
              <a:t> </a:t>
            </a:r>
            <a:r>
              <a:rPr lang="cs-CZ" b="1" dirty="0" err="1" smtClean="0">
                <a:solidFill>
                  <a:schemeClr val="accent1">
                    <a:lumMod val="75000"/>
                  </a:schemeClr>
                </a:solidFill>
                <a:latin typeface="Garamond" pitchFamily="18" charset="0"/>
              </a:rPr>
              <a:t>Haulíkovi</a:t>
            </a:r>
            <a:r>
              <a:rPr lang="cs-CZ" b="1" dirty="0" smtClean="0">
                <a:solidFill>
                  <a:schemeClr val="accent1">
                    <a:lumMod val="75000"/>
                  </a:schemeClr>
                </a:solidFill>
                <a:latin typeface="Garamond" pitchFamily="18" charset="0"/>
              </a:rPr>
              <a:t> </a:t>
            </a:r>
            <a:r>
              <a:rPr lang="cs-CZ" dirty="0" smtClean="0">
                <a:latin typeface="Garamond" pitchFamily="18" charset="0"/>
              </a:rPr>
              <a:t>– 1. záhřebskému arcibiskupovi (od roku 1852) – vřelé přivítání od Slováků</a:t>
            </a:r>
          </a:p>
          <a:p>
            <a:r>
              <a:rPr lang="cs-CZ" dirty="0" smtClean="0">
                <a:latin typeface="Garamond" pitchFamily="18" charset="0"/>
              </a:rPr>
              <a:t>zdůrazňována vzájemná historická pouta mezi Chorvaty a Slováky, společný boj proti Maďarům a maďarizaci a také velké osobnosti slovenského původu, které podobně jako </a:t>
            </a:r>
            <a:r>
              <a:rPr lang="cs-CZ" dirty="0" err="1" smtClean="0">
                <a:latin typeface="Garamond" pitchFamily="18" charset="0"/>
              </a:rPr>
              <a:t>Haulík</a:t>
            </a:r>
            <a:r>
              <a:rPr lang="cs-CZ" dirty="0" smtClean="0">
                <a:latin typeface="Garamond" pitchFamily="18" charset="0"/>
              </a:rPr>
              <a:t> působily v chorvatských zemích a přispěly k rozvoji tamního politického, kulturního i církevního života</a:t>
            </a:r>
            <a:endParaRPr lang="cs-CZ" dirty="0">
              <a:latin typeface="Garamond" pitchFamily="18" charset="0"/>
            </a:endParaRPr>
          </a:p>
        </p:txBody>
      </p:sp>
      <p:pic>
        <p:nvPicPr>
          <p:cNvPr id="15" name="Zástupný symbol pro obsah 14" descr="Erzbischof_Anton_Bauer_1914_Mosinger.png"/>
          <p:cNvPicPr>
            <a:picLocks noGrp="1" noChangeAspect="1"/>
          </p:cNvPicPr>
          <p:nvPr>
            <p:ph sz="quarter" idx="4"/>
          </p:nvPr>
        </p:nvPicPr>
        <p:blipFill>
          <a:blip r:embed="rId2" cstate="print"/>
          <a:stretch>
            <a:fillRect/>
          </a:stretch>
        </p:blipFill>
        <p:spPr>
          <a:xfrm>
            <a:off x="6084168" y="2060848"/>
            <a:ext cx="2471199" cy="3240360"/>
          </a:xfrm>
        </p:spPr>
      </p:pic>
      <p:sp>
        <p:nvSpPr>
          <p:cNvPr id="13" name="Zástupný symbol pro text 12"/>
          <p:cNvSpPr>
            <a:spLocks noGrp="1"/>
          </p:cNvSpPr>
          <p:nvPr>
            <p:ph type="body" sz="quarter" idx="1"/>
          </p:nvPr>
        </p:nvSpPr>
        <p:spPr>
          <a:xfrm>
            <a:off x="5868144" y="1196752"/>
            <a:ext cx="2808312" cy="658368"/>
          </a:xfrm>
        </p:spPr>
        <p:txBody>
          <a:bodyPr/>
          <a:lstStyle/>
          <a:p>
            <a:pPr algn="ctr"/>
            <a:r>
              <a:rPr lang="cs-CZ" sz="2400" dirty="0" smtClean="0">
                <a:latin typeface="Garamond" pitchFamily="18" charset="0"/>
              </a:rPr>
              <a:t>Arcibiskup Bauer</a:t>
            </a:r>
            <a:endParaRPr lang="cs-CZ" sz="2400" dirty="0">
              <a:latin typeface="Garamond"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2"/>
          </p:nvPr>
        </p:nvSpPr>
        <p:spPr>
          <a:xfrm>
            <a:off x="251520" y="188640"/>
            <a:ext cx="5544616" cy="6480720"/>
          </a:xfrm>
        </p:spPr>
        <p:txBody>
          <a:bodyPr>
            <a:normAutofit fontScale="92500"/>
          </a:bodyPr>
          <a:lstStyle/>
          <a:p>
            <a:r>
              <a:rPr lang="cs-CZ" dirty="0" smtClean="0">
                <a:latin typeface="Garamond" pitchFamily="18" charset="0"/>
              </a:rPr>
              <a:t>V ČSR v průběhu roku 1929 tzv. </a:t>
            </a:r>
            <a:r>
              <a:rPr lang="cs-CZ" b="1" dirty="0" err="1" smtClean="0">
                <a:latin typeface="Garamond" pitchFamily="18" charset="0"/>
              </a:rPr>
              <a:t>Tukova</a:t>
            </a:r>
            <a:r>
              <a:rPr lang="cs-CZ" b="1" dirty="0" smtClean="0">
                <a:latin typeface="Garamond" pitchFamily="18" charset="0"/>
              </a:rPr>
              <a:t> aféra </a:t>
            </a:r>
            <a:r>
              <a:rPr lang="cs-CZ" dirty="0" smtClean="0">
                <a:latin typeface="Garamond" pitchFamily="18" charset="0"/>
              </a:rPr>
              <a:t>– slovenský poslanec za HSĽS </a:t>
            </a:r>
            <a:r>
              <a:rPr lang="cs-CZ" b="1" dirty="0" smtClean="0">
                <a:solidFill>
                  <a:schemeClr val="accent1">
                    <a:lumMod val="75000"/>
                  </a:schemeClr>
                </a:solidFill>
                <a:latin typeface="Garamond" pitchFamily="18" charset="0"/>
              </a:rPr>
              <a:t>Vojtech </a:t>
            </a:r>
            <a:r>
              <a:rPr lang="cs-CZ" b="1" dirty="0" err="1" smtClean="0">
                <a:solidFill>
                  <a:schemeClr val="accent1">
                    <a:lumMod val="75000"/>
                  </a:schemeClr>
                </a:solidFill>
                <a:latin typeface="Garamond" pitchFamily="18" charset="0"/>
              </a:rPr>
              <a:t>Tuka</a:t>
            </a:r>
            <a:r>
              <a:rPr lang="cs-CZ" b="1" dirty="0" smtClean="0">
                <a:solidFill>
                  <a:schemeClr val="accent1">
                    <a:lumMod val="75000"/>
                  </a:schemeClr>
                </a:solidFill>
                <a:latin typeface="Garamond" pitchFamily="18" charset="0"/>
              </a:rPr>
              <a:t> </a:t>
            </a:r>
            <a:r>
              <a:rPr lang="cs-CZ" dirty="0" smtClean="0">
                <a:latin typeface="Garamond" pitchFamily="18" charset="0"/>
              </a:rPr>
              <a:t>souzen za vlastizradu – usvědčen ze špionáže ve prospěch Maďarska, odsouzen k 15 letům vězení</a:t>
            </a:r>
          </a:p>
          <a:p>
            <a:r>
              <a:rPr lang="cs-CZ" dirty="0" smtClean="0">
                <a:latin typeface="Garamond" pitchFamily="18" charset="0"/>
              </a:rPr>
              <a:t>HSĽS na protest vystoupila z vlády – předčasné volby</a:t>
            </a:r>
          </a:p>
          <a:p>
            <a:r>
              <a:rPr lang="cs-CZ" dirty="0" smtClean="0">
                <a:latin typeface="Garamond" pitchFamily="18" charset="0"/>
              </a:rPr>
              <a:t>Proces bedlivě sledován i v Jugoslávii – katolický chorvatský tisk velmi kritický vůči čs. justici, psal o justiční vraždě, z vládních míst upozornění Centrální tiskové kanceláři, aby dohlédla na psaní tisku</a:t>
            </a:r>
          </a:p>
          <a:p>
            <a:r>
              <a:rPr lang="cs-CZ" dirty="0" smtClean="0">
                <a:latin typeface="Garamond" pitchFamily="18" charset="0"/>
              </a:rPr>
              <a:t>V Jugoslávii sledovali čs. volby a povolební vyjednávání – zaujal úspěch </a:t>
            </a:r>
            <a:r>
              <a:rPr lang="cs-CZ" dirty="0" err="1" smtClean="0">
                <a:latin typeface="Garamond" pitchFamily="18" charset="0"/>
              </a:rPr>
              <a:t>soc</a:t>
            </a:r>
            <a:r>
              <a:rPr lang="cs-CZ" dirty="0" smtClean="0">
                <a:latin typeface="Garamond" pitchFamily="18" charset="0"/>
              </a:rPr>
              <a:t>. demokracie – interpretován jako posun doleva</a:t>
            </a:r>
          </a:p>
          <a:p>
            <a:r>
              <a:rPr lang="cs-CZ" dirty="0" smtClean="0">
                <a:latin typeface="Garamond" pitchFamily="18" charset="0"/>
              </a:rPr>
              <a:t>Zásadní pro Jugoslávii byl fakt, že </a:t>
            </a:r>
            <a:r>
              <a:rPr lang="cs-CZ" b="1" dirty="0" smtClean="0">
                <a:solidFill>
                  <a:schemeClr val="accent1">
                    <a:lumMod val="75000"/>
                  </a:schemeClr>
                </a:solidFill>
                <a:latin typeface="Garamond" pitchFamily="18" charset="0"/>
              </a:rPr>
              <a:t>Edvard Beneš </a:t>
            </a:r>
            <a:r>
              <a:rPr lang="cs-CZ" dirty="0" smtClean="0">
                <a:latin typeface="Garamond" pitchFamily="18" charset="0"/>
              </a:rPr>
              <a:t>si i po volbách udržel post ministra zahraničí</a:t>
            </a:r>
          </a:p>
          <a:p>
            <a:endParaRPr lang="cs-CZ" dirty="0">
              <a:latin typeface="Garamond" pitchFamily="18" charset="0"/>
            </a:endParaRPr>
          </a:p>
        </p:txBody>
      </p:sp>
      <p:pic>
        <p:nvPicPr>
          <p:cNvPr id="7" name="Zástupný symbol pro obsah 6" descr="Vojtech-Tuka.jpg"/>
          <p:cNvPicPr>
            <a:picLocks noGrp="1" noChangeAspect="1"/>
          </p:cNvPicPr>
          <p:nvPr>
            <p:ph sz="quarter" idx="4"/>
          </p:nvPr>
        </p:nvPicPr>
        <p:blipFill>
          <a:blip r:embed="rId2" cstate="print"/>
          <a:stretch>
            <a:fillRect/>
          </a:stretch>
        </p:blipFill>
        <p:spPr>
          <a:xfrm>
            <a:off x="5940152" y="1556792"/>
            <a:ext cx="2765590" cy="3438550"/>
          </a:xfrm>
        </p:spPr>
      </p:pic>
      <p:sp>
        <p:nvSpPr>
          <p:cNvPr id="6" name="Zástupný symbol pro text 5"/>
          <p:cNvSpPr>
            <a:spLocks noGrp="1"/>
          </p:cNvSpPr>
          <p:nvPr>
            <p:ph type="body" sz="quarter" idx="1"/>
          </p:nvPr>
        </p:nvSpPr>
        <p:spPr>
          <a:xfrm>
            <a:off x="6012160" y="620688"/>
            <a:ext cx="2520280" cy="658368"/>
          </a:xfrm>
        </p:spPr>
        <p:txBody>
          <a:bodyPr/>
          <a:lstStyle/>
          <a:p>
            <a:r>
              <a:rPr lang="cs-CZ" sz="2800" dirty="0" smtClean="0">
                <a:latin typeface="Garamond" pitchFamily="18" charset="0"/>
              </a:rPr>
              <a:t>Vojtech </a:t>
            </a:r>
            <a:r>
              <a:rPr lang="cs-CZ" sz="2800" dirty="0" err="1" smtClean="0">
                <a:latin typeface="Garamond" pitchFamily="18" charset="0"/>
              </a:rPr>
              <a:t>Tuka</a:t>
            </a:r>
            <a:endParaRPr lang="cs-CZ" sz="2800" dirty="0">
              <a:latin typeface="Garamond"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2"/>
          </p:nvPr>
        </p:nvSpPr>
        <p:spPr>
          <a:xfrm>
            <a:off x="251520" y="260648"/>
            <a:ext cx="8352928" cy="6336704"/>
          </a:xfrm>
        </p:spPr>
        <p:txBody>
          <a:bodyPr>
            <a:normAutofit lnSpcReduction="10000"/>
          </a:bodyPr>
          <a:lstStyle/>
          <a:p>
            <a:r>
              <a:rPr lang="cs-CZ" dirty="0" smtClean="0">
                <a:latin typeface="Garamond" pitchFamily="18" charset="0"/>
              </a:rPr>
              <a:t>Září 1929 – post vyslance v Jugoslávii opustil </a:t>
            </a:r>
            <a:r>
              <a:rPr lang="cs-CZ" b="1" dirty="0" smtClean="0">
                <a:solidFill>
                  <a:schemeClr val="accent1">
                    <a:lumMod val="75000"/>
                  </a:schemeClr>
                </a:solidFill>
                <a:latin typeface="Garamond" pitchFamily="18" charset="0"/>
              </a:rPr>
              <a:t>Jan </a:t>
            </a:r>
            <a:r>
              <a:rPr lang="cs-CZ" b="1" dirty="0" err="1" smtClean="0">
                <a:solidFill>
                  <a:schemeClr val="accent1">
                    <a:lumMod val="75000"/>
                  </a:schemeClr>
                </a:solidFill>
                <a:latin typeface="Garamond" pitchFamily="18" charset="0"/>
              </a:rPr>
              <a:t>Šeba</a:t>
            </a:r>
            <a:r>
              <a:rPr lang="cs-CZ" b="1" dirty="0" smtClean="0">
                <a:solidFill>
                  <a:schemeClr val="accent1">
                    <a:lumMod val="75000"/>
                  </a:schemeClr>
                </a:solidFill>
                <a:latin typeface="Garamond" pitchFamily="18" charset="0"/>
              </a:rPr>
              <a:t> </a:t>
            </a:r>
            <a:r>
              <a:rPr lang="cs-CZ" dirty="0" smtClean="0">
                <a:latin typeface="Garamond" pitchFamily="18" charset="0"/>
              </a:rPr>
              <a:t>– zvolen poslancem </a:t>
            </a:r>
          </a:p>
          <a:p>
            <a:r>
              <a:rPr lang="cs-CZ" dirty="0" smtClean="0">
                <a:latin typeface="Garamond" pitchFamily="18" charset="0"/>
              </a:rPr>
              <a:t>Průtahy s obsazením postu vyslance v Jugoslávii – hodně zájemců, velká důležitost</a:t>
            </a:r>
          </a:p>
          <a:p>
            <a:r>
              <a:rPr lang="cs-CZ" dirty="0" smtClean="0">
                <a:latin typeface="Garamond" pitchFamily="18" charset="0"/>
              </a:rPr>
              <a:t>Až v červnu 1930 přišel do Jugoslávie </a:t>
            </a:r>
            <a:r>
              <a:rPr lang="cs-CZ" b="1" dirty="0" smtClean="0">
                <a:solidFill>
                  <a:schemeClr val="accent1">
                    <a:lumMod val="75000"/>
                  </a:schemeClr>
                </a:solidFill>
                <a:latin typeface="Garamond" pitchFamily="18" charset="0"/>
              </a:rPr>
              <a:t>Robert </a:t>
            </a:r>
            <a:r>
              <a:rPr lang="cs-CZ" b="1" dirty="0" err="1" smtClean="0">
                <a:solidFill>
                  <a:schemeClr val="accent1">
                    <a:lumMod val="75000"/>
                  </a:schemeClr>
                </a:solidFill>
                <a:latin typeface="Garamond" pitchFamily="18" charset="0"/>
              </a:rPr>
              <a:t>Flieder</a:t>
            </a:r>
            <a:r>
              <a:rPr lang="cs-CZ" b="1" dirty="0" smtClean="0">
                <a:solidFill>
                  <a:schemeClr val="accent1">
                    <a:lumMod val="75000"/>
                  </a:schemeClr>
                </a:solidFill>
                <a:latin typeface="Garamond" pitchFamily="18" charset="0"/>
              </a:rPr>
              <a:t> </a:t>
            </a:r>
          </a:p>
          <a:p>
            <a:r>
              <a:rPr lang="cs-CZ" dirty="0" smtClean="0">
                <a:latin typeface="Garamond" pitchFamily="18" charset="0"/>
              </a:rPr>
              <a:t>V Praze v letech 1926–1929 </a:t>
            </a:r>
            <a:r>
              <a:rPr lang="cs-CZ" b="1" dirty="0" smtClean="0">
                <a:solidFill>
                  <a:schemeClr val="accent1">
                    <a:lumMod val="75000"/>
                  </a:schemeClr>
                </a:solidFill>
                <a:latin typeface="Garamond" pitchFamily="18" charset="0"/>
              </a:rPr>
              <a:t>Branko </a:t>
            </a:r>
            <a:r>
              <a:rPr lang="cs-CZ" b="1" dirty="0" err="1" smtClean="0">
                <a:solidFill>
                  <a:schemeClr val="accent1">
                    <a:lumMod val="75000"/>
                  </a:schemeClr>
                </a:solidFill>
                <a:latin typeface="Garamond" pitchFamily="18" charset="0"/>
              </a:rPr>
              <a:t>Lazarević</a:t>
            </a:r>
            <a:endParaRPr lang="cs-CZ" b="1" dirty="0" smtClean="0">
              <a:solidFill>
                <a:schemeClr val="accent1">
                  <a:lumMod val="75000"/>
                </a:schemeClr>
              </a:solidFill>
              <a:latin typeface="Garamond" pitchFamily="18" charset="0"/>
            </a:endParaRPr>
          </a:p>
          <a:p>
            <a:r>
              <a:rPr lang="cs-CZ" dirty="0" smtClean="0">
                <a:latin typeface="Garamond" pitchFamily="18" charset="0"/>
              </a:rPr>
              <a:t>1929 nový jugoslávský vyslanec – </a:t>
            </a:r>
            <a:r>
              <a:rPr lang="cs-CZ" b="1" dirty="0" err="1" smtClean="0">
                <a:solidFill>
                  <a:schemeClr val="accent1">
                    <a:lumMod val="75000"/>
                  </a:schemeClr>
                </a:solidFill>
                <a:latin typeface="Garamond" pitchFamily="18" charset="0"/>
              </a:rPr>
              <a:t>Budislav</a:t>
            </a:r>
            <a:r>
              <a:rPr lang="cs-CZ" b="1" dirty="0" smtClean="0">
                <a:solidFill>
                  <a:schemeClr val="accent1">
                    <a:lumMod val="75000"/>
                  </a:schemeClr>
                </a:solidFill>
                <a:latin typeface="Garamond" pitchFamily="18" charset="0"/>
              </a:rPr>
              <a:t> </a:t>
            </a:r>
            <a:r>
              <a:rPr lang="cs-CZ" b="1" dirty="0" err="1" smtClean="0">
                <a:solidFill>
                  <a:schemeClr val="accent1">
                    <a:lumMod val="75000"/>
                  </a:schemeClr>
                </a:solidFill>
                <a:latin typeface="Garamond" pitchFamily="18" charset="0"/>
              </a:rPr>
              <a:t>Grgur</a:t>
            </a:r>
            <a:r>
              <a:rPr lang="cs-CZ" b="1" dirty="0" smtClean="0">
                <a:solidFill>
                  <a:schemeClr val="accent1">
                    <a:lumMod val="75000"/>
                  </a:schemeClr>
                </a:solidFill>
                <a:latin typeface="Garamond" pitchFamily="18" charset="0"/>
              </a:rPr>
              <a:t> </a:t>
            </a:r>
            <a:r>
              <a:rPr lang="cs-CZ" b="1" dirty="0" err="1" smtClean="0">
                <a:solidFill>
                  <a:schemeClr val="accent1">
                    <a:lumMod val="75000"/>
                  </a:schemeClr>
                </a:solidFill>
                <a:latin typeface="Garamond" pitchFamily="18" charset="0"/>
              </a:rPr>
              <a:t>Andjelivnović</a:t>
            </a:r>
            <a:r>
              <a:rPr lang="cs-CZ" dirty="0" smtClean="0">
                <a:latin typeface="Garamond" pitchFamily="18" charset="0"/>
              </a:rPr>
              <a:t> – jeho mise nebyla příliš úspěšná a na jaře 1930 byl přeložen do Vídně</a:t>
            </a:r>
          </a:p>
          <a:p>
            <a:r>
              <a:rPr lang="cs-CZ" dirty="0" smtClean="0">
                <a:latin typeface="Garamond" pitchFamily="18" charset="0"/>
              </a:rPr>
              <a:t>Léto 1929 – zprávy o plánovaném atentátu na jugoslávského vyslance v Praze – nepotvrdily se</a:t>
            </a:r>
          </a:p>
          <a:p>
            <a:r>
              <a:rPr lang="cs-CZ" dirty="0" smtClean="0">
                <a:latin typeface="Garamond" pitchFamily="18" charset="0"/>
              </a:rPr>
              <a:t>Dalšími vyslanci Jugoslávie v Praze krátce generál </a:t>
            </a:r>
            <a:r>
              <a:rPr lang="cs-CZ" b="1" dirty="0" err="1" smtClean="0">
                <a:solidFill>
                  <a:schemeClr val="accent1">
                    <a:lumMod val="75000"/>
                  </a:schemeClr>
                </a:solidFill>
                <a:latin typeface="Garamond" pitchFamily="18" charset="0"/>
              </a:rPr>
              <a:t>Petar</a:t>
            </a:r>
            <a:r>
              <a:rPr lang="cs-CZ" b="1" dirty="0" smtClean="0">
                <a:solidFill>
                  <a:schemeClr val="accent1">
                    <a:lumMod val="75000"/>
                  </a:schemeClr>
                </a:solidFill>
                <a:latin typeface="Garamond" pitchFamily="18" charset="0"/>
              </a:rPr>
              <a:t> </a:t>
            </a:r>
            <a:r>
              <a:rPr lang="cs-CZ" b="1" dirty="0" err="1" smtClean="0">
                <a:solidFill>
                  <a:schemeClr val="accent1">
                    <a:lumMod val="75000"/>
                  </a:schemeClr>
                </a:solidFill>
                <a:latin typeface="Garamond" pitchFamily="18" charset="0"/>
              </a:rPr>
              <a:t>Pešić</a:t>
            </a:r>
            <a:r>
              <a:rPr lang="cs-CZ" b="1" dirty="0" smtClean="0">
                <a:solidFill>
                  <a:schemeClr val="accent1">
                    <a:lumMod val="75000"/>
                  </a:schemeClr>
                </a:solidFill>
                <a:latin typeface="Garamond" pitchFamily="18" charset="0"/>
              </a:rPr>
              <a:t> </a:t>
            </a:r>
            <a:r>
              <a:rPr lang="cs-CZ" dirty="0" smtClean="0">
                <a:latin typeface="Garamond" pitchFamily="18" charset="0"/>
              </a:rPr>
              <a:t>a Slovinec </a:t>
            </a:r>
            <a:r>
              <a:rPr lang="cs-CZ" b="1" dirty="0" smtClean="0">
                <a:solidFill>
                  <a:schemeClr val="accent1">
                    <a:lumMod val="75000"/>
                  </a:schemeClr>
                </a:solidFill>
                <a:latin typeface="Garamond" pitchFamily="18" charset="0"/>
              </a:rPr>
              <a:t>Albert </a:t>
            </a:r>
            <a:r>
              <a:rPr lang="cs-CZ" b="1" dirty="0" err="1" smtClean="0">
                <a:solidFill>
                  <a:schemeClr val="accent1">
                    <a:lumMod val="75000"/>
                  </a:schemeClr>
                </a:solidFill>
                <a:latin typeface="Garamond" pitchFamily="18" charset="0"/>
              </a:rPr>
              <a:t>Kramer</a:t>
            </a:r>
            <a:endParaRPr lang="cs-CZ" b="1" dirty="0" smtClean="0">
              <a:solidFill>
                <a:schemeClr val="accent1">
                  <a:lumMod val="75000"/>
                </a:schemeClr>
              </a:solidFill>
              <a:latin typeface="Garamond" pitchFamily="18" charset="0"/>
            </a:endParaRPr>
          </a:p>
          <a:p>
            <a:r>
              <a:rPr lang="cs-CZ" dirty="0" smtClean="0">
                <a:latin typeface="Garamond" pitchFamily="18" charset="0"/>
              </a:rPr>
              <a:t>Opatrnost Prahy při udělování nejvyšších československých řádů Jugoslávců m– zamini nechtělo, aby to vypadalo, že legitimizují jugoslávský režim</a:t>
            </a:r>
            <a:endParaRPr lang="cs-CZ" dirty="0">
              <a:latin typeface="Garamond"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symbol pro obsah 7" descr="Бранко_Лазаревић.jpg"/>
          <p:cNvPicPr>
            <a:picLocks noGrp="1" noChangeAspect="1"/>
          </p:cNvPicPr>
          <p:nvPr>
            <p:ph sz="quarter" idx="4"/>
          </p:nvPr>
        </p:nvPicPr>
        <p:blipFill>
          <a:blip r:embed="rId2" cstate="print"/>
          <a:stretch>
            <a:fillRect/>
          </a:stretch>
        </p:blipFill>
        <p:spPr>
          <a:xfrm>
            <a:off x="539552" y="1700807"/>
            <a:ext cx="3705642" cy="4817335"/>
          </a:xfrm>
        </p:spPr>
      </p:pic>
      <p:sp>
        <p:nvSpPr>
          <p:cNvPr id="5" name="Zástupný symbol pro text 4"/>
          <p:cNvSpPr>
            <a:spLocks noGrp="1"/>
          </p:cNvSpPr>
          <p:nvPr>
            <p:ph type="body" sz="quarter" idx="1"/>
          </p:nvPr>
        </p:nvSpPr>
        <p:spPr>
          <a:xfrm>
            <a:off x="5076056" y="188640"/>
            <a:ext cx="3657600" cy="1319368"/>
          </a:xfrm>
        </p:spPr>
        <p:txBody>
          <a:bodyPr/>
          <a:lstStyle/>
          <a:p>
            <a:pPr algn="ctr"/>
            <a:r>
              <a:rPr lang="cs-CZ" sz="2400" dirty="0" smtClean="0">
                <a:latin typeface="Garamond" pitchFamily="18" charset="0"/>
              </a:rPr>
              <a:t>Robert </a:t>
            </a:r>
            <a:r>
              <a:rPr lang="cs-CZ" sz="2400" dirty="0" err="1" smtClean="0">
                <a:latin typeface="Garamond" pitchFamily="18" charset="0"/>
              </a:rPr>
              <a:t>Flieder</a:t>
            </a:r>
            <a:r>
              <a:rPr lang="cs-CZ" sz="2400" dirty="0" smtClean="0">
                <a:latin typeface="Garamond" pitchFamily="18" charset="0"/>
              </a:rPr>
              <a:t> – československý vyslanec v Jugoslávii 1930–1933.</a:t>
            </a:r>
            <a:endParaRPr lang="cs-CZ" sz="2400" dirty="0">
              <a:latin typeface="Garamond" pitchFamily="18" charset="0"/>
            </a:endParaRPr>
          </a:p>
        </p:txBody>
      </p:sp>
      <p:sp>
        <p:nvSpPr>
          <p:cNvPr id="6" name="Zástupný symbol pro text 5"/>
          <p:cNvSpPr>
            <a:spLocks noGrp="1"/>
          </p:cNvSpPr>
          <p:nvPr>
            <p:ph type="body" sz="quarter" idx="3"/>
          </p:nvPr>
        </p:nvSpPr>
        <p:spPr>
          <a:xfrm>
            <a:off x="539552" y="188640"/>
            <a:ext cx="3657600" cy="1296144"/>
          </a:xfrm>
        </p:spPr>
        <p:txBody>
          <a:bodyPr/>
          <a:lstStyle/>
          <a:p>
            <a:pPr algn="ctr"/>
            <a:r>
              <a:rPr lang="cs-CZ" sz="2400" dirty="0" smtClean="0">
                <a:latin typeface="Garamond" pitchFamily="18" charset="0"/>
              </a:rPr>
              <a:t>Branko </a:t>
            </a:r>
            <a:r>
              <a:rPr lang="cs-CZ" sz="2400" dirty="0" err="1" smtClean="0">
                <a:latin typeface="Garamond" pitchFamily="18" charset="0"/>
              </a:rPr>
              <a:t>Lazarević</a:t>
            </a:r>
            <a:r>
              <a:rPr lang="cs-CZ" sz="2400" dirty="0" smtClean="0">
                <a:latin typeface="Garamond" pitchFamily="18" charset="0"/>
              </a:rPr>
              <a:t> – jugoslávský vyslanec v Praze 1926–1929</a:t>
            </a:r>
            <a:endParaRPr lang="cs-CZ" sz="2400" dirty="0">
              <a:latin typeface="Garamond" pitchFamily="18" charset="0"/>
            </a:endParaRPr>
          </a:p>
        </p:txBody>
      </p:sp>
      <p:pic>
        <p:nvPicPr>
          <p:cNvPr id="7" name="Zástupný symbol pro obsah 6" descr="flieder.jpg"/>
          <p:cNvPicPr>
            <a:picLocks noGrp="1" noChangeAspect="1"/>
          </p:cNvPicPr>
          <p:nvPr>
            <p:ph sz="quarter" idx="2"/>
          </p:nvPr>
        </p:nvPicPr>
        <p:blipFill>
          <a:blip r:embed="rId3" cstate="print"/>
          <a:stretch>
            <a:fillRect/>
          </a:stretch>
        </p:blipFill>
        <p:spPr>
          <a:xfrm>
            <a:off x="5076056" y="1700808"/>
            <a:ext cx="3533974" cy="4824536"/>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descr="Obr 5.TIF"/>
          <p:cNvPicPr>
            <a:picLocks noGrp="1" noChangeAspect="1"/>
          </p:cNvPicPr>
          <p:nvPr>
            <p:ph sz="quarter" idx="2"/>
          </p:nvPr>
        </p:nvPicPr>
        <p:blipFill>
          <a:blip r:embed="rId2" cstate="print"/>
          <a:stretch>
            <a:fillRect/>
          </a:stretch>
        </p:blipFill>
        <p:spPr>
          <a:xfrm>
            <a:off x="539552" y="332656"/>
            <a:ext cx="7882601" cy="5112568"/>
          </a:xfrm>
        </p:spPr>
      </p:pic>
      <p:sp>
        <p:nvSpPr>
          <p:cNvPr id="5" name="Zástupný symbol pro text 4"/>
          <p:cNvSpPr>
            <a:spLocks noGrp="1"/>
          </p:cNvSpPr>
          <p:nvPr>
            <p:ph type="body" sz="quarter" idx="1"/>
          </p:nvPr>
        </p:nvSpPr>
        <p:spPr>
          <a:xfrm>
            <a:off x="395536" y="5661248"/>
            <a:ext cx="8280920" cy="936104"/>
          </a:xfrm>
        </p:spPr>
        <p:txBody>
          <a:bodyPr/>
          <a:lstStyle/>
          <a:p>
            <a:pPr algn="ctr"/>
            <a:r>
              <a:rPr lang="cs-CZ" sz="2400" dirty="0" smtClean="0">
                <a:latin typeface="Garamond" pitchFamily="18" charset="0"/>
              </a:rPr>
              <a:t>Nástupní audience jugoslávského vyslance </a:t>
            </a:r>
            <a:r>
              <a:rPr lang="cs-CZ" sz="2400" dirty="0" err="1" smtClean="0">
                <a:latin typeface="Garamond" pitchFamily="18" charset="0"/>
              </a:rPr>
              <a:t>Andjelinoviće</a:t>
            </a:r>
            <a:r>
              <a:rPr lang="cs-CZ" sz="2400" dirty="0" smtClean="0">
                <a:latin typeface="Garamond" pitchFamily="18" charset="0"/>
              </a:rPr>
              <a:t> na Pražském hradě v březnu 1929</a:t>
            </a:r>
            <a:endParaRPr lang="cs-CZ" sz="2400" dirty="0">
              <a:latin typeface="Garamond"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descr="Yugoslavian General Petar Pesic VM Gold Cross Nr 523.jpg"/>
          <p:cNvPicPr>
            <a:picLocks noGrp="1" noChangeAspect="1"/>
          </p:cNvPicPr>
          <p:nvPr>
            <p:ph sz="quarter" idx="2"/>
          </p:nvPr>
        </p:nvPicPr>
        <p:blipFill>
          <a:blip r:embed="rId2" cstate="print"/>
          <a:stretch>
            <a:fillRect/>
          </a:stretch>
        </p:blipFill>
        <p:spPr>
          <a:xfrm>
            <a:off x="467544" y="1988840"/>
            <a:ext cx="3828913" cy="4608512"/>
          </a:xfrm>
        </p:spPr>
      </p:pic>
      <p:pic>
        <p:nvPicPr>
          <p:cNvPr id="8" name="Zástupný symbol pro obsah 7" descr="Albert_Kramer_1930s.jpg"/>
          <p:cNvPicPr>
            <a:picLocks noGrp="1" noChangeAspect="1"/>
          </p:cNvPicPr>
          <p:nvPr>
            <p:ph sz="quarter" idx="4"/>
          </p:nvPr>
        </p:nvPicPr>
        <p:blipFill>
          <a:blip r:embed="rId3" cstate="print"/>
          <a:stretch>
            <a:fillRect/>
          </a:stretch>
        </p:blipFill>
        <p:spPr>
          <a:xfrm>
            <a:off x="5364088" y="1988840"/>
            <a:ext cx="2968732" cy="4548098"/>
          </a:xfrm>
        </p:spPr>
      </p:pic>
      <p:sp>
        <p:nvSpPr>
          <p:cNvPr id="5" name="Zástupný symbol pro text 4"/>
          <p:cNvSpPr>
            <a:spLocks noGrp="1"/>
          </p:cNvSpPr>
          <p:nvPr>
            <p:ph type="body" sz="quarter" idx="1"/>
          </p:nvPr>
        </p:nvSpPr>
        <p:spPr>
          <a:xfrm>
            <a:off x="467544" y="260648"/>
            <a:ext cx="3657600" cy="1440160"/>
          </a:xfrm>
        </p:spPr>
        <p:txBody>
          <a:bodyPr/>
          <a:lstStyle/>
          <a:p>
            <a:pPr algn="ctr"/>
            <a:r>
              <a:rPr lang="cs-CZ" sz="2400" dirty="0" err="1" smtClean="0">
                <a:latin typeface="Garamond" pitchFamily="18" charset="0"/>
              </a:rPr>
              <a:t>Petar</a:t>
            </a:r>
            <a:r>
              <a:rPr lang="cs-CZ" sz="2400" dirty="0" smtClean="0">
                <a:latin typeface="Garamond" pitchFamily="18" charset="0"/>
              </a:rPr>
              <a:t> </a:t>
            </a:r>
            <a:r>
              <a:rPr lang="cs-CZ" sz="2400" dirty="0" err="1" smtClean="0">
                <a:latin typeface="Garamond" pitchFamily="18" charset="0"/>
              </a:rPr>
              <a:t>Pešić</a:t>
            </a:r>
            <a:r>
              <a:rPr lang="cs-CZ" sz="2400" dirty="0" smtClean="0">
                <a:latin typeface="Garamond" pitchFamily="18" charset="0"/>
              </a:rPr>
              <a:t> – jugoslávský vyslanec v Praze v letech 1930 –1931</a:t>
            </a:r>
            <a:endParaRPr lang="cs-CZ" sz="2400" dirty="0">
              <a:latin typeface="Garamond" pitchFamily="18" charset="0"/>
            </a:endParaRPr>
          </a:p>
        </p:txBody>
      </p:sp>
      <p:sp>
        <p:nvSpPr>
          <p:cNvPr id="6" name="Zástupný symbol pro text 5"/>
          <p:cNvSpPr>
            <a:spLocks noGrp="1"/>
          </p:cNvSpPr>
          <p:nvPr>
            <p:ph type="body" sz="quarter" idx="3"/>
          </p:nvPr>
        </p:nvSpPr>
        <p:spPr>
          <a:xfrm>
            <a:off x="5148064" y="260648"/>
            <a:ext cx="3441576" cy="1440160"/>
          </a:xfrm>
        </p:spPr>
        <p:txBody>
          <a:bodyPr/>
          <a:lstStyle/>
          <a:p>
            <a:pPr algn="ctr"/>
            <a:r>
              <a:rPr lang="cs-CZ" sz="2400" dirty="0" smtClean="0">
                <a:latin typeface="Garamond" pitchFamily="18" charset="0"/>
              </a:rPr>
              <a:t>Albert </a:t>
            </a:r>
            <a:r>
              <a:rPr lang="cs-CZ" sz="2400" dirty="0" err="1" smtClean="0">
                <a:latin typeface="Garamond" pitchFamily="18" charset="0"/>
              </a:rPr>
              <a:t>Kramer</a:t>
            </a:r>
            <a:r>
              <a:rPr lang="cs-CZ" sz="2400" dirty="0" smtClean="0">
                <a:latin typeface="Garamond" pitchFamily="18" charset="0"/>
              </a:rPr>
              <a:t> – jugoslávský vyslanec v Praze v roce 1931</a:t>
            </a:r>
            <a:endParaRPr lang="cs-CZ" sz="2400" dirty="0">
              <a:latin typeface="Garamond"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kýř">
  <a:themeElements>
    <a:clrScheme name="Arkýř">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Arkýř">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rkýř">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924</TotalTime>
  <Words>1528</Words>
  <Application>Microsoft Office PowerPoint</Application>
  <PresentationFormat>Předvádění na obrazovce (4:3)</PresentationFormat>
  <Paragraphs>171</Paragraphs>
  <Slides>34</Slides>
  <Notes>0</Notes>
  <HiddenSlides>0</HiddenSlides>
  <MMClips>0</MMClips>
  <ScaleCrop>false</ScaleCrop>
  <HeadingPairs>
    <vt:vector size="4" baseType="variant">
      <vt:variant>
        <vt:lpstr>Motiv</vt:lpstr>
      </vt:variant>
      <vt:variant>
        <vt:i4>1</vt:i4>
      </vt:variant>
      <vt:variant>
        <vt:lpstr>Nadpisy snímků</vt:lpstr>
      </vt:variant>
      <vt:variant>
        <vt:i4>34</vt:i4>
      </vt:variant>
    </vt:vector>
  </HeadingPairs>
  <TitlesOfParts>
    <vt:vector size="35" baseType="lpstr">
      <vt:lpstr>Arkýř</vt:lpstr>
      <vt:lpstr>Věrnost za věrnost? –  Československo-jugoslávské vztahy v kontextu mezinárodních vztahů ve střední a jihovýchodní Evropě mezi dvěma světovými válkami</vt:lpstr>
      <vt:lpstr>Československo-jugoslávské vztahy po vyhlášení diktatury</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Zahraničně-politické vlivy počátkem 30. let</vt:lpstr>
      <vt:lpstr>Snímek 22</vt:lpstr>
      <vt:lpstr>Vnitropolitický vývoj v Jugoslávii a reakce ČSR</vt:lpstr>
      <vt:lpstr>Snímek 24</vt:lpstr>
      <vt:lpstr>Snímek 25</vt:lpstr>
      <vt:lpstr>Snímek 26</vt:lpstr>
      <vt:lpstr>Vzájemné vztahy v letech 1932–1933</vt:lpstr>
      <vt:lpstr>Snímek 28</vt:lpstr>
      <vt:lpstr>Snímek 29</vt:lpstr>
      <vt:lpstr>Snímek 30</vt:lpstr>
      <vt:lpstr>Snímek 31</vt:lpstr>
      <vt:lpstr>Snímek 32</vt:lpstr>
      <vt:lpstr>Snímek 33</vt:lpstr>
      <vt:lpstr>Snímek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Věrnost za věrnost? –  Československo-jugoslávské vztahy v kontextu mezinárodních vztahů ve střední a jihovýchodní Evropě mezi dvěma světovými válkami</dc:title>
  <dc:creator>Standard</dc:creator>
  <cp:lastModifiedBy>Standard</cp:lastModifiedBy>
  <cp:revision>91</cp:revision>
  <dcterms:created xsi:type="dcterms:W3CDTF">2016-11-02T09:04:22Z</dcterms:created>
  <dcterms:modified xsi:type="dcterms:W3CDTF">2016-11-29T08:42:06Z</dcterms:modified>
</cp:coreProperties>
</file>